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  <p:sldMasterId id="2147483695" r:id="rId5"/>
    <p:sldMasterId id="2147483697" r:id="rId6"/>
    <p:sldMasterId id="2147483700" r:id="rId7"/>
    <p:sldMasterId id="2147483703" r:id="rId8"/>
    <p:sldMasterId id="2147483706" r:id="rId9"/>
  </p:sldMasterIdLst>
  <p:notesMasterIdLst>
    <p:notesMasterId r:id="rId25"/>
  </p:notesMasterIdLst>
  <p:sldIdLst>
    <p:sldId id="391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8" r:id="rId21"/>
    <p:sldId id="270" r:id="rId22"/>
    <p:sldId id="394" r:id="rId23"/>
    <p:sldId id="393" r:id="rId24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33FD9-024A-5F45-9D7C-FE0F321A39D7}" v="28" dt="2026-03-01T23:41:19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08"/>
    <p:restoredTop sz="94652"/>
  </p:normalViewPr>
  <p:slideViewPr>
    <p:cSldViewPr snapToGrid="0">
      <p:cViewPr varScale="1">
        <p:scale>
          <a:sx n="92" d="100"/>
          <a:sy n="92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DD320-53D7-9B42-9A06-F21B74634381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542F2-6CC3-874B-8ED7-CE2EAFBE0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76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Add </a:t>
            </a:r>
            <a:r>
              <a:rPr lang="en-US" err="1">
                <a:latin typeface="Calibri"/>
                <a:ea typeface="Calibri"/>
                <a:cs typeface="Calibri"/>
              </a:rPr>
              <a:t>barts</a:t>
            </a:r>
            <a:r>
              <a:rPr lang="en-US">
                <a:latin typeface="Calibri"/>
                <a:ea typeface="Calibri"/>
                <a:cs typeface="Calibri"/>
              </a:rPr>
              <a:t> specific statistics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Health inequality- deprived, poorer boroughs, 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542F2-6CC3-874B-8ED7-CE2EAFBE06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40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Act Up </a:t>
            </a:r>
            <a:r>
              <a:rPr lang="en-US" err="1">
                <a:latin typeface="Calibri"/>
                <a:ea typeface="Calibri"/>
                <a:cs typeface="Calibri"/>
              </a:rPr>
              <a:t>newham</a:t>
            </a:r>
            <a:r>
              <a:rPr lang="en-US">
                <a:latin typeface="Calibri"/>
                <a:ea typeface="Calibri"/>
                <a:cs typeface="Calibri"/>
              </a:rPr>
              <a:t>-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Lived experience-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Pics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Take photos from the next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542F2-6CC3-874B-8ED7-CE2EAFBE06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7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Pre training M= 2.1 vs 3.7 (post training)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542F2-6CC3-874B-8ED7-CE2EAFBE06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70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graphs,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542F2-6CC3-874B-8ED7-CE2EAFBE06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32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Discuss theories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3542F2-6CC3-874B-8ED7-CE2EAFBE06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95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4542117" y="3058580"/>
            <a:ext cx="3981824" cy="92333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baseline="0">
                <a:solidFill>
                  <a:schemeClr val="bg2"/>
                </a:solidFill>
                <a:latin typeface="Arial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4541421" y="3567493"/>
            <a:ext cx="3997461" cy="323165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42117" y="1791776"/>
            <a:ext cx="3996766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 cap="none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478583274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000" baseline="0">
                <a:latin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030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550"/>
            <a:ext cx="9144000" cy="120045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27529" y="1180353"/>
            <a:ext cx="4153647" cy="4407647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62042" y="2611438"/>
            <a:ext cx="3862251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3000" b="1" i="0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51" y="1343540"/>
            <a:ext cx="3859243" cy="18928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761303" y="3126157"/>
            <a:ext cx="3862989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2104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627529" y="1400432"/>
            <a:ext cx="7816255" cy="3995352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62000" y="2636248"/>
            <a:ext cx="7458075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127335"/>
            <a:ext cx="7458075" cy="461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3000" b="1">
                <a:solidFill>
                  <a:srgbClr val="0099CC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04" y="1464554"/>
            <a:ext cx="7459152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08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4705020"/>
            <a:ext cx="788670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000">
                <a:latin typeface="Arial" charset="0"/>
                <a:ea typeface="Arial" charset="0"/>
                <a:cs typeface="Arial" charset="0"/>
              </a:defRPr>
            </a:lvl2pPr>
            <a:lvl3pPr>
              <a:defRPr sz="3000">
                <a:latin typeface="Arial" charset="0"/>
                <a:ea typeface="Arial" charset="0"/>
                <a:cs typeface="Arial" charset="0"/>
              </a:defRPr>
            </a:lvl3pPr>
            <a:lvl4pPr>
              <a:defRPr sz="3000">
                <a:latin typeface="Arial" charset="0"/>
                <a:ea typeface="Arial" charset="0"/>
                <a:cs typeface="Arial" charset="0"/>
              </a:defRPr>
            </a:lvl4pPr>
            <a:lvl5pPr>
              <a:defRPr sz="3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4018011"/>
            <a:ext cx="7886700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8650" y="521493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401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172428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1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97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4705020"/>
            <a:ext cx="788670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000">
                <a:latin typeface="Arial" charset="0"/>
                <a:ea typeface="Arial" charset="0"/>
                <a:cs typeface="Arial" charset="0"/>
              </a:defRPr>
            </a:lvl2pPr>
            <a:lvl3pPr>
              <a:defRPr sz="3000">
                <a:latin typeface="Arial" charset="0"/>
                <a:ea typeface="Arial" charset="0"/>
                <a:cs typeface="Arial" charset="0"/>
              </a:defRPr>
            </a:lvl3pPr>
            <a:lvl4pPr>
              <a:defRPr sz="3000">
                <a:latin typeface="Arial" charset="0"/>
                <a:ea typeface="Arial" charset="0"/>
                <a:cs typeface="Arial" charset="0"/>
              </a:defRPr>
            </a:lvl4pPr>
            <a:lvl5pPr>
              <a:defRPr sz="3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4018011"/>
            <a:ext cx="7886700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8650" y="521493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0073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172428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1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764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b="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8650" y="4705020"/>
            <a:ext cx="7886700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3000" b="1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3000">
                <a:latin typeface="Arial" charset="0"/>
                <a:ea typeface="Arial" charset="0"/>
                <a:cs typeface="Arial" charset="0"/>
              </a:defRPr>
            </a:lvl2pPr>
            <a:lvl3pPr>
              <a:defRPr sz="3000">
                <a:latin typeface="Arial" charset="0"/>
                <a:ea typeface="Arial" charset="0"/>
                <a:cs typeface="Arial" charset="0"/>
              </a:defRPr>
            </a:lvl3pPr>
            <a:lvl4pPr>
              <a:defRPr sz="3000">
                <a:latin typeface="Arial" charset="0"/>
                <a:ea typeface="Arial" charset="0"/>
                <a:cs typeface="Arial" charset="0"/>
              </a:defRPr>
            </a:lvl4pPr>
            <a:lvl5pPr>
              <a:defRPr sz="3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4018011"/>
            <a:ext cx="7886700" cy="6309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41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28650" y="521493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21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98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172428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1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22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635043" y="2031225"/>
            <a:ext cx="7880511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baseline="0">
                <a:solidFill>
                  <a:schemeClr val="bg2"/>
                </a:solidFill>
                <a:latin typeface="Arial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 cap="none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634304" y="2540138"/>
            <a:ext cx="7881250" cy="3231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74316221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>
            <a:spLocks noGrp="1"/>
          </p:cNvSpPr>
          <p:nvPr>
            <p:ph type="subTitle" idx="1"/>
          </p:nvPr>
        </p:nvSpPr>
        <p:spPr>
          <a:xfrm>
            <a:off x="635043" y="2031225"/>
            <a:ext cx="7880511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000" b="1" i="0" baseline="0">
                <a:solidFill>
                  <a:schemeClr val="bg2"/>
                </a:solidFill>
                <a:latin typeface="Arial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638050" y="1343541"/>
            <a:ext cx="7877504" cy="6309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4100" b="1" i="0" cap="none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634304" y="2540138"/>
            <a:ext cx="7881250" cy="32316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10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6310061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8050" y="1378337"/>
            <a:ext cx="786936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35000" y="2009775"/>
            <a:ext cx="7872413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aseline="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78433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8050" y="1378337"/>
            <a:ext cx="784763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35001" y="2001076"/>
            <a:ext cx="3780000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aseline="0"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705682" y="2001076"/>
            <a:ext cx="3780000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i="0" baseline="0">
                <a:latin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9559622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8050" y="1378337"/>
            <a:ext cx="784763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3000" b="1" i="0" cap="none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34970" y="2001076"/>
            <a:ext cx="7850712" cy="307777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0" i="0" baseline="0">
                <a:latin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2666420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4304" y="1724289"/>
            <a:ext cx="7886700" cy="3231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l">
              <a:defRPr sz="21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7443534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FF63A-2A4E-3443-848A-3F5915F695A2}" type="datetime1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2587-DD8E-E549-BF4C-95738F7D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09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D01A0-A6EE-1B44-BE89-945F282C95C2}" type="datetime1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E2587-DD8E-E549-BF4C-95738F7D7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70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s-Health-NHS-Trust-–-CMYK-BLU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3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3" r:id="rId8"/>
    <p:sldLayoutId id="2147483694" r:id="rId9"/>
  </p:sldLayoutIdLst>
  <p:hf sldNum="0"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90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ts-Health-NHS-Trust-–-CMYK-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ts-Health-NHS-Trust-–-CMYK-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1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  <p:pic>
        <p:nvPicPr>
          <p:cNvPr id="6" name="Picture 5" descr="Barts-Health-NHS-Trust-–-CMYK-BLU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7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8374"/>
            <a:ext cx="9144000" cy="1289626"/>
          </a:xfrm>
          <a:prstGeom prst="rect">
            <a:avLst/>
          </a:prstGeom>
        </p:spPr>
      </p:pic>
      <p:pic>
        <p:nvPicPr>
          <p:cNvPr id="6" name="Picture 5" descr="Barts-Health-NHS-Trust-–-CMYK-BLU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950" y="361007"/>
            <a:ext cx="1309686" cy="77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en.taylor11@nhs.net&#8203;" TargetMode="External"/><Relationship Id="rId2" Type="http://schemas.openxmlformats.org/officeDocument/2006/relationships/hyperlink" Target="mailto:asayat@nhs.net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28650" y="3728836"/>
            <a:ext cx="7886700" cy="1077218"/>
          </a:xfrm>
        </p:spPr>
        <p:txBody>
          <a:bodyPr/>
          <a:lstStyle/>
          <a:p>
            <a:pPr algn="ctr"/>
            <a:r>
              <a:rPr lang="en-US" sz="2000"/>
              <a:t>Evaluating the Impact of Learning Disability Simulation Training on the Confidence of Healthcare Professionals</a:t>
            </a:r>
            <a:br>
              <a:rPr lang="en-US" sz="2000"/>
            </a:br>
            <a:br>
              <a:rPr lang="en-US" sz="1400"/>
            </a:br>
            <a:r>
              <a:rPr lang="en-US" sz="1600"/>
              <a:t>A Pre- and Post-Test Evaluation at Barts Health NHS Trust </a:t>
            </a:r>
            <a:endParaRPr lang="en-US" sz="20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8650" y="4910550"/>
            <a:ext cx="7886700" cy="726353"/>
          </a:xfrm>
        </p:spPr>
        <p:txBody>
          <a:bodyPr lIns="0" tIns="0" rIns="0" bIns="0" anchor="t">
            <a:spAutoFit/>
          </a:bodyPr>
          <a:lstStyle/>
          <a:p>
            <a:pPr algn="ctr"/>
            <a:r>
              <a:rPr lang="en-US" sz="1600"/>
              <a:t>Alvin Ryan Sayat</a:t>
            </a:r>
            <a:r>
              <a:rPr lang="en-US" sz="1600" baseline="30000"/>
              <a:t>1</a:t>
            </a:r>
            <a:r>
              <a:rPr lang="en-US" sz="1600"/>
              <a:t> and Ben Taylor</a:t>
            </a:r>
            <a:r>
              <a:rPr lang="en-US" sz="1600" baseline="30000"/>
              <a:t>2</a:t>
            </a:r>
            <a:endParaRPr lang="en-US" sz="1000"/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000" baseline="30000">
                <a:latin typeface="Calibri"/>
                <a:ea typeface="Calibri"/>
                <a:cs typeface="Calibri"/>
              </a:rPr>
              <a:t>1</a:t>
            </a:r>
            <a:r>
              <a:rPr lang="en-US" sz="1000">
                <a:latin typeface="Calibri"/>
                <a:ea typeface="Calibri"/>
                <a:cs typeface="Calibri"/>
              </a:rPr>
              <a:t>Education Practitioner, Postgraduate Team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000" baseline="30000">
                <a:latin typeface="Calibri"/>
                <a:ea typeface="Calibri"/>
                <a:cs typeface="Calibri"/>
              </a:rPr>
              <a:t>2</a:t>
            </a:r>
            <a:r>
              <a:rPr lang="en-US" sz="1000">
                <a:latin typeface="Calibri"/>
                <a:ea typeface="Calibri"/>
                <a:cs typeface="Calibri"/>
              </a:rPr>
              <a:t>Practice Educator/Clinical Nurse Specialist, Learning Disabilities &amp; Autism</a:t>
            </a:r>
          </a:p>
          <a:p>
            <a:pPr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56801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A68DE-FE49-B3D1-99A3-A0A6D008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79" y="242570"/>
            <a:ext cx="1958921" cy="564690"/>
          </a:xfrm>
        </p:spPr>
        <p:txBody>
          <a:bodyPr anchor="b">
            <a:norm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6F77D4-1914-76D0-E63A-3355B27F1A19}"/>
              </a:ext>
            </a:extLst>
          </p:cNvPr>
          <p:cNvSpPr txBox="1"/>
          <p:nvPr/>
        </p:nvSpPr>
        <p:spPr>
          <a:xfrm>
            <a:off x="219053" y="2708757"/>
            <a:ext cx="8560588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sz="1600" baseline="0" dirty="0">
                <a:latin typeface="Arial"/>
                <a:ea typeface="Arial"/>
                <a:cs typeface="Arial"/>
              </a:rPr>
              <a:t>Small sample size</a:t>
            </a:r>
            <a:r>
              <a:rPr lang="en-US" sz="1600" dirty="0">
                <a:latin typeface="Arial"/>
                <a:ea typeface="Arial"/>
                <a:cs typeface="Arial"/>
              </a:rPr>
              <a:t>  ​→ more frequent and lager </a:t>
            </a:r>
            <a:r>
              <a:rPr lang="en-US" sz="1600">
                <a:latin typeface="Arial"/>
                <a:ea typeface="Arial"/>
                <a:cs typeface="Arial"/>
              </a:rPr>
              <a:t>cohorts'</a:t>
            </a:r>
            <a:r>
              <a:rPr lang="en-US" sz="1600" dirty="0">
                <a:latin typeface="Arial"/>
                <a:ea typeface="Arial"/>
                <a:cs typeface="Arial"/>
              </a:rPr>
              <a:t> samples needed </a:t>
            </a:r>
          </a:p>
          <a:p>
            <a:pPr marL="228600" indent="-228600">
              <a:buFont typeface=""/>
              <a:buChar char="•"/>
            </a:pPr>
            <a:r>
              <a:rPr lang="en-US" sz="1600" baseline="0">
                <a:latin typeface="Arial"/>
                <a:ea typeface="Arial"/>
                <a:cs typeface="Arial"/>
              </a:rPr>
              <a:t>Multifaceted intervention → hard to isolate components</a:t>
            </a:r>
            <a:r>
              <a:rPr lang="en-US" sz="1600">
                <a:latin typeface="Arial"/>
                <a:ea typeface="Arial"/>
                <a:cs typeface="Arial"/>
              </a:rPr>
              <a:t>​ for exact impact</a:t>
            </a:r>
          </a:p>
          <a:p>
            <a:pPr marL="228600" indent="-228600">
              <a:buFont typeface=""/>
              <a:buChar char="•"/>
            </a:pPr>
            <a:r>
              <a:rPr lang="en-US" sz="1600" baseline="0">
                <a:latin typeface="Arial"/>
                <a:ea typeface="Arial"/>
                <a:cs typeface="Arial"/>
              </a:rPr>
              <a:t>Cost and sustainability </a:t>
            </a:r>
            <a:r>
              <a:rPr lang="en-US" sz="1600">
                <a:latin typeface="Arial"/>
                <a:ea typeface="Arial"/>
                <a:cs typeface="Arial"/>
              </a:rPr>
              <a:t>→ </a:t>
            </a:r>
            <a:r>
              <a:rPr lang="en-US" sz="1600" baseline="0">
                <a:latin typeface="Arial"/>
                <a:ea typeface="Arial"/>
                <a:cs typeface="Arial"/>
              </a:rPr>
              <a:t>actor involvement</a:t>
            </a:r>
            <a:r>
              <a:rPr lang="en-US" sz="1600">
                <a:latin typeface="Arial"/>
                <a:ea typeface="Arial"/>
                <a:cs typeface="Arial"/>
              </a:rPr>
              <a:t>​, </a:t>
            </a:r>
          </a:p>
          <a:p>
            <a:pPr marL="228600" indent="-228600">
              <a:buFont typeface=""/>
              <a:buChar char="•"/>
            </a:pPr>
            <a:r>
              <a:rPr lang="en-US" sz="1600" dirty="0">
                <a:latin typeface="Arial"/>
                <a:ea typeface="Arial"/>
                <a:cs typeface="Arial"/>
              </a:rPr>
              <a:t>Translation to patient</a:t>
            </a:r>
            <a:r>
              <a:rPr lang="en-US" sz="1600" baseline="0" dirty="0">
                <a:latin typeface="Arial"/>
                <a:ea typeface="Arial"/>
                <a:cs typeface="Arial"/>
              </a:rPr>
              <a:t> outcomes</a:t>
            </a:r>
            <a:r>
              <a:rPr lang="en-US" sz="1600" dirty="0">
                <a:latin typeface="Arial"/>
                <a:ea typeface="Arial"/>
                <a:cs typeface="Arial"/>
              </a:rPr>
              <a:t> → improved practice, behavior changes and shift in trends </a:t>
            </a:r>
            <a:endParaRPr lang="en-US" sz="1600" baseline="0" dirty="0">
              <a:latin typeface="Arial"/>
              <a:ea typeface="Arial"/>
              <a:cs typeface="Arial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B7B512-42E2-BF02-2989-BCF41C21167E}"/>
              </a:ext>
            </a:extLst>
          </p:cNvPr>
          <p:cNvSpPr txBox="1"/>
          <p:nvPr/>
        </p:nvSpPr>
        <p:spPr>
          <a:xfrm>
            <a:off x="418948" y="1115677"/>
            <a:ext cx="7258733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ea typeface="ＭＳ Ｐゴシック"/>
                <a:cs typeface="Arial"/>
              </a:rPr>
              <a:t>As with any educational evaluation, it is important to </a:t>
            </a:r>
            <a:r>
              <a:rPr lang="en-US" b="1" dirty="0" err="1">
                <a:latin typeface="Arial"/>
                <a:ea typeface="ＭＳ Ｐゴシック"/>
                <a:cs typeface="Arial"/>
              </a:rPr>
              <a:t>recognise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 the limitations that shape how we interpret these findings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person looking at a magnifying glass&#10;&#10;AI-generated content may be incorrect.">
            <a:extLst>
              <a:ext uri="{FF2B5EF4-FFF2-40B4-BE49-F238E27FC236}">
                <a16:creationId xmlns:a16="http://schemas.microsoft.com/office/drawing/2014/main" id="{DEDB50BC-975E-F822-3703-6ECB37D97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40000">
            <a:off x="5726187" y="3876399"/>
            <a:ext cx="3131593" cy="32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21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8074-DAA5-AA26-445D-D2D632EC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94" y="101600"/>
            <a:ext cx="4259920" cy="480501"/>
          </a:xfrm>
        </p:spPr>
        <p:txBody>
          <a:bodyPr anchor="b">
            <a:norm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&amp; Next Steps</a:t>
            </a:r>
          </a:p>
        </p:txBody>
      </p:sp>
      <p:pic>
        <p:nvPicPr>
          <p:cNvPr id="5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2CEBDC1-A370-F509-42E5-AD087E919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617" y="3986670"/>
            <a:ext cx="7154966" cy="2256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22677D-90B8-4393-3308-BB8A432D02E4}"/>
              </a:ext>
            </a:extLst>
          </p:cNvPr>
          <p:cNvSpPr txBox="1"/>
          <p:nvPr/>
        </p:nvSpPr>
        <p:spPr>
          <a:xfrm>
            <a:off x="207082" y="2583350"/>
            <a:ext cx="8552036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400" b="1" i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Recommendations</a:t>
            </a:r>
            <a:r>
              <a:rPr lang="en-US" sz="1400" b="0" i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:​</a:t>
            </a:r>
            <a:endParaRPr lang="en-US" sz="140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514350" indent="-285750">
              <a:buFont typeface="Arial"/>
              <a:buChar char="•"/>
            </a:pPr>
            <a:r>
              <a:rPr lang="en-US" sz="1400" b="0" i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Strengthening actor accessibility and collaboration to support increased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simulation day delivery</a:t>
            </a:r>
            <a:r>
              <a:rPr lang="en-US" sz="1400" b="0" i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​</a:t>
            </a:r>
            <a:endParaRPr lang="en-US" sz="1400" dirty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514350" indent="-285750">
              <a:buFont typeface="Arial"/>
              <a:buChar char="•"/>
            </a:pPr>
            <a:r>
              <a:rPr lang="en-US" sz="1400" b="0" i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Simulations to be inclusive of current trends and data from patients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'</a:t>
            </a:r>
            <a:r>
              <a:rPr lang="en-US" sz="1400" b="0" i="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experiences and of wider NMAHP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departments/settings and pertain larger cohorts</a:t>
            </a:r>
            <a:endParaRPr lang="en-US" sz="1400" dirty="0">
              <a:solidFill>
                <a:srgbClr val="000000"/>
              </a:solidFill>
              <a:latin typeface="Arial"/>
              <a:ea typeface="+mn-ea"/>
              <a:cs typeface="Times New Roman"/>
            </a:endParaRPr>
          </a:p>
          <a:p>
            <a:pPr marL="514350" indent="-285750"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Develop long-term key performance indicators to measure sustained improvements in practice amongst 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Times New Roman"/>
              </a:rPr>
              <a:t>staff and for patient group 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 </a:t>
            </a:r>
            <a:endParaRPr lang="en-US" sz="1400" dirty="0">
              <a:ea typeface="+mn-ea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EADAF-897A-83DB-010C-7C1388425213}"/>
              </a:ext>
            </a:extLst>
          </p:cNvPr>
          <p:cNvSpPr txBox="1"/>
          <p:nvPr/>
        </p:nvSpPr>
        <p:spPr>
          <a:xfrm>
            <a:off x="207082" y="615063"/>
            <a:ext cx="7459206" cy="21903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514350" indent="-285750" algn="l" rtl="0">
              <a:buFont typeface="Arial,Sans-Serif"/>
              <a:buChar char="•"/>
            </a:pPr>
            <a:r>
              <a:rPr lang="en-US" sz="1400" dirty="0">
                <a:latin typeface="Arial"/>
                <a:ea typeface="ＭＳ Ｐゴシック"/>
                <a:cs typeface="Arial"/>
              </a:rPr>
              <a:t>S</a:t>
            </a:r>
            <a:r>
              <a:rPr lang="en-US" sz="1400" b="0" i="0" u="none" strike="noStrike" baseline="0" dirty="0">
                <a:latin typeface="Arial"/>
                <a:ea typeface="ＭＳ Ｐゴシック"/>
                <a:cs typeface="Arial"/>
              </a:rPr>
              <a:t>imulation-based education is an effective approach to increasing healthcare professionals’ confidence in delivering care to patients with learning disabilities and autism</a:t>
            </a:r>
          </a:p>
          <a:p>
            <a:pPr marL="228600" algn="l" rtl="0"/>
            <a:endParaRPr lang="en-US" sz="1400" dirty="0">
              <a:latin typeface="Arial"/>
              <a:ea typeface="ＭＳ Ｐゴシック"/>
              <a:cs typeface="Arial"/>
            </a:endParaRPr>
          </a:p>
          <a:p>
            <a:pPr marL="514350" indent="-285750" algn="l" rtl="0">
              <a:buFont typeface="Arial,Sans-Serif"/>
              <a:buChar char="•"/>
            </a:pPr>
            <a:r>
              <a:rPr lang="en-US" sz="1400" b="0" i="0" u="none" strike="noStrike" baseline="0" dirty="0">
                <a:latin typeface="Arial"/>
                <a:ea typeface="ＭＳ Ｐゴシック"/>
                <a:cs typeface="Arial"/>
              </a:rPr>
              <a:t>Confidence is associated with improved communication, greater adherence, and higher satisfaction with care</a:t>
            </a:r>
            <a:r>
              <a:rPr lang="en-US" sz="1400" b="0" i="0" u="none" strike="noStrike" baseline="30000" dirty="0">
                <a:latin typeface="Arial"/>
                <a:ea typeface="ＭＳ Ｐゴシック"/>
                <a:cs typeface="Arial"/>
              </a:rPr>
              <a:t>19</a:t>
            </a:r>
            <a:endParaRPr lang="en-US" sz="1400" b="0" i="0" dirty="0">
              <a:cs typeface="Arial"/>
            </a:endParaRPr>
          </a:p>
          <a:p>
            <a:pPr marL="228600"/>
            <a:endParaRPr lang="en-US" sz="1400" baseline="30000" dirty="0">
              <a:latin typeface="Arial"/>
              <a:ea typeface="ＭＳ Ｐゴシック"/>
              <a:cs typeface="Arial"/>
            </a:endParaRPr>
          </a:p>
          <a:p>
            <a:pPr marL="514350" indent="-285750" algn="l" rtl="0">
              <a:buFont typeface="Arial,Sans-Serif"/>
              <a:buChar char="•"/>
            </a:pPr>
            <a:r>
              <a:rPr lang="en-US" sz="1400" b="0" i="0" u="none" strike="noStrike" baseline="0" dirty="0">
                <a:latin typeface="Arial"/>
                <a:ea typeface="ＭＳ Ｐゴシック"/>
                <a:cs typeface="Arial"/>
              </a:rPr>
              <a:t>Actors/participants of lived experience felt seen and heard with sense of belonging and inclusion in our hospital community ​</a:t>
            </a:r>
            <a:r>
              <a:rPr lang="en-US" sz="1400" b="0" i="0" dirty="0">
                <a:latin typeface="Arial"/>
                <a:ea typeface="ＭＳ Ｐゴシック"/>
                <a:cs typeface="Arial"/>
              </a:rPr>
              <a:t>​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DC0D7-9C49-E969-AE6C-94D6BB268F94}"/>
              </a:ext>
            </a:extLst>
          </p:cNvPr>
          <p:cNvSpPr txBox="1"/>
          <p:nvPr/>
        </p:nvSpPr>
        <p:spPr>
          <a:xfrm>
            <a:off x="33794" y="6664067"/>
            <a:ext cx="5831725" cy="9233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Birkhäuer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et al. (2017) ‘The relationship between physician trust and patient outcomes: A systematic review’, PLOS ONE, 12(2).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10.1371/journal.pone.0170988.</a:t>
            </a:r>
          </a:p>
        </p:txBody>
      </p:sp>
    </p:spTree>
    <p:extLst>
      <p:ext uri="{BB962C8B-B14F-4D97-AF65-F5344CB8AC3E}">
        <p14:creationId xmlns:p14="http://schemas.microsoft.com/office/powerpoint/2010/main" val="375889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21882-D13B-F914-12E6-AC381A77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72" y="474101"/>
            <a:ext cx="2077717" cy="52558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AEFD4-FA2F-7E5C-11C9-D7935D596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0847"/>
            <a:ext cx="8925486" cy="3380465"/>
          </a:xfrm>
        </p:spPr>
        <p:txBody>
          <a:bodyPr lIns="91440" tIns="45720" rIns="91440" bIns="45720" anchor="t">
            <a:noAutofit/>
          </a:bodyPr>
          <a:lstStyle/>
          <a:p>
            <a:pPr marL="385445" indent="-385445"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Public Health England (2025) Learning disabilities: Applying All Our Health. Available at: https://www.gov.uk/government/publications/learning-disability-applying-all-our-health/learning-disabilities-applying-all-our-health (Accessed: 10 November 2025).</a:t>
            </a:r>
            <a:endParaRPr lang="en-US" sz="1000" dirty="0">
              <a:cs typeface="Calibri"/>
            </a:endParaRPr>
          </a:p>
          <a:p>
            <a:pPr marL="385445" indent="-385445"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NHS England (2022). NHS England» Learning from lives and deaths – People with a learning disability and autistic people (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LeDeR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). [online] www.england.nhs.uk. Available at: https://www.england.nhs.uk/learning-disabilities/improving-health/learning-from-lives-and-deaths/.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King's College London, University of Central Lancashire and Kingston University London (2025) </a:t>
            </a:r>
            <a:r>
              <a:rPr lang="en-US" sz="1000" i="1" dirty="0">
                <a:latin typeface="Arial"/>
                <a:ea typeface="ＭＳ Ｐゴシック"/>
                <a:cs typeface="Arial"/>
              </a:rPr>
              <a:t>Learning from Lives and Deaths – people with a learning disability and autistic people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 [2023 Report], King's College London. Available at: https://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www.kcl.ac.uk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/news/2023-leder-report-into-avoidable-and-preventable-deaths-of-people-with-learning-disabilities#:~:text=This%20year's%20report%20placed%20a,severe%20or%20profound%20learning%20disability (Accessed: 10 November 2025).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Tabriz, E.R., Sadeghi, M., Tavana, E., Miri, H.H. and Nabavi, F.H. (2024). Approaches for boosting self-confidence of clinical nursing students: A systematic review and meta-analysis.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Heliyon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[online] 10(6), p.e27347.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doi:https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://doi.org/10.1016/j.heliyon.2024.e27347.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Hecimovich, M.D. and Volet, S.E. (2009). Importance of Building Confidence in Patient Communication and Clinical Skills Among Chiropractic Students. Journal of Chiropractic Education, [online] 23(2), pp.151–164.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doi:https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://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doi.org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/10.7899/1042-5055-23.2.151.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 err="1">
                <a:latin typeface="Arial"/>
                <a:ea typeface="ＭＳ Ｐゴシック"/>
                <a:cs typeface="Arial"/>
              </a:rPr>
              <a:t>Sharkiya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S. (2023). Quality communication can improve patient-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centred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 health outcomes among older patients: A rapid review. BMC Health Services Research, [online] 23(1), pp.1–14.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doi:https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://doi.org/10.1186/s12913-023-09869-8.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Abu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Sharour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L., Bani Salameh, A., Suleiman, K., Subih, M., EL-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hneiti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M., AL-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Husaami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M., Al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Dameery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K. &amp; Al Omari, O. (2021) ‘Nurses’ Self-Efficacy, Confidence and Interaction With Patients With COVID-19: A Cross-Sectional Study’, Disaster Medicine and Public Health Preparedness, 16(4), pp. 1–5. doi:10.1017/dmp.2021.1.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Betz, C.L., Zalon, M.L., Caramanica, L. and Arslanian‐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Engoren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C. (2020). Nurse competencies for transitions of care: Implications for education and practice. Nursing Forum, 56(2), pp.358–364.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doi:https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://doi.org/10.1111/nuf.12544.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Kim, M.K., Arsenault, C.,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Atuyambe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L.M.,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Macwan’gi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, M. &amp; Kruk, M.E. (2020) ‘Determinants of healthcare providers’ confidence in their clinical skills to deliver quality obstetric and newborn care in Uganda and Zambia’, BMC Health Services Research, 20(1). doi:10.1186/s12913-020-05410-3.</a:t>
            </a:r>
          </a:p>
          <a:p>
            <a:pPr marL="385445" indent="-385445">
              <a:buFont typeface="Arial" panose="020B0604020202020204" pitchFamily="34" charset="0"/>
              <a:buAutoNum type="arabicPeriod"/>
            </a:pPr>
            <a:r>
              <a:rPr lang="en-US" sz="1000" dirty="0">
                <a:latin typeface="Arial"/>
                <a:ea typeface="ＭＳ Ｐゴシック"/>
                <a:cs typeface="Arial"/>
              </a:rPr>
              <a:t>Jaye, P., Thomas, L. and Reedy, G. (2015). ‘The Diamond’: a structure for simulation debrief. The Clinical Teacher, [online] 12(3), pp.171–175. </a:t>
            </a:r>
            <a:r>
              <a:rPr lang="en-US" sz="1000" dirty="0" err="1">
                <a:latin typeface="Arial"/>
                <a:ea typeface="ＭＳ Ｐゴシック"/>
                <a:cs typeface="Arial"/>
              </a:rPr>
              <a:t>doi:https</a:t>
            </a:r>
            <a:r>
              <a:rPr lang="en-US" sz="1000" dirty="0">
                <a:latin typeface="Arial"/>
                <a:ea typeface="ＭＳ Ｐゴシック"/>
                <a:cs typeface="Arial"/>
              </a:rPr>
              <a:t>://doi.org/10.1111/tct.12300.</a:t>
            </a:r>
          </a:p>
        </p:txBody>
      </p:sp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C81AC0F-CA13-2B12-8F0B-798B5486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780" y="5142472"/>
            <a:ext cx="1536706" cy="15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20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3267C-1E67-4448-7D06-7EBD54649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014C-36B9-F0D5-4A1A-DE3CE02C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72" y="1030692"/>
            <a:ext cx="2316256" cy="6746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F9A28-5B3D-3A2D-63C4-665799BD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8780"/>
            <a:ext cx="8925486" cy="3380465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Flanagan, J. M., Beck, C. T., and Polit, D. F. (2024) Polit &amp; Beck’s Nursing Research: Generating and Assessing Evidence for Nursing Practice[12th ed.]. Philadelphia: Lippincott Williams &amp; Wilkins.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Chicco, D.,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Sichenze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A. and Jurman, G. (2025). A simple guide to the use of Student’s t-test, Mann-Whitney U test, Chi-squared test, and Kruskal-Wallis test in biostatistics.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BioData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Mining, 18(1).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/10.1186/s13040-025-00465-6.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Cant, R.P. &amp; Cooper, S.J. (2017) ‘Simulation-based learning in nurse education: Systematic review’, Journal of Advanced Nursing, 73(1), pp. 83–103.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10.1111/j.1365-2648.2009.05240.x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Cook, D.A. et al. (2013) ‘Comparative effectiveness of instructional design features in simulation-based education’, Medical Teacher, 35(1).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10.3109/0142159X.2012.714886.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Kolb, D.A. (1984) Experiential learning: Experience as the source of learning and development. Englewood Cliffs, NJ: Prentice Hall.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Vygotsky, L.S. (1978) Mind in Society: The Development of Higher Psychological Processes. Cambridge, MA: Harvard University Press.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Smith, S.E., McCann, H.P., Urbano, R.C., Dykens, E.M. and Hodapp, R.M. (2021). Training Healthcare Professionals to Work With People With Intellectual and Developmental Disabilities. Intellectual and Developmental Disabilities, 59(6), pp.446–458.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/10.1352/1934-9556-59.6.446.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Knowles, M.S. (1980) The modern practice of adult education: From pedagogy to andragogy. New York: Cambridge Books.</a:t>
            </a:r>
          </a:p>
          <a:p>
            <a:pPr marL="385763" indent="-385763">
              <a:buFont typeface="+mj-lt"/>
              <a:buAutoNum type="arabicPeriod" startAt="11"/>
            </a:pP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Birkhäuer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J. et al. (2017) ‘The relationship between physician trust and patient outcomes: A systematic review’, PLOS ONE, 12(2).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: 10.1371/journal.pone.0170988.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59236D46-AD34-6A53-2F1E-064D3E2A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780" y="5142472"/>
            <a:ext cx="1536706" cy="155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76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F3F19-B5DD-A748-02CD-DE74A53C6644}"/>
              </a:ext>
            </a:extLst>
          </p:cNvPr>
          <p:cNvSpPr txBox="1"/>
          <p:nvPr/>
        </p:nvSpPr>
        <p:spPr>
          <a:xfrm>
            <a:off x="368382" y="682434"/>
            <a:ext cx="6241218" cy="44781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2000" b="1" baseline="0" dirty="0">
                <a:latin typeface="Arial"/>
                <a:ea typeface="Segoe UI"/>
                <a:cs typeface="Segoe UI"/>
              </a:rPr>
              <a:t>Contact details:</a:t>
            </a:r>
            <a:r>
              <a:rPr lang="en-US" sz="2000" b="1" dirty="0">
                <a:latin typeface="Arial"/>
                <a:ea typeface="Segoe UI"/>
                <a:cs typeface="Segoe UI"/>
              </a:rPr>
              <a:t>​</a:t>
            </a:r>
            <a:endParaRPr lang="en-US" sz="2000" b="1" dirty="0">
              <a:cs typeface="Arial" charset="0"/>
            </a:endParaRPr>
          </a:p>
          <a:p>
            <a:endParaRPr lang="en-US" dirty="0">
              <a:latin typeface="Arial"/>
              <a:ea typeface="Segoe UI"/>
              <a:cs typeface="Segoe UI"/>
            </a:endParaRPr>
          </a:p>
          <a:p>
            <a:r>
              <a:rPr lang="en-US" sz="2400" b="1" baseline="0" dirty="0">
                <a:solidFill>
                  <a:srgbClr val="001B76"/>
                </a:solidFill>
                <a:latin typeface="Arial"/>
                <a:ea typeface="Segoe UI"/>
                <a:cs typeface="Segoe UI"/>
              </a:rPr>
              <a:t>Alvin Ryan Sayat</a:t>
            </a:r>
            <a:r>
              <a:rPr lang="en-US" sz="2400" baseline="0" dirty="0">
                <a:solidFill>
                  <a:srgbClr val="001B76"/>
                </a:solidFill>
                <a:latin typeface="Arial"/>
                <a:ea typeface="Segoe UI"/>
                <a:cs typeface="Segoe UI"/>
              </a:rPr>
              <a:t>:</a:t>
            </a:r>
            <a:r>
              <a:rPr lang="en-US" sz="2400" baseline="0" dirty="0">
                <a:latin typeface="Arial"/>
                <a:ea typeface="Segoe UI"/>
                <a:cs typeface="Segoe UI"/>
              </a:rPr>
              <a:t> </a:t>
            </a:r>
            <a:r>
              <a:rPr lang="en-US" sz="2400" baseline="0" dirty="0">
                <a:latin typeface="Arial"/>
                <a:ea typeface="Segoe UI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asayat@nhs.net</a:t>
            </a:r>
            <a:endParaRPr lang="en-US" sz="2400" dirty="0">
              <a:latin typeface="Arial"/>
              <a:ea typeface="Segoe UI"/>
              <a:cs typeface="Segoe UI"/>
              <a:hlinkClick r:id="" action="ppaction://noaction"/>
            </a:endParaRPr>
          </a:p>
          <a:p>
            <a:r>
              <a:rPr lang="en-US" sz="2400" dirty="0">
                <a:latin typeface="Arial"/>
                <a:ea typeface="Segoe UI"/>
                <a:cs typeface="Segoe UI"/>
              </a:rPr>
              <a:t>​</a:t>
            </a:r>
            <a:endParaRPr lang="en-US" sz="2400" dirty="0">
              <a:cs typeface="Segoe UI"/>
            </a:endParaRPr>
          </a:p>
          <a:p>
            <a:r>
              <a:rPr lang="en-US" sz="2400" b="1" baseline="0" dirty="0">
                <a:solidFill>
                  <a:srgbClr val="001B76"/>
                </a:solidFill>
                <a:latin typeface="Arial"/>
                <a:ea typeface="Segoe UI"/>
                <a:cs typeface="Segoe UI"/>
              </a:rPr>
              <a:t>Ben Taylor</a:t>
            </a:r>
            <a:r>
              <a:rPr lang="en-US" sz="2400" baseline="0" dirty="0">
                <a:solidFill>
                  <a:srgbClr val="001B76"/>
                </a:solidFill>
                <a:latin typeface="Arial"/>
                <a:ea typeface="Segoe UI"/>
                <a:cs typeface="Segoe UI"/>
              </a:rPr>
              <a:t>:</a:t>
            </a:r>
            <a:r>
              <a:rPr lang="en-US" sz="2400" baseline="0" dirty="0">
                <a:latin typeface="Arial"/>
                <a:ea typeface="Segoe UI"/>
                <a:cs typeface="Segoe UI"/>
              </a:rPr>
              <a:t> </a:t>
            </a:r>
            <a:r>
              <a:rPr lang="en-US" sz="2400" baseline="0" dirty="0">
                <a:latin typeface="Arial"/>
                <a:ea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ben.taylor11@nhs.net</a:t>
            </a:r>
            <a:r>
              <a:rPr lang="en-US" sz="2400" dirty="0">
                <a:latin typeface="Arial"/>
                <a:ea typeface="Segoe UI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​</a:t>
            </a:r>
            <a:endParaRPr lang="en-US" sz="2400" dirty="0">
              <a:latin typeface="Arial"/>
              <a:ea typeface="ＭＳ Ｐゴシック"/>
              <a:cs typeface="Arial"/>
            </a:endParaRPr>
          </a:p>
          <a:p>
            <a:endParaRPr lang="en-US" sz="1600" dirty="0">
              <a:latin typeface="Arial"/>
              <a:ea typeface="+mn-ea"/>
              <a:cs typeface="Arial"/>
            </a:endParaRPr>
          </a:p>
          <a:p>
            <a:r>
              <a:rPr lang="en-US" b="1" dirty="0">
                <a:latin typeface="Arial"/>
                <a:ea typeface="+mn-ea"/>
                <a:cs typeface="Arial"/>
              </a:rPr>
              <a:t>Barts Health Education Academy </a:t>
            </a:r>
            <a:endParaRPr lang="en-US" sz="2000" b="1" dirty="0">
              <a:ea typeface="+mn-ea"/>
              <a:cs typeface="Arial"/>
            </a:endParaRPr>
          </a:p>
          <a:p>
            <a:r>
              <a:rPr lang="en-US" sz="1400" dirty="0">
                <a:highlight>
                  <a:srgbClr val="F5F5F5"/>
                </a:highlight>
                <a:latin typeface="Arial"/>
                <a:ea typeface="+mn-ea"/>
                <a:cs typeface="Arial"/>
              </a:rPr>
              <a:t>Postgraduate and Preceptorship team</a:t>
            </a:r>
            <a:endParaRPr lang="en-US" sz="1400" dirty="0">
              <a:ea typeface="+mn-ea"/>
              <a:cs typeface="Arial"/>
            </a:endParaRPr>
          </a:p>
          <a:p>
            <a:r>
              <a:rPr lang="en-US" sz="1400" dirty="0">
                <a:latin typeface="Arial"/>
                <a:ea typeface="+mn-ea"/>
                <a:cs typeface="Segoe UI"/>
              </a:rPr>
              <a:t>Royal London Hospital </a:t>
            </a:r>
          </a:p>
          <a:p>
            <a:r>
              <a:rPr lang="en-US" sz="1400" dirty="0">
                <a:latin typeface="Arial"/>
                <a:ea typeface="Calibri"/>
                <a:cs typeface="Calibri"/>
              </a:rPr>
              <a:t>Turner Street</a:t>
            </a:r>
            <a:endParaRPr lang="en-US" sz="1400" dirty="0">
              <a:latin typeface="Arial"/>
              <a:ea typeface="Calibri"/>
              <a:cs typeface="Arial"/>
            </a:endParaRPr>
          </a:p>
          <a:p>
            <a:r>
              <a:rPr lang="en-US" sz="1400" dirty="0">
                <a:latin typeface="Arial"/>
                <a:ea typeface="Calibri"/>
                <a:cs typeface="Calibri"/>
              </a:rPr>
              <a:t>London</a:t>
            </a:r>
            <a:endParaRPr lang="en-US" sz="1400" dirty="0">
              <a:latin typeface="Arial"/>
              <a:ea typeface="Calibri"/>
              <a:cs typeface="Arial"/>
            </a:endParaRPr>
          </a:p>
          <a:p>
            <a:r>
              <a:rPr lang="en-US" sz="1400" dirty="0">
                <a:latin typeface="Arial"/>
                <a:ea typeface="Calibri"/>
                <a:cs typeface="Calibri"/>
              </a:rPr>
              <a:t>E1 1FR</a:t>
            </a:r>
            <a:endParaRPr lang="en-US" sz="1400" dirty="0">
              <a:latin typeface="Arial"/>
              <a:ea typeface="+mn-ea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ea typeface="+mn-ea"/>
              <a:cs typeface="Segoe UI"/>
            </a:endParaRPr>
          </a:p>
          <a:p>
            <a:endParaRPr lang="en-US" dirty="0">
              <a:solidFill>
                <a:srgbClr val="000000"/>
              </a:solidFill>
              <a:latin typeface="Arial"/>
              <a:ea typeface="+mn-ea"/>
              <a:cs typeface="Segoe UI"/>
            </a:endParaRPr>
          </a:p>
          <a:p>
            <a:endParaRPr lang="en-US" dirty="0">
              <a:solidFill>
                <a:srgbClr val="000000"/>
              </a:solidFill>
              <a:latin typeface="Arial"/>
              <a:ea typeface="+mn-ea"/>
              <a:cs typeface="Segoe U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</a:pPr>
            <a:endParaRPr lang="en-US" sz="21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" name="Picture 1" descr="A collage of different buildings&#10;&#10;AI-generated content may be incorrect.">
            <a:extLst>
              <a:ext uri="{FF2B5EF4-FFF2-40B4-BE49-F238E27FC236}">
                <a16:creationId xmlns:a16="http://schemas.microsoft.com/office/drawing/2014/main" id="{27A4C467-C170-8190-25D1-27157531B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82" y="4202641"/>
            <a:ext cx="8358810" cy="2491315"/>
          </a:xfrm>
          <a:prstGeom prst="rect">
            <a:avLst/>
          </a:prstGeo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28059E88-A9FA-7A3E-42D4-38D2C8100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102" y="1513576"/>
            <a:ext cx="2263356" cy="228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7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5323-387C-CECA-F02C-786EEA3857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9923" y="630661"/>
            <a:ext cx="5855558" cy="55261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3600" b="1" i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Thank You / Q&amp;A's</a:t>
            </a:r>
            <a:endParaRPr lang="en-US" sz="3600" b="1" i="1">
              <a:solidFill>
                <a:schemeClr val="bg2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in wheelchairs in a room&#10;&#10;AI-generated content may be incorrect.">
            <a:extLst>
              <a:ext uri="{FF2B5EF4-FFF2-40B4-BE49-F238E27FC236}">
                <a16:creationId xmlns:a16="http://schemas.microsoft.com/office/drawing/2014/main" id="{197AAF8E-0FB3-ACD1-EED0-F5213ADC5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41" r="-1072" b="-220"/>
          <a:stretch>
            <a:fillRect/>
          </a:stretch>
        </p:blipFill>
        <p:spPr>
          <a:xfrm>
            <a:off x="425650" y="1335439"/>
            <a:ext cx="7090691" cy="4181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EE1374-2862-5C0C-6ED1-5002F30779E8}"/>
              </a:ext>
            </a:extLst>
          </p:cNvPr>
          <p:cNvSpPr txBox="1"/>
          <p:nvPr/>
        </p:nvSpPr>
        <p:spPr>
          <a:xfrm>
            <a:off x="427382" y="5960904"/>
            <a:ext cx="847807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Acknowledgements</a:t>
            </a:r>
            <a:r>
              <a:rPr lang="en-US" sz="1100">
                <a:solidFill>
                  <a:srgbClr val="000000"/>
                </a:solidFill>
                <a:latin typeface="Arial"/>
                <a:ea typeface="+mn-ea"/>
                <a:cs typeface="Arial"/>
              </a:rPr>
              <a:t>:</a:t>
            </a:r>
            <a:endParaRPr lang="en-US">
              <a:solidFill>
                <a:srgbClr val="000000"/>
              </a:solidFill>
              <a:ea typeface="+mn-ea"/>
              <a:cs typeface="Arial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0000"/>
                </a:solidFill>
                <a:latin typeface="Arial"/>
                <a:ea typeface="+mn-ea"/>
                <a:cs typeface="Arial"/>
              </a:rPr>
              <a:t>T</a:t>
            </a:r>
            <a:r>
              <a:rPr lang="en-US" sz="1300">
                <a:solidFill>
                  <a:srgbClr val="000000"/>
                </a:solidFill>
                <a:latin typeface="Arial"/>
                <a:ea typeface="+mn-ea"/>
                <a:cs typeface="Arial"/>
              </a:rPr>
              <a:t>his project is a true reflection of co-production; we would like to </a:t>
            </a:r>
            <a:r>
              <a:rPr lang="en-US" sz="130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recognise</a:t>
            </a:r>
            <a:r>
              <a:rPr lang="en-US" sz="1300">
                <a:solidFill>
                  <a:srgbClr val="000000"/>
                </a:solidFill>
                <a:latin typeface="Arial"/>
                <a:ea typeface="+mn-ea"/>
                <a:cs typeface="Arial"/>
              </a:rPr>
              <a:t> the dedication and partnership of the following individuals; Hannah, Sterre, Awa, Glory, Jade, Pritesh and </a:t>
            </a:r>
            <a:r>
              <a:rPr lang="en-US" sz="130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Merlow</a:t>
            </a:r>
            <a:r>
              <a:rPr lang="en-US" sz="1300">
                <a:solidFill>
                  <a:srgbClr val="000000"/>
                </a:solidFill>
                <a:latin typeface="Arial"/>
                <a:ea typeface="+mn-ea"/>
                <a:cs typeface="Arial"/>
              </a:rPr>
              <a:t> the dog from </a:t>
            </a:r>
            <a:r>
              <a:rPr lang="en-US" sz="1300" i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Act Up!</a:t>
            </a:r>
            <a:r>
              <a:rPr lang="en-US" sz="130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endParaRPr lang="en-US" sz="1300">
              <a:solidFill>
                <a:srgbClr val="000000"/>
              </a:solidFill>
              <a:ea typeface="+mn-ea"/>
              <a:cs typeface="Arial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300">
                <a:solidFill>
                  <a:srgbClr val="000000"/>
                </a:solidFill>
                <a:latin typeface="Arial"/>
                <a:ea typeface="+mn-ea"/>
                <a:cs typeface="Arial"/>
              </a:rPr>
              <a:t>Abbie McFarlane, Postgraduate Education Lead at Barts Health</a:t>
            </a:r>
            <a:endParaRPr lang="en-US" sz="1300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0309E-25D0-23D0-CBB6-7F9917036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54" y="229385"/>
            <a:ext cx="7756074" cy="724703"/>
          </a:xfrm>
        </p:spPr>
        <p:txBody>
          <a:bodyPr lIns="91440" tIns="45720" rIns="91440" bIns="45720" anchor="ctr">
            <a:normAutofit/>
          </a:bodyPr>
          <a:lstStyle/>
          <a:p>
            <a:r>
              <a:rPr lang="en-US" sz="2000" b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Context and Significance of Learning Disability </a:t>
            </a:r>
            <a:br>
              <a:rPr lang="en-US" sz="2000" b="1">
                <a:latin typeface="Arial"/>
                <a:ea typeface="ＭＳ Ｐゴシック"/>
                <a:cs typeface="Arial"/>
              </a:rPr>
            </a:br>
            <a:r>
              <a:rPr lang="en-US" sz="2000" b="1">
                <a:solidFill>
                  <a:schemeClr val="bg2"/>
                </a:solidFill>
                <a:latin typeface="Arial"/>
                <a:ea typeface="ＭＳ Ｐゴシック"/>
                <a:cs typeface="Arial"/>
              </a:rPr>
              <a:t>Care and Education </a:t>
            </a:r>
          </a:p>
        </p:txBody>
      </p:sp>
      <p:pic>
        <p:nvPicPr>
          <p:cNvPr id="5" name="Picture 4" descr="A graph with numbers and a rectangle&#10;&#10;AI-generated content may be incorrect.">
            <a:extLst>
              <a:ext uri="{FF2B5EF4-FFF2-40B4-BE49-F238E27FC236}">
                <a16:creationId xmlns:a16="http://schemas.microsoft.com/office/drawing/2014/main" id="{6DFE155B-3296-6525-FA14-D3AFDDC4F5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58" t="292" r="-111" b="-444"/>
          <a:stretch>
            <a:fillRect/>
          </a:stretch>
        </p:blipFill>
        <p:spPr>
          <a:xfrm>
            <a:off x="3525183" y="4052110"/>
            <a:ext cx="5296520" cy="2164833"/>
          </a:xfrm>
          <a:prstGeom prst="rect">
            <a:avLst/>
          </a:prstGeom>
        </p:spPr>
      </p:pic>
      <p:pic>
        <p:nvPicPr>
          <p:cNvPr id="6" name="Picture 5" descr="A group of blue and white icons with a cross&#10;&#10;AI-generated content may be incorrect.">
            <a:extLst>
              <a:ext uri="{FF2B5EF4-FFF2-40B4-BE49-F238E27FC236}">
                <a16:creationId xmlns:a16="http://schemas.microsoft.com/office/drawing/2014/main" id="{0A9BFCA9-101C-A1D2-7452-AF2B28616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186" y="6093930"/>
            <a:ext cx="2405527" cy="703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658D14-3214-C8F0-D807-C0826663B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485" y="1715429"/>
            <a:ext cx="3199301" cy="2166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8FF9A2-42EF-DCAB-4B56-C2DDF8AE337A}"/>
              </a:ext>
            </a:extLst>
          </p:cNvPr>
          <p:cNvSpPr txBox="1"/>
          <p:nvPr/>
        </p:nvSpPr>
        <p:spPr>
          <a:xfrm>
            <a:off x="208359" y="1714500"/>
            <a:ext cx="488156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endParaRPr lang="en-US" sz="1400" b="0" i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1.2</a:t>
            </a: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</a:t>
            </a:r>
            <a:r>
              <a:rPr lang="en-US" sz="140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million </a:t>
            </a: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people with Learning Disability &amp; </a:t>
            </a:r>
            <a:r>
              <a:rPr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700,000 on the autism </a:t>
            </a:r>
            <a:r>
              <a:rPr lang="en-US" sz="1400" b="0" i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spectru</a:t>
            </a: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</a:t>
            </a:r>
            <a:r>
              <a:rPr lang="en-US" sz="1400" b="0" i="0" baseline="3000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1</a:t>
            </a:r>
            <a:endParaRPr lang="en-US" sz="1000" b="0" i="0" baseline="3000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endParaRPr lang="en-US" sz="100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LeDeR 2023: 38.5% of deaths among </a:t>
            </a:r>
            <a:r>
              <a:rPr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LD patients </a:t>
            </a:r>
            <a:r>
              <a:rPr lang="en-US" sz="1400" b="0" i="0" err="1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avoidabl</a:t>
            </a: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e</a:t>
            </a:r>
            <a:r>
              <a:rPr lang="en-US" sz="1400" b="0" i="0" baseline="3000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2</a:t>
            </a:r>
            <a:endParaRPr lang="en-US" sz="900" b="0" i="0" baseline="3000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endParaRPr lang="en-US" sz="1400" b="0" i="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In receipt of poor equitable care and in deficit of positive health outcomes</a:t>
            </a:r>
          </a:p>
          <a:p>
            <a:pPr marL="285750" indent="-285750">
              <a:buFont typeface="Arial"/>
              <a:buChar char="•"/>
            </a:pPr>
            <a:endParaRPr lang="en-US" sz="140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algn="l"/>
            <a:r>
              <a:rPr lang="en-US" sz="1400" b="1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Contributing factors</a:t>
            </a:r>
            <a:r>
              <a:rPr lang="en-US" sz="140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:</a:t>
            </a:r>
            <a:r>
              <a:rPr lang="en-US" sz="1400" baseline="3000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2,3</a:t>
            </a:r>
            <a:endParaRPr lang="en-US" sz="1000" b="0" i="0" baseline="3000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endParaRPr lang="en-US" sz="1400">
              <a:solidFill>
                <a:srgbClr val="000000"/>
              </a:solidFill>
              <a:latin typeface="Arial"/>
              <a:ea typeface="Times New Roman"/>
              <a:cs typeface="Times New Roman"/>
            </a:endParaRPr>
          </a:p>
          <a:p>
            <a:pPr marL="514350" indent="-285750" algn="l">
              <a:buFont typeface="Arial"/>
              <a:buChar char="•"/>
            </a:pP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Insufficient staff training​</a:t>
            </a:r>
          </a:p>
          <a:p>
            <a:pPr marL="514350" indent="-285750">
              <a:buFont typeface="Arial"/>
              <a:buChar char="•"/>
            </a:pP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Communication breakdowns​</a:t>
            </a:r>
            <a:endParaRPr lang="en-US">
              <a:cs typeface="Arial"/>
            </a:endParaRPr>
          </a:p>
          <a:p>
            <a:pPr marL="514350" indent="-285750" algn="l">
              <a:buFont typeface="Arial"/>
              <a:buChar char="•"/>
            </a:pP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Lack of reasonable adjustments​</a:t>
            </a:r>
          </a:p>
          <a:p>
            <a:pPr marL="514350" indent="-285750" algn="l">
              <a:buFont typeface="Arial"/>
              <a:buChar char="•"/>
            </a:pPr>
            <a:r>
              <a:rPr lang="en-US" sz="1400" b="0" i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Diagnostic overshadowing ​</a:t>
            </a:r>
          </a:p>
          <a:p>
            <a:pPr algn="l">
              <a:lnSpc>
                <a:spcPts val="1840"/>
              </a:lnSpc>
            </a:pPr>
            <a:endParaRPr sz="1600" b="0" i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A35B0-685A-E416-4188-95D6BC1CA1ED}"/>
              </a:ext>
            </a:extLst>
          </p:cNvPr>
          <p:cNvSpPr txBox="1"/>
          <p:nvPr/>
        </p:nvSpPr>
        <p:spPr>
          <a:xfrm>
            <a:off x="363141" y="1095375"/>
            <a:ext cx="724824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840"/>
              </a:lnSpc>
            </a:pPr>
            <a:r>
              <a:rPr lang="en-US" sz="1400" b="1" i="0">
                <a:latin typeface="Arial"/>
                <a:ea typeface="Calibri"/>
                <a:cs typeface="Calibri"/>
              </a:rPr>
              <a:t>Inequality in healthcare for people with learning disabilities and autism isn’t </a:t>
            </a:r>
            <a:r>
              <a:rPr lang="en-US" sz="1400" b="1">
                <a:latin typeface="Arial"/>
                <a:ea typeface="Calibri"/>
                <a:cs typeface="Calibri"/>
              </a:rPr>
              <a:t>accidental, it’s</a:t>
            </a:r>
            <a:r>
              <a:rPr lang="en-US" sz="1400" b="1" i="0">
                <a:latin typeface="Arial"/>
                <a:ea typeface="Calibri"/>
                <a:cs typeface="Calibri"/>
              </a:rPr>
              <a:t> a consequence of gaps in knowledge, confidence, and training.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GB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14114-8F92-9591-B7F4-3CFE2C953A11}"/>
              </a:ext>
            </a:extLst>
          </p:cNvPr>
          <p:cNvSpPr txBox="1"/>
          <p:nvPr/>
        </p:nvSpPr>
        <p:spPr>
          <a:xfrm>
            <a:off x="0" y="5842337"/>
            <a:ext cx="43434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1. Public Health England (2025) Learning disabilities: Applying All Our Health. Available at: https://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www.gov.uk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/government/publications/learning-disability-applying-all-our-health/learning-disabilities-applying-all-our-health (Accessed: 10 November 2025).</a:t>
            </a: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2. NHS England (2022). NHS England» Learning from lives and deaths – People with a learning disability and autistic people (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LeDeR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). [online]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www.england.nhs.uk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. Available at: https://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www.england.nhs.uk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/learning-disabilities/improving-health/learning-from-lives-and-deaths/.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3. King's College London, University of Central Lancashire and Kingston University London (2025) </a:t>
            </a:r>
            <a:r>
              <a:rPr lang="en-US" sz="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Learning from Lives and Deaths – people with a learning disability and autistic people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 [2023 Report], King's College London. Available at: https://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www.kcl.ac.uk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/news/2023-leder-report-into-avoidable-and-preventable-deaths-of-people-with-learning-disabilities#:~:text=This%20year's%20report%20placed%20a,severe%20or%20profound%20learning%20disability (Accessed: 10 November 2025).</a:t>
            </a:r>
          </a:p>
        </p:txBody>
      </p:sp>
    </p:spTree>
    <p:extLst>
      <p:ext uri="{BB962C8B-B14F-4D97-AF65-F5344CB8AC3E}">
        <p14:creationId xmlns:p14="http://schemas.microsoft.com/office/powerpoint/2010/main" val="49824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4B8A-015A-7E39-7AF2-9CB581C5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42" y="0"/>
            <a:ext cx="4350250" cy="916021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Confidence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55BF2-4208-D276-0E88-EDB5E82D4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33" y="3709651"/>
            <a:ext cx="9063933" cy="2278270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latin typeface="Arial"/>
                <a:ea typeface="ＭＳ Ｐゴシック"/>
                <a:cs typeface="Arial"/>
              </a:rPr>
              <a:t>Confidence in Healthcare = belief in ability + trust in judgment - improvement in patient outcomes</a:t>
            </a:r>
            <a:r>
              <a:rPr lang="en-US" sz="1400" baseline="30000" dirty="0">
                <a:latin typeface="Arial"/>
                <a:ea typeface="ＭＳ Ｐゴシック"/>
                <a:cs typeface="Arial"/>
              </a:rPr>
              <a:t>4,5</a:t>
            </a:r>
            <a:endParaRPr lang="en-US" sz="1400" dirty="0"/>
          </a:p>
          <a:p>
            <a:endParaRPr lang="en-US" sz="1600" baseline="30000" dirty="0">
              <a:latin typeface="Arial"/>
              <a:ea typeface="ＭＳ Ｐゴシック"/>
              <a:cs typeface="Arial"/>
            </a:endParaRPr>
          </a:p>
          <a:p>
            <a:pPr marL="0" indent="0">
              <a:buNone/>
            </a:pPr>
            <a:r>
              <a:rPr lang="en-US" sz="1600" b="1" dirty="0">
                <a:latin typeface="Arial"/>
                <a:ea typeface="ＭＳ Ｐゴシック"/>
                <a:cs typeface="Arial"/>
              </a:rPr>
              <a:t>Linked to</a:t>
            </a:r>
            <a:r>
              <a:rPr lang="en-US" sz="1600" dirty="0">
                <a:latin typeface="Arial"/>
                <a:ea typeface="ＭＳ Ｐゴシック"/>
                <a:cs typeface="Arial"/>
              </a:rPr>
              <a:t>:</a:t>
            </a:r>
            <a:r>
              <a:rPr lang="en-US" sz="1600" baseline="30000" dirty="0">
                <a:latin typeface="Arial"/>
                <a:ea typeface="ＭＳ Ｐゴシック"/>
                <a:cs typeface="Arial"/>
              </a:rPr>
              <a:t>6,7,8,9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Better communication and development of trust</a:t>
            </a:r>
          </a:p>
          <a:p>
            <a:pPr lvl="1"/>
            <a:r>
              <a:rPr lang="en-US" sz="1600" dirty="0">
                <a:latin typeface="Arial"/>
                <a:ea typeface="ＭＳ Ｐゴシック"/>
                <a:cs typeface="Arial"/>
              </a:rPr>
              <a:t>Improved patient experience &amp; therapeutic relationships 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/>
                <a:ea typeface="ＭＳ Ｐゴシック"/>
                <a:cs typeface="Arial"/>
              </a:rPr>
              <a:t>Enhanced health outcomes for patients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>
                <a:latin typeface="Arial"/>
                <a:ea typeface="ＭＳ Ｐゴシック"/>
                <a:cs typeface="Arial"/>
              </a:rPr>
              <a:t>Better clinical decision-making </a:t>
            </a:r>
          </a:p>
          <a:p>
            <a:pPr lvl="1"/>
            <a:r>
              <a:rPr lang="en-US" sz="1600" dirty="0">
                <a:latin typeface="Arial"/>
                <a:ea typeface="ＭＳ Ｐゴシック"/>
                <a:cs typeface="Arial"/>
              </a:rPr>
              <a:t>Safer and higher quality of care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raising their hands in a classroom&#10;&#10;AI-generated content may be incorrect.">
            <a:extLst>
              <a:ext uri="{FF2B5EF4-FFF2-40B4-BE49-F238E27FC236}">
                <a16:creationId xmlns:a16="http://schemas.microsoft.com/office/drawing/2014/main" id="{DC0BC470-CCEE-54F9-0681-F9585EFE5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47" b="18047"/>
          <a:stretch>
            <a:fillRect/>
          </a:stretch>
        </p:blipFill>
        <p:spPr>
          <a:xfrm>
            <a:off x="15" y="1221718"/>
            <a:ext cx="9143985" cy="244037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4" name="Picture 3" descr="A person and person standing next to a sign&#10;&#10;AI-generated content may be incorrect.">
            <a:extLst>
              <a:ext uri="{FF2B5EF4-FFF2-40B4-BE49-F238E27FC236}">
                <a16:creationId xmlns:a16="http://schemas.microsoft.com/office/drawing/2014/main" id="{7C430440-C6BD-CC60-ECCC-6D8860702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733" y="4321046"/>
            <a:ext cx="1685925" cy="1666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12708-1911-EBD9-AB59-6867433B46CB}"/>
              </a:ext>
            </a:extLst>
          </p:cNvPr>
          <p:cNvSpPr txBox="1"/>
          <p:nvPr/>
        </p:nvSpPr>
        <p:spPr>
          <a:xfrm>
            <a:off x="16" y="6137651"/>
            <a:ext cx="9143984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4. Tabriz, E.R., Sadeghi, M., Tavana, E., Miri, H.H. and Nabavi, F.H. (2024). Approaches for boosting self-confidence of clinical nursing students: A systematic review and meta-analysis.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Heliyon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[online] 10(6), p.e27347.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doi:https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doi.org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/10.1016/j.heliyon.2024.e27347.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5. Hecimovich, M.D. and Volet, S.E. (2009). Importance of Building Confidence in Patient Communication and Clinical Skills Among Chiropractic Students. Journal of Chiropractic Education, [online] 23(2), pp.151–164.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doi:https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doi.org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/10.7899/1042-5055-23.2.151.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6.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Sharkiya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S. (2023). Quality communication can improve patient-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centred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 health outcomes among older patients: A rapid review. BMC Health Services Research, [online] 23(1), pp.1–14.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doi:https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doi.org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/10.1186/s12913-023-09869-8.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7. Abu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Sharour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L., Bani Salameh, A., Suleiman, K., Subih, M., EL-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hneiti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M., AL-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Husaami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M., Al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Dameery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K. &amp; Al Omari, O. (2021) ‘Nurses’ Self-Efficacy, Confidence and Interaction With Patients With COVID-19: A Cross-Sectional Study’, Disaster Medicine and Public Health Preparedness, 16(4), pp. 1–5. doi:10.1017/dmp.2021.1.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8. Betz, C.L., Zalon, M.L., Caramanica, L. and Arslanian‐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Engoren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C. (2020). Nurse competencies for transitions of care: Implications for education and practice. Nursing Forum, 56(2), pp.358–364.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doi:https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doi.org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/10.1111/nuf.12544.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9. Kim, M.K., Arsenault, C.,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Atuyambe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L.M.,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Macwan’gi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, M. &amp; Kruk, M.E. (2020) ‘Determinants of healthcare providers’ confidence in their clinical skills to deliver quality obstetric and newborn care in Uganda and Zambia’, BMC Health Services Research, 20(1). doi:10.1186/s12913-020-05410-3.</a:t>
            </a:r>
          </a:p>
          <a:p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ＭＳ Ｐゴシック"/>
              <a:cs typeface="Arial"/>
            </a:endParaRPr>
          </a:p>
          <a:p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36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7BC3-50BF-1E28-C4A9-BA0784BB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81" y="460583"/>
            <a:ext cx="977901" cy="605858"/>
          </a:xfrm>
        </p:spPr>
        <p:txBody>
          <a:bodyPr/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77945-E2B1-686E-13F3-0F07F17A1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856" y="1716224"/>
            <a:ext cx="7600951" cy="99598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r>
              <a:rPr lang="en-US" sz="1800">
                <a:latin typeface="Arial"/>
                <a:ea typeface="ＭＳ Ｐゴシック"/>
                <a:cs typeface="Arial"/>
              </a:rPr>
              <a:t>To evaluate whether LD Simulation Training improves the confidence of nurses, midwives, and allied health professionals (NMAHP) in engaging with LD patients</a:t>
            </a:r>
          </a:p>
        </p:txBody>
      </p:sp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BFF7971-B96F-EC06-D02F-12C935569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06" y="2536420"/>
            <a:ext cx="4577616" cy="2805207"/>
          </a:xfrm>
          <a:prstGeom prst="rect">
            <a:avLst/>
          </a:prstGeom>
        </p:spPr>
      </p:pic>
      <p:pic>
        <p:nvPicPr>
          <p:cNvPr id="6" name="Picture 5" descr="A group of people looking at a magnifying glass&#10;&#10;AI-generated content may be incorrect.">
            <a:extLst>
              <a:ext uri="{FF2B5EF4-FFF2-40B4-BE49-F238E27FC236}">
                <a16:creationId xmlns:a16="http://schemas.microsoft.com/office/drawing/2014/main" id="{74927AC1-EB07-CE73-E7A2-A5D6B4BEF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32" y="2720885"/>
            <a:ext cx="1716779" cy="17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0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09FC0-FD0A-63B9-66E9-FB96C5D9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69" y="245120"/>
            <a:ext cx="3198776" cy="393946"/>
          </a:xfrm>
        </p:spPr>
        <p:txBody>
          <a:bodyPr anchor="b">
            <a:normAutofit fontScale="90000"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Overview</a:t>
            </a:r>
          </a:p>
        </p:txBody>
      </p:sp>
      <p:pic>
        <p:nvPicPr>
          <p:cNvPr id="8" name="Picture 7" descr="A person sitting in a hospital bed next to a person&#10;&#10;AI-generated content may be incorrect.">
            <a:extLst>
              <a:ext uri="{FF2B5EF4-FFF2-40B4-BE49-F238E27FC236}">
                <a16:creationId xmlns:a16="http://schemas.microsoft.com/office/drawing/2014/main" id="{46E43AB4-E20B-014B-31D2-D426C70EB2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31" t="22601" r="21507" b="20743"/>
          <a:stretch>
            <a:fillRect/>
          </a:stretch>
        </p:blipFill>
        <p:spPr>
          <a:xfrm>
            <a:off x="4915638" y="1361435"/>
            <a:ext cx="4129826" cy="2804399"/>
          </a:xfrm>
          <a:prstGeom prst="rect">
            <a:avLst/>
          </a:prstGeom>
        </p:spPr>
      </p:pic>
      <p:pic>
        <p:nvPicPr>
          <p:cNvPr id="5" name="Picture 4" descr="A dog lying on the floor next to a bowl&#10;&#10;AI-generated content may be incorrect.">
            <a:extLst>
              <a:ext uri="{FF2B5EF4-FFF2-40B4-BE49-F238E27FC236}">
                <a16:creationId xmlns:a16="http://schemas.microsoft.com/office/drawing/2014/main" id="{07F33AB1-FD44-C17D-B195-A33CDFD541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96" t="6467" r="31196" b="6383"/>
          <a:stretch>
            <a:fillRect/>
          </a:stretch>
        </p:blipFill>
        <p:spPr>
          <a:xfrm>
            <a:off x="6795739" y="4391517"/>
            <a:ext cx="2086577" cy="1872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A9FD5A-AEF0-7F68-F918-DD1A8B593A80}"/>
              </a:ext>
            </a:extLst>
          </p:cNvPr>
          <p:cNvSpPr txBox="1"/>
          <p:nvPr/>
        </p:nvSpPr>
        <p:spPr>
          <a:xfrm>
            <a:off x="173044" y="944899"/>
            <a:ext cx="4856302" cy="52475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latin typeface="Arial"/>
                <a:ea typeface="ＭＳ Ｐゴシック"/>
                <a:cs typeface="Arial"/>
              </a:rPr>
              <a:t>Launch &amp; Audience:</a:t>
            </a:r>
            <a:r>
              <a:rPr lang="en-US" sz="1600" dirty="0">
                <a:latin typeface="Arial"/>
                <a:ea typeface="ＭＳ Ｐゴシック"/>
                <a:cs typeface="Arial"/>
              </a:rPr>
              <a:t> July 2025; half-day program open to all NMAHPs in their first two years of service</a:t>
            </a:r>
            <a:endParaRPr lang="en-US" dirty="0"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rial"/>
              <a:ea typeface="ＭＳ Ｐゴシック"/>
              <a:cs typeface="Arial"/>
            </a:endParaRPr>
          </a:p>
          <a:p>
            <a:r>
              <a:rPr lang="en-US" sz="1600" b="1" dirty="0">
                <a:latin typeface="Arial"/>
                <a:ea typeface="ＭＳ Ｐゴシック"/>
                <a:cs typeface="Arial"/>
              </a:rPr>
              <a:t>Co-Facilitation:</a:t>
            </a:r>
            <a:r>
              <a:rPr lang="en-US" sz="1600" dirty="0">
                <a:latin typeface="Arial"/>
                <a:ea typeface="ＭＳ Ｐゴシック"/>
                <a:cs typeface="Arial"/>
              </a:rPr>
              <a:t> Delivered with people with lived experience and hospital community members</a:t>
            </a:r>
          </a:p>
          <a:p>
            <a:endParaRPr lang="en-US" sz="1600" dirty="0">
              <a:latin typeface="Arial"/>
              <a:ea typeface="ＭＳ Ｐゴシック"/>
              <a:cs typeface="Arial"/>
            </a:endParaRPr>
          </a:p>
          <a:p>
            <a:r>
              <a:rPr lang="en-US" sz="1600" b="1" dirty="0">
                <a:latin typeface="Arial"/>
                <a:ea typeface="ＭＳ Ｐゴシック"/>
                <a:cs typeface="Arial"/>
              </a:rPr>
              <a:t>Program Components: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2-hour lecture, of theory and practical principles 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Actor-led engaging warm-up</a:t>
            </a:r>
          </a:p>
          <a:p>
            <a:pPr marL="285750" lvl="1" indent="-28575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Simulations co-designed and pilot tested with actors and based on real hospital incidents</a:t>
            </a:r>
          </a:p>
          <a:p>
            <a:pPr marL="285750" lvl="1" indent="-285750">
              <a:buFont typeface="Arial"/>
              <a:buChar char="•"/>
            </a:pPr>
            <a:endParaRPr lang="en-US" sz="1600" dirty="0">
              <a:latin typeface="Arial"/>
              <a:ea typeface="ＭＳ Ｐゴシック"/>
              <a:cs typeface="Arial"/>
            </a:endParaRPr>
          </a:p>
          <a:p>
            <a:r>
              <a:rPr lang="en-US" sz="1600" b="1" dirty="0">
                <a:latin typeface="Arial"/>
                <a:ea typeface="ＭＳ Ｐゴシック"/>
                <a:cs typeface="Arial"/>
              </a:rPr>
              <a:t>Educational Focus:</a:t>
            </a:r>
            <a:r>
              <a:rPr lang="en-US" sz="1600" dirty="0">
                <a:latin typeface="Arial"/>
                <a:ea typeface="ＭＳ Ｐゴシック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Communication, therapeutic relationships, reasonable adjustments, clinical judgment, patient safety, and risk management</a:t>
            </a:r>
            <a:endParaRPr lang="en-US" dirty="0">
              <a:cs typeface="Arial" charset="0"/>
            </a:endParaRPr>
          </a:p>
          <a:p>
            <a:pPr marL="285750" indent="-285750">
              <a:buFont typeface="Arial"/>
              <a:buChar char="•"/>
            </a:pPr>
            <a:endParaRPr lang="en-US" sz="1600" dirty="0">
              <a:latin typeface="Arial"/>
              <a:ea typeface="ＭＳ Ｐゴシック"/>
              <a:cs typeface="Arial"/>
            </a:endParaRPr>
          </a:p>
          <a:p>
            <a:r>
              <a:rPr lang="en-US" sz="1600" b="1" dirty="0">
                <a:latin typeface="Arial"/>
                <a:ea typeface="ＭＳ Ｐゴシック"/>
                <a:cs typeface="Arial"/>
              </a:rPr>
              <a:t>Debriefing:</a:t>
            </a:r>
            <a:r>
              <a:rPr lang="en-US" sz="1600" dirty="0">
                <a:latin typeface="Arial"/>
                <a:ea typeface="ＭＳ Ｐゴシック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ea typeface="ＭＳ Ｐゴシック"/>
                <a:cs typeface="Arial"/>
              </a:rPr>
              <a:t>Structured using the Describe–Analyze–Apply framework</a:t>
            </a:r>
            <a:r>
              <a:rPr lang="en-US" sz="1600" baseline="30000" dirty="0">
                <a:latin typeface="Arial"/>
                <a:ea typeface="ＭＳ Ｐゴシック"/>
                <a:cs typeface="Arial"/>
              </a:rPr>
              <a:t>10</a:t>
            </a:r>
            <a:endParaRPr lang="en-US" baseline="30000" dirty="0"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C68ED-0E1B-77BB-1E5C-D61B098D0500}"/>
              </a:ext>
            </a:extLst>
          </p:cNvPr>
          <p:cNvSpPr txBox="1"/>
          <p:nvPr/>
        </p:nvSpPr>
        <p:spPr>
          <a:xfrm>
            <a:off x="0" y="6673334"/>
            <a:ext cx="6230873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10. Jaye, P., Thomas, L. and Reedy, G. (2015). ‘The Diamond’: a structure for simulation debrief. The Clinical Teacher, [online] 12(3), pp.171–175.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doi:https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doi.org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/>
                <a:cs typeface="Arial"/>
              </a:rPr>
              <a:t>/10.1111/tct.12300.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5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37D9-3BF4-5814-0B64-82FBF947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17" y="102154"/>
            <a:ext cx="1628721" cy="564690"/>
          </a:xfrm>
        </p:spPr>
        <p:txBody>
          <a:bodyPr anchor="b">
            <a:norm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A88D7-C78A-1F88-D55C-34CDBDFAE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49" y="666844"/>
            <a:ext cx="3828349" cy="4212592"/>
          </a:xfrm>
        </p:spPr>
        <p:txBody>
          <a:bodyPr anchor="ctr">
            <a:normAutofit/>
          </a:bodyPr>
          <a:lstStyle/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Retrospective review of data, pre-/post-test, descriptive quantitative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4-point Likert scale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Paired t-test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(SPSS v31, p &lt; 0.05)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Additional qualitative analysis to triangulate results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ATLAS.ti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version 25.0.1)</a:t>
            </a:r>
          </a:p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Anonymous responses from 12 learners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A768D-CEE8-8A55-5106-6F26DE9AA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5726430"/>
            <a:ext cx="3086100" cy="273844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pic>
        <p:nvPicPr>
          <p:cNvPr id="5" name="Picture 2" descr="A graph of numbers and graphs&#10;&#10;AI-generated content may be incorrect.">
            <a:extLst>
              <a:ext uri="{FF2B5EF4-FFF2-40B4-BE49-F238E27FC236}">
                <a16:creationId xmlns:a16="http://schemas.microsoft.com/office/drawing/2014/main" id="{324F6169-B370-CB01-C1A1-F75EE322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498" y="1268817"/>
            <a:ext cx="5120631" cy="308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9430B3-9856-322A-BF8B-411FCDB06BB4}"/>
              </a:ext>
            </a:extLst>
          </p:cNvPr>
          <p:cNvSpPr txBox="1"/>
          <p:nvPr/>
        </p:nvSpPr>
        <p:spPr>
          <a:xfrm>
            <a:off x="93149" y="6544510"/>
            <a:ext cx="8428589" cy="1846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 Flanagan, J. M., Beck, C. T., and Polit, D. F. (2024) Polit &amp; Beck’s Nursing Research: Generating and Assessing Evidence for Nursing Practice[12th ed.]. Philadelphia: Lippincott Williams &amp; Wilkins.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 Chicco, D.,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Sichenze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and Jurman, G. (2025). A simple guide to the use of Student’s t-test, Mann-Whitney U test, Chi-squared test, and Kruskal-Wallis test in biostatistics.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BioData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Mining, 18(1).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/10.1186/s13040-025-00465-6.</a:t>
            </a:r>
          </a:p>
        </p:txBody>
      </p:sp>
    </p:spTree>
    <p:extLst>
      <p:ext uri="{BB962C8B-B14F-4D97-AF65-F5344CB8AC3E}">
        <p14:creationId xmlns:p14="http://schemas.microsoft.com/office/powerpoint/2010/main" val="2107651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C6C69-5582-821D-4043-DB2788963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479" y="357075"/>
            <a:ext cx="3251200" cy="637573"/>
          </a:xfrm>
        </p:spPr>
        <p:txBody>
          <a:bodyPr vert="horz" lIns="68580" tIns="34290" rIns="68580" bIns="34290" rtlCol="0" anchor="t">
            <a:no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Quantitative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83C8A-F9DD-7C94-8F37-737EF98F8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749" y="4651206"/>
            <a:ext cx="2824322" cy="814276"/>
          </a:xfrm>
        </p:spPr>
        <p:txBody>
          <a:bodyPr vert="horz" lIns="68580" tIns="34290" rIns="68580" bIns="34290" rtlCol="0" anchor="b">
            <a:normAutofit/>
          </a:bodyPr>
          <a:lstStyle/>
          <a:p>
            <a:pPr marL="0" indent="0">
              <a:buNone/>
            </a:pPr>
            <a:r>
              <a:rPr lang="en-US" sz="1500"/>
              <a:t>t(11) = 8.2, p &lt; 0.001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2DC1FC-AE8E-DA48-CACC-3E51A6E8F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5357" y="5726430"/>
            <a:ext cx="2824322" cy="273844"/>
          </a:xfrm>
        </p:spPr>
        <p:txBody>
          <a:bodyPr vert="horz" lIns="68580" tIns="34290" rIns="68580" bIns="34290" rtlCol="0" anchor="ctr">
            <a:normAutofit fontScale="85000" lnSpcReduction="20000"/>
          </a:bodyPr>
          <a:lstStyle/>
          <a:p>
            <a:pPr algn="l" defTabSz="685800"/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808DEFE1-CC61-E190-5D82-AFA7F4A0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936" y="1799655"/>
            <a:ext cx="5587516" cy="4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3BBEA-F3B3-A278-A80A-F8DEEAB74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33" y="2781301"/>
            <a:ext cx="3415567" cy="22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A59A-E9BE-E978-69C3-8B0860047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0"/>
            <a:ext cx="3251200" cy="947138"/>
          </a:xfrm>
        </p:spPr>
        <p:txBody>
          <a:bodyPr anchor="ctr">
            <a:normAutofit/>
          </a:bodyPr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Qualitative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350D-7F65-A91B-525A-81A3F64B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825" y="947138"/>
            <a:ext cx="5765800" cy="1872714"/>
          </a:xfrm>
        </p:spPr>
        <p:txBody>
          <a:bodyPr lIns="91440" tIns="45720" rIns="91440" bIns="45720"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rial"/>
                <a:ea typeface="ＭＳ Ｐゴシック"/>
                <a:cs typeface="Arial"/>
              </a:rPr>
              <a:t>Themes:</a:t>
            </a:r>
            <a:endParaRPr lang="en-US" b="1" dirty="0">
              <a:latin typeface="Arial"/>
              <a:ea typeface="ＭＳ Ｐゴシック"/>
              <a:cs typeface="Arial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Increased confidence in communication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Enhanced empathy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>
                <a:latin typeface="Arial"/>
                <a:ea typeface="ＭＳ Ｐゴシック"/>
                <a:cs typeface="Arial"/>
              </a:rPr>
              <a:t>Reflection of current practices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Awareness of reasonable adjustments</a:t>
            </a: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F2F93FC3-7521-B495-9F8B-D62E577613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6" t="3213" r="1894" b="498"/>
          <a:stretch>
            <a:fillRect/>
          </a:stretch>
        </p:blipFill>
        <p:spPr>
          <a:xfrm>
            <a:off x="278367" y="3122814"/>
            <a:ext cx="8587266" cy="3274314"/>
          </a:xfrm>
          <a:prstGeom prst="rect">
            <a:avLst/>
          </a:prstGeom>
        </p:spPr>
      </p:pic>
      <p:pic>
        <p:nvPicPr>
          <p:cNvPr id="4" name="Picture 3" descr="A group of people looking through a magnifying glass&#10;&#10;AI-generated content may be incorrect.">
            <a:extLst>
              <a:ext uri="{FF2B5EF4-FFF2-40B4-BE49-F238E27FC236}">
                <a16:creationId xmlns:a16="http://schemas.microsoft.com/office/drawing/2014/main" id="{8817619E-8E0F-E254-465B-6D0580508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293" y="841771"/>
            <a:ext cx="2121695" cy="208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40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EDA98-CCB0-F094-3EE0-DE079B305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428228"/>
            <a:ext cx="2247900" cy="663972"/>
          </a:xfrm>
        </p:spPr>
        <p:txBody>
          <a:bodyPr/>
          <a:lstStyle/>
          <a:p>
            <a:r>
              <a:rPr lang="en-US" sz="2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CB6C3F-D7D7-9F97-5B20-E8A26C71ACCF}"/>
              </a:ext>
            </a:extLst>
          </p:cNvPr>
          <p:cNvSpPr txBox="1"/>
          <p:nvPr/>
        </p:nvSpPr>
        <p:spPr>
          <a:xfrm>
            <a:off x="390960" y="4198876"/>
            <a:ext cx="3435811" cy="10618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aseline="0">
                <a:latin typeface="Arial"/>
                <a:ea typeface="Arial"/>
                <a:cs typeface="Arial"/>
              </a:rPr>
              <a:t>Simulation-based </a:t>
            </a:r>
            <a:r>
              <a:rPr lang="en-US" sz="1600">
                <a:latin typeface="Arial"/>
                <a:ea typeface="Arial"/>
                <a:cs typeface="Arial"/>
              </a:rPr>
              <a:t>learning effective</a:t>
            </a:r>
            <a:r>
              <a:rPr lang="en-US" sz="1600" baseline="0">
                <a:latin typeface="Arial"/>
                <a:ea typeface="Arial"/>
                <a:cs typeface="Arial"/>
              </a:rPr>
              <a:t> for improving confidence</a:t>
            </a:r>
            <a:r>
              <a:rPr lang="en-US" sz="1600" baseline="30000">
                <a:latin typeface="Arial"/>
                <a:ea typeface="Arial"/>
                <a:cs typeface="Arial"/>
              </a:rPr>
              <a:t>13,14</a:t>
            </a:r>
            <a:r>
              <a:rPr lang="en-US" sz="1600">
                <a:latin typeface="Arial"/>
                <a:ea typeface="Arial"/>
                <a:cs typeface="Arial"/>
              </a:rPr>
              <a:t>​</a:t>
            </a:r>
            <a:endParaRPr lang="en-US" sz="1600">
              <a:latin typeface="Arial"/>
              <a:cs typeface="Arial"/>
            </a:endParaRPr>
          </a:p>
          <a:p>
            <a:pPr lvl="0" rtl="0" fontAlgn="auto">
              <a:spcBef>
                <a:spcPts val="0"/>
              </a:spcBef>
              <a:spcAft>
                <a:spcPts val="0"/>
              </a:spcAft>
              <a:buFont typeface="Arial"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CD8E8DC-8560-CE0C-41E9-EAED920433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3" t="19394" r="11933" b="-606"/>
          <a:stretch>
            <a:fillRect/>
          </a:stretch>
        </p:blipFill>
        <p:spPr>
          <a:xfrm>
            <a:off x="4823821" y="2428882"/>
            <a:ext cx="3523864" cy="2910861"/>
          </a:xfrm>
          <a:prstGeom prst="rect">
            <a:avLst/>
          </a:prstGeom>
        </p:spPr>
      </p:pic>
      <p:pic>
        <p:nvPicPr>
          <p:cNvPr id="3" name="Picture 2" descr="A person in a hospital bed&#10;&#10;AI-generated content may be incorrect.">
            <a:extLst>
              <a:ext uri="{FF2B5EF4-FFF2-40B4-BE49-F238E27FC236}">
                <a16:creationId xmlns:a16="http://schemas.microsoft.com/office/drawing/2014/main" id="{423332B6-42AE-AFC7-EB47-B8A070552D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810" r="11634" b="17179"/>
          <a:stretch>
            <a:fillRect/>
          </a:stretch>
        </p:blipFill>
        <p:spPr>
          <a:xfrm>
            <a:off x="586406" y="1098273"/>
            <a:ext cx="3170603" cy="26612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11BB3-5833-FBD1-D03B-303FB771BA64}"/>
              </a:ext>
            </a:extLst>
          </p:cNvPr>
          <p:cNvSpPr txBox="1"/>
          <p:nvPr/>
        </p:nvSpPr>
        <p:spPr>
          <a:xfrm>
            <a:off x="4829232" y="1092200"/>
            <a:ext cx="3518453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/>
            <a:r>
              <a:rPr lang="en-US" sz="1600" b="1" baseline="0" dirty="0">
                <a:latin typeface="Arial"/>
                <a:ea typeface="Segoe UI"/>
                <a:cs typeface="Segoe UI"/>
              </a:rPr>
              <a:t>Supported by:</a:t>
            </a:r>
            <a:r>
              <a:rPr lang="en-US" sz="1600" baseline="0" dirty="0">
                <a:latin typeface="Arial"/>
                <a:ea typeface="Segoe UI"/>
                <a:cs typeface="Segoe UI"/>
              </a:rPr>
              <a:t>​​</a:t>
            </a:r>
            <a:r>
              <a:rPr lang="en-US" sz="1600" dirty="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600" dirty="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600" baseline="0" dirty="0">
                <a:latin typeface="Arial"/>
                <a:ea typeface="Segoe UI"/>
                <a:cs typeface="Segoe UI"/>
              </a:rPr>
              <a:t>Kolb’s Experiential Learning Theory</a:t>
            </a:r>
            <a:r>
              <a:rPr lang="en-US" sz="1600" baseline="30000" dirty="0">
                <a:latin typeface="Arial"/>
                <a:ea typeface="Segoe UI"/>
                <a:cs typeface="Segoe UI"/>
              </a:rPr>
              <a:t>15</a:t>
            </a:r>
            <a:r>
              <a:rPr lang="en-US" sz="1600" baseline="0" dirty="0">
                <a:latin typeface="Arial"/>
                <a:ea typeface="Segoe UI"/>
                <a:cs typeface="Segoe UI"/>
              </a:rPr>
              <a:t>​​</a:t>
            </a:r>
            <a:r>
              <a:rPr lang="en-US" sz="1600" dirty="0">
                <a:latin typeface="Arial"/>
                <a:ea typeface="Segoe UI"/>
                <a:cs typeface="Segoe UI"/>
              </a:rPr>
              <a:t>​</a:t>
            </a:r>
          </a:p>
          <a:p>
            <a:pPr rtl="0"/>
            <a:r>
              <a:rPr lang="en-US" sz="1600" baseline="0" dirty="0">
                <a:latin typeface="Arial"/>
                <a:ea typeface="Segoe UI"/>
                <a:cs typeface="Segoe UI"/>
              </a:rPr>
              <a:t>Vygotsky’s Social Constructivism</a:t>
            </a:r>
            <a:r>
              <a:rPr lang="en-US" sz="1600" baseline="30000" dirty="0">
                <a:latin typeface="Arial"/>
                <a:ea typeface="Segoe UI"/>
                <a:cs typeface="Segoe UI"/>
              </a:rPr>
              <a:t>16,17</a:t>
            </a:r>
          </a:p>
          <a:p>
            <a:pPr rtl="0"/>
            <a:r>
              <a:rPr lang="en-US" sz="1600" baseline="0" dirty="0">
                <a:latin typeface="Arial"/>
                <a:ea typeface="Segoe UI"/>
                <a:cs typeface="Segoe UI"/>
              </a:rPr>
              <a:t>Knowles’ Adult Learning Theory</a:t>
            </a:r>
            <a:r>
              <a:rPr lang="en-US" sz="1600" baseline="30000" dirty="0">
                <a:latin typeface="Arial"/>
                <a:ea typeface="Segoe UI"/>
                <a:cs typeface="Segoe UI"/>
              </a:rPr>
              <a:t>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EA7733-1F93-21E4-12F9-BFF8221B56E5}"/>
              </a:ext>
            </a:extLst>
          </p:cNvPr>
          <p:cNvSpPr txBox="1"/>
          <p:nvPr/>
        </p:nvSpPr>
        <p:spPr>
          <a:xfrm>
            <a:off x="107950" y="6060440"/>
            <a:ext cx="89281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 Cant, R.P. &amp; Cooper, S.J. (2017) ‘Simulation-based learning in nurse education: Systematic review’, Journal of Advanced Nursing, 73(1), pp. 83–103.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10.1111/j.1365-2648.2009.05240.x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 Cook, D.A. et al. (2013) ‘Comparative effectiveness of instructional design features in simulation-based education’, Medical Teacher, 35(1).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10.3109/0142159X.2012.714886.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 Kolb, D.A. (1984) Experiential learning: Experience as the source of learning and development. Englewood Cliffs, NJ: Prentice Hall.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 Vygotsky, L.S. (1978) Mind in Society: The Development of Higher Psychological Processes. Cambridge, MA: Harvard University Press.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 Smith, S.E., McCann, H.P., Urbano, R.C., Dykens, E.M. and Hodapp, R.M. (2021). Training Healthcare Professionals to Work With People With Intellectual and Developmental Disabilities. Intellectual and Developmental Disabilities, 59(6), pp.446–458. 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/10.1352/1934-9556-59.6.446.</a:t>
            </a:r>
          </a:p>
          <a:p>
            <a:r>
              <a:rPr 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Knowles, M.S. (1980) The modern practice of adult education: From pedagogy to andragogy. New York: Cambridge Books.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73155"/>
      </p:ext>
    </p:extLst>
  </p:cSld>
  <p:clrMapOvr>
    <a:masterClrMapping/>
  </p:clrMapOvr>
</p:sld>
</file>

<file path=ppt/theme/theme1.xml><?xml version="1.0" encoding="utf-8"?>
<a:theme xmlns:a="http://schemas.openxmlformats.org/drawingml/2006/main" name="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-powerpoint-template_Barts" id="{02CED288-5769-BF4D-84E6-59410B78E3BF}" vid="{27DAFD15-A87C-8D42-A750-80D81364293D}"/>
    </a:ext>
  </a:extLst>
</a:theme>
</file>

<file path=ppt/theme/theme2.xml><?xml version="1.0" encoding="utf-8"?>
<a:theme xmlns:a="http://schemas.openxmlformats.org/drawingml/2006/main" name="5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-powerpoint-template_Barts" id="{02CED288-5769-BF4D-84E6-59410B78E3BF}" vid="{7B8F9EE3-18D3-7147-9287-1AB8AA62C555}"/>
    </a:ext>
  </a:extLst>
</a:theme>
</file>

<file path=ppt/theme/theme3.xml><?xml version="1.0" encoding="utf-8"?>
<a:theme xmlns:a="http://schemas.openxmlformats.org/drawingml/2006/main" name="6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-powerpoint-template_Barts" id="{02CED288-5769-BF4D-84E6-59410B78E3BF}" vid="{0910FA6D-B751-B645-809C-CF471FA688B1}"/>
    </a:ext>
  </a:extLst>
</a:theme>
</file>

<file path=ppt/theme/theme4.xml><?xml version="1.0" encoding="utf-8"?>
<a:theme xmlns:a="http://schemas.openxmlformats.org/drawingml/2006/main" name="3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-powerpoint-template_Barts" id="{02CED288-5769-BF4D-84E6-59410B78E3BF}" vid="{B2C59516-C7F1-A047-A37F-E2DE03B54748}"/>
    </a:ext>
  </a:extLst>
</a:theme>
</file>

<file path=ppt/theme/theme5.xml><?xml version="1.0" encoding="utf-8"?>
<a:theme xmlns:a="http://schemas.openxmlformats.org/drawingml/2006/main" name="4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H-powerpoint-template_Barts" id="{02CED288-5769-BF4D-84E6-59410B78E3BF}" vid="{C923C8A0-4360-C54C-BB50-86AED53E6EEC}"/>
    </a:ext>
  </a:extLst>
</a:theme>
</file>

<file path=ppt/theme/theme6.xml><?xml version="1.0" encoding="utf-8"?>
<a:theme xmlns:a="http://schemas.openxmlformats.org/drawingml/2006/main" name="7_BH_PowerPoint_Template_97_2003 v2">
  <a:themeElements>
    <a:clrScheme name="Custom 1">
      <a:dk1>
        <a:srgbClr val="000000"/>
      </a:dk1>
      <a:lt1>
        <a:srgbClr val="FFFFFF"/>
      </a:lt1>
      <a:dk2>
        <a:srgbClr val="001B76"/>
      </a:dk2>
      <a:lt2>
        <a:srgbClr val="005EB8"/>
      </a:lt2>
      <a:accent1>
        <a:srgbClr val="1398C5"/>
      </a:accent1>
      <a:accent2>
        <a:srgbClr val="64B704"/>
      </a:accent2>
      <a:accent3>
        <a:srgbClr val="139687"/>
      </a:accent3>
      <a:accent4>
        <a:srgbClr val="627380"/>
      </a:accent4>
      <a:accent5>
        <a:srgbClr val="250160"/>
      </a:accent5>
      <a:accent6>
        <a:srgbClr val="770129"/>
      </a:accent6>
      <a:hlink>
        <a:srgbClr val="E97807"/>
      </a:hlink>
      <a:folHlink>
        <a:srgbClr val="FAE00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/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Arial"/>
          <a:buNone/>
          <a:tabLst/>
          <a:defRPr kumimoji="0" sz="2100" b="0" i="0" u="none" strike="noStrike" kern="120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0C866B6537804D86EA93CE77116DC4" ma:contentTypeVersion="15" ma:contentTypeDescription="Create a new document." ma:contentTypeScope="" ma:versionID="e49e49306022b9418ace4255262ecb03">
  <xsd:schema xmlns:xsd="http://www.w3.org/2001/XMLSchema" xmlns:xs="http://www.w3.org/2001/XMLSchema" xmlns:p="http://schemas.microsoft.com/office/2006/metadata/properties" xmlns:ns2="cada5e76-a6be-4042-a550-726da6388da1" xmlns:ns3="2964497b-b486-4562-84f4-c2454b65fd6f" targetNamespace="http://schemas.microsoft.com/office/2006/metadata/properties" ma:root="true" ma:fieldsID="deea6363ff7cfd2b473dfe03353281e0" ns2:_="" ns3:_="">
    <xsd:import namespace="cada5e76-a6be-4042-a550-726da6388da1"/>
    <xsd:import namespace="2964497b-b486-4562-84f4-c2454b65f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Number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da5e76-a6be-4042-a550-726da6388d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Number" ma:index="18" nillable="true" ma:displayName="Number" ma:format="Dropdown" ma:internalName="Number" ma:percentage="FALSE">
      <xsd:simpleType>
        <xsd:restriction base="dms:Number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a802cd3-19d1-4162-9d92-4df546ef9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4497b-b486-4562-84f4-c2454b65fd6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6f3ef375-73d2-4fca-bdd7-a91992e6fc4d}" ma:internalName="TaxCatchAll" ma:showField="CatchAllData" ma:web="2964497b-b486-4562-84f4-c2454b65fd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da5e76-a6be-4042-a550-726da6388da1">
      <Terms xmlns="http://schemas.microsoft.com/office/infopath/2007/PartnerControls"/>
    </lcf76f155ced4ddcb4097134ff3c332f>
    <TaxCatchAll xmlns="2964497b-b486-4562-84f4-c2454b65fd6f" xsi:nil="true"/>
    <Number xmlns="cada5e76-a6be-4042-a550-726da6388da1" xsi:nil="true"/>
  </documentManagement>
</p:properties>
</file>

<file path=customXml/itemProps1.xml><?xml version="1.0" encoding="utf-8"?>
<ds:datastoreItem xmlns:ds="http://schemas.openxmlformats.org/officeDocument/2006/customXml" ds:itemID="{9CA4736E-C310-4503-A987-D42F1C7ECF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B0396E-874B-4AA4-8AEC-CCA7FCA0D2D3}"/>
</file>

<file path=customXml/itemProps3.xml><?xml version="1.0" encoding="utf-8"?>
<ds:datastoreItem xmlns:ds="http://schemas.openxmlformats.org/officeDocument/2006/customXml" ds:itemID="{20E34A4E-33C1-4D27-B7DE-17437456F770}">
  <ds:schemaRefs>
    <ds:schemaRef ds:uri="3d4a8339-37d1-49c7-b677-86fece3db6a7"/>
    <ds:schemaRef ds:uri="http://purl.org/dc/elements/1.1/"/>
    <ds:schemaRef ds:uri="http://purl.org/dc/dcmitype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e0eed40b-7219-4dff-aee4-fa29d90db2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BH-powerpoint-template_Barts</Template>
  <TotalTime>41</TotalTime>
  <Words>2743</Words>
  <Application>Microsoft Office PowerPoint</Application>
  <PresentationFormat>On-screen Show (4:3)</PresentationFormat>
  <Paragraphs>155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BH_PowerPoint_Template_97_2003 v2</vt:lpstr>
      <vt:lpstr>5_BH_PowerPoint_Template_97_2003 v2</vt:lpstr>
      <vt:lpstr>6_BH_PowerPoint_Template_97_2003 v2</vt:lpstr>
      <vt:lpstr>3_BH_PowerPoint_Template_97_2003 v2</vt:lpstr>
      <vt:lpstr>4_BH_PowerPoint_Template_97_2003 v2</vt:lpstr>
      <vt:lpstr>7_BH_PowerPoint_Template_97_2003 v2</vt:lpstr>
      <vt:lpstr>PowerPoint Presentation</vt:lpstr>
      <vt:lpstr>Context and Significance of Learning Disability  Care and Education </vt:lpstr>
      <vt:lpstr>Why Confidence Matters</vt:lpstr>
      <vt:lpstr>Aim</vt:lpstr>
      <vt:lpstr>Training Overview</vt:lpstr>
      <vt:lpstr>Methods</vt:lpstr>
      <vt:lpstr>Results: Quantitative</vt:lpstr>
      <vt:lpstr>Results: Qualitative</vt:lpstr>
      <vt:lpstr>Discussion</vt:lpstr>
      <vt:lpstr>Limitations</vt:lpstr>
      <vt:lpstr>Conclusion &amp; Next Steps</vt:lpstr>
      <vt:lpstr>Resources:</vt:lpstr>
      <vt:lpstr>Resources:</vt:lpstr>
      <vt:lpstr>PowerPoint Presentation</vt:lpstr>
      <vt:lpstr>Thank You / Q&amp;A's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SAYAT, Alvin (BARTS HEALTH NHS TRUST)</dc:creator>
  <cp:lastModifiedBy>SAYAT, Alvin (BARTS HEALTH NHS TRUST)</cp:lastModifiedBy>
  <cp:revision>159</cp:revision>
  <dcterms:created xsi:type="dcterms:W3CDTF">2026-01-07T10:07:29Z</dcterms:created>
  <dcterms:modified xsi:type="dcterms:W3CDTF">2026-03-01T23:42:25Z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0x010100520C866B6537804D86EA93CE77116DC4</vt:lpwstr>
  </property>
  <property fmtid="{D5CDD505-2E9C-101B-9397-08002B2CF9AE}" pid="3" name="MediaServiceImageTags">
    <vt:lpwstr/>
  </property>
</Properties>
</file>