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18"/>
  </p:notesMasterIdLst>
  <p:sldIdLst>
    <p:sldId id="283" r:id="rId2"/>
    <p:sldId id="506" r:id="rId3"/>
    <p:sldId id="505" r:id="rId4"/>
    <p:sldId id="498" r:id="rId5"/>
    <p:sldId id="503" r:id="rId6"/>
    <p:sldId id="476" r:id="rId7"/>
    <p:sldId id="484" r:id="rId8"/>
    <p:sldId id="479" r:id="rId9"/>
    <p:sldId id="494" r:id="rId10"/>
    <p:sldId id="491" r:id="rId11"/>
    <p:sldId id="507" r:id="rId12"/>
    <p:sldId id="510" r:id="rId13"/>
    <p:sldId id="511" r:id="rId14"/>
    <p:sldId id="512" r:id="rId15"/>
    <p:sldId id="475" r:id="rId16"/>
    <p:sldId id="513" r:id="rId17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A5B4"/>
    <a:srgbClr val="000000"/>
    <a:srgbClr val="B42AB2"/>
    <a:srgbClr val="FBB900"/>
    <a:srgbClr val="B48BB8"/>
    <a:srgbClr val="98569E"/>
    <a:srgbClr val="EB6109"/>
    <a:srgbClr val="00A3BB"/>
    <a:srgbClr val="D232D0"/>
    <a:srgbClr val="942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99" autoAdjust="0"/>
    <p:restoredTop sz="72749" autoAdjust="0"/>
  </p:normalViewPr>
  <p:slideViewPr>
    <p:cSldViewPr snapToGrid="0">
      <p:cViewPr varScale="1">
        <p:scale>
          <a:sx n="80" d="100"/>
          <a:sy n="80" d="100"/>
        </p:scale>
        <p:origin x="141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032" y="-4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2B83E7-3AD6-41FB-8490-7BAD19E92F32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0B84304-5A58-42B6-A98B-0B76B83160B1}">
      <dgm:prSet phldrT="[Text]" custT="1"/>
      <dgm:spPr/>
      <dgm:t>
        <a:bodyPr/>
        <a:lstStyle/>
        <a:p>
          <a:r>
            <a:rPr lang="en-GB" sz="3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Regulatory</a:t>
          </a:r>
        </a:p>
      </dgm:t>
    </dgm:pt>
    <dgm:pt modelId="{1DDBE540-2953-4588-B274-E426FAB6C812}" type="parTrans" cxnId="{53691D43-C3FE-47FC-962D-E682C80974F8}">
      <dgm:prSet/>
      <dgm:spPr/>
      <dgm:t>
        <a:bodyPr/>
        <a:lstStyle/>
        <a:p>
          <a:endParaRPr lang="en-GB"/>
        </a:p>
      </dgm:t>
    </dgm:pt>
    <dgm:pt modelId="{04C392E5-B656-440B-810D-3B118C6372DA}" type="sibTrans" cxnId="{53691D43-C3FE-47FC-962D-E682C80974F8}">
      <dgm:prSet/>
      <dgm:spPr/>
      <dgm:t>
        <a:bodyPr/>
        <a:lstStyle/>
        <a:p>
          <a:endParaRPr lang="en-GB"/>
        </a:p>
      </dgm:t>
    </dgm:pt>
    <dgm:pt modelId="{C2D32677-1FBC-4B9A-8B73-A3C3A767FD96}">
      <dgm:prSet phldrT="[Text]" custT="1"/>
      <dgm:spPr/>
      <dgm:t>
        <a:bodyPr/>
        <a:lstStyle/>
        <a:p>
          <a:pPr marL="274638" indent="-274638">
            <a:buClr>
              <a:schemeClr val="accent1">
                <a:lumMod val="75000"/>
              </a:schemeClr>
            </a:buClr>
            <a:tabLst/>
          </a:pPr>
          <a:r>
            <a:rPr lang="en-GB" sz="2400" dirty="0">
              <a:solidFill>
                <a:schemeClr val="tx1">
                  <a:lumMod val="75000"/>
                  <a:lumOff val="25000"/>
                </a:schemeClr>
              </a:solidFill>
            </a:rPr>
            <a:t>Standards </a:t>
          </a:r>
        </a:p>
      </dgm:t>
    </dgm:pt>
    <dgm:pt modelId="{03070515-A903-444E-8D2F-A07697C24E7A}" type="parTrans" cxnId="{483E9615-F65F-4264-B776-73766A6BBE75}">
      <dgm:prSet/>
      <dgm:spPr/>
      <dgm:t>
        <a:bodyPr/>
        <a:lstStyle/>
        <a:p>
          <a:endParaRPr lang="en-GB"/>
        </a:p>
      </dgm:t>
    </dgm:pt>
    <dgm:pt modelId="{CBD29460-2532-460A-978D-DB7029F57FA1}" type="sibTrans" cxnId="{483E9615-F65F-4264-B776-73766A6BBE75}">
      <dgm:prSet/>
      <dgm:spPr/>
      <dgm:t>
        <a:bodyPr/>
        <a:lstStyle/>
        <a:p>
          <a:endParaRPr lang="en-GB"/>
        </a:p>
      </dgm:t>
    </dgm:pt>
    <dgm:pt modelId="{86529169-EF1B-41DA-A244-ACD0FE1CE44F}">
      <dgm:prSet phldrT="[Text]" custT="1"/>
      <dgm:spPr/>
      <dgm:t>
        <a:bodyPr/>
        <a:lstStyle/>
        <a:p>
          <a:pPr marL="274638" indent="-274638">
            <a:buClr>
              <a:schemeClr val="accent1">
                <a:lumMod val="75000"/>
              </a:schemeClr>
            </a:buClr>
            <a:tabLst/>
          </a:pPr>
          <a:r>
            <a:rPr lang="en-GB" sz="2400" dirty="0">
              <a:solidFill>
                <a:schemeClr val="tx1">
                  <a:lumMod val="75000"/>
                  <a:lumOff val="25000"/>
                </a:schemeClr>
              </a:solidFill>
            </a:rPr>
            <a:t>Outcomes</a:t>
          </a:r>
          <a:endParaRPr lang="en-GB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519B669-3654-4432-8D4E-845136CF90E0}" type="parTrans" cxnId="{BC7A9AC2-7AB5-4028-9449-69CE04290A6D}">
      <dgm:prSet/>
      <dgm:spPr/>
      <dgm:t>
        <a:bodyPr/>
        <a:lstStyle/>
        <a:p>
          <a:endParaRPr lang="en-GB"/>
        </a:p>
      </dgm:t>
    </dgm:pt>
    <dgm:pt modelId="{8B05D22D-7DAA-4FC9-B2A6-5F653DFCF2A0}" type="sibTrans" cxnId="{BC7A9AC2-7AB5-4028-9449-69CE04290A6D}">
      <dgm:prSet/>
      <dgm:spPr/>
      <dgm:t>
        <a:bodyPr/>
        <a:lstStyle/>
        <a:p>
          <a:endParaRPr lang="en-GB"/>
        </a:p>
      </dgm:t>
    </dgm:pt>
    <dgm:pt modelId="{B56611AA-8FAE-435E-93A4-D2062E2312BE}">
      <dgm:prSet phldrT="[Text]" custT="1"/>
      <dgm:spPr/>
      <dgm:t>
        <a:bodyPr/>
        <a:lstStyle/>
        <a:p>
          <a:r>
            <a:rPr lang="en-GB" sz="36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CAIPE</a:t>
          </a:r>
        </a:p>
      </dgm:t>
    </dgm:pt>
    <dgm:pt modelId="{A06C27DF-88C3-418A-9EEC-A17D1A3A5D7C}" type="parTrans" cxnId="{D0E71760-4E7C-4871-BEAA-42C5F4AC8333}">
      <dgm:prSet/>
      <dgm:spPr/>
      <dgm:t>
        <a:bodyPr/>
        <a:lstStyle/>
        <a:p>
          <a:endParaRPr lang="en-GB"/>
        </a:p>
      </dgm:t>
    </dgm:pt>
    <dgm:pt modelId="{3F5CA838-A172-4E9C-9AA0-47BD9E841AE2}" type="sibTrans" cxnId="{D0E71760-4E7C-4871-BEAA-42C5F4AC8333}">
      <dgm:prSet/>
      <dgm:spPr/>
      <dgm:t>
        <a:bodyPr/>
        <a:lstStyle/>
        <a:p>
          <a:endParaRPr lang="en-GB"/>
        </a:p>
      </dgm:t>
    </dgm:pt>
    <dgm:pt modelId="{594DF68A-4DD9-48DD-BE30-C089C0E65D21}">
      <dgm:prSet phldrT="[Text]" custT="1"/>
      <dgm:spPr/>
      <dgm:t>
        <a:bodyPr/>
        <a:lstStyle/>
        <a:p>
          <a:pPr marL="274638" indent="-274638">
            <a:buClr>
              <a:schemeClr val="accent1">
                <a:lumMod val="75000"/>
              </a:schemeClr>
            </a:buClr>
            <a:tabLst/>
          </a:pPr>
          <a:r>
            <a:rPr lang="en-GB" sz="2400" dirty="0">
              <a:solidFill>
                <a:schemeClr val="tx1">
                  <a:lumMod val="75000"/>
                  <a:lumOff val="25000"/>
                </a:schemeClr>
              </a:solidFill>
            </a:rPr>
            <a:t>IPE Quality Standards</a:t>
          </a:r>
        </a:p>
      </dgm:t>
    </dgm:pt>
    <dgm:pt modelId="{AFE8100F-814D-4393-AE11-AAC337F6EAB1}" type="parTrans" cxnId="{6350D1E0-6C5E-44EA-82EE-0D17E400D8C2}">
      <dgm:prSet/>
      <dgm:spPr/>
      <dgm:t>
        <a:bodyPr/>
        <a:lstStyle/>
        <a:p>
          <a:endParaRPr lang="en-GB"/>
        </a:p>
      </dgm:t>
    </dgm:pt>
    <dgm:pt modelId="{DAF8F60A-52B7-4437-8935-71E96F5D5A5E}" type="sibTrans" cxnId="{6350D1E0-6C5E-44EA-82EE-0D17E400D8C2}">
      <dgm:prSet/>
      <dgm:spPr/>
      <dgm:t>
        <a:bodyPr/>
        <a:lstStyle/>
        <a:p>
          <a:endParaRPr lang="en-GB"/>
        </a:p>
      </dgm:t>
    </dgm:pt>
    <dgm:pt modelId="{EF5240B1-C2A8-4629-AA6A-B14C248CCDF3}">
      <dgm:prSet phldrT="[Text]" custT="1"/>
      <dgm:spPr/>
      <dgm:t>
        <a:bodyPr/>
        <a:lstStyle/>
        <a:p>
          <a:pPr marL="274638" indent="-274638">
            <a:buClr>
              <a:schemeClr val="accent1">
                <a:lumMod val="75000"/>
              </a:schemeClr>
            </a:buClr>
            <a:tabLst/>
          </a:pPr>
          <a:r>
            <a:rPr lang="en-GB" sz="2400" dirty="0">
              <a:solidFill>
                <a:schemeClr val="tx1">
                  <a:lumMod val="75000"/>
                  <a:lumOff val="25000"/>
                </a:schemeClr>
              </a:solidFill>
            </a:rPr>
            <a:t>Supporting guidance</a:t>
          </a:r>
          <a:r>
            <a:rPr lang="en-GB" sz="2400" dirty="0">
              <a:solidFill>
                <a:schemeClr val="accent1"/>
              </a:solidFill>
            </a:rPr>
            <a:t> </a:t>
          </a:r>
        </a:p>
      </dgm:t>
    </dgm:pt>
    <dgm:pt modelId="{9CF38FC0-E1F8-402D-9B6F-1C9BD0DBBBB3}" type="parTrans" cxnId="{5CA1FA72-4C1A-4A7F-87AB-A836EF30A896}">
      <dgm:prSet/>
      <dgm:spPr/>
      <dgm:t>
        <a:bodyPr/>
        <a:lstStyle/>
        <a:p>
          <a:endParaRPr lang="en-GB"/>
        </a:p>
      </dgm:t>
    </dgm:pt>
    <dgm:pt modelId="{E0539907-4B5D-40B6-849C-DCDDA0D72BA0}" type="sibTrans" cxnId="{5CA1FA72-4C1A-4A7F-87AB-A836EF30A896}">
      <dgm:prSet/>
      <dgm:spPr/>
      <dgm:t>
        <a:bodyPr/>
        <a:lstStyle/>
        <a:p>
          <a:endParaRPr lang="en-GB"/>
        </a:p>
      </dgm:t>
    </dgm:pt>
    <dgm:pt modelId="{D28E62CE-D2F6-496C-94F8-83987CD9663E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GB" sz="3200" b="1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Education providers</a:t>
          </a:r>
          <a:r>
            <a:rPr lang="en-GB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</a:p>
      </dgm:t>
    </dgm:pt>
    <dgm:pt modelId="{CF4100F0-24D3-4F22-9444-90A347159F3F}" type="parTrans" cxnId="{CEBCD45B-8834-4385-9427-D5395798DFAC}">
      <dgm:prSet/>
      <dgm:spPr/>
      <dgm:t>
        <a:bodyPr/>
        <a:lstStyle/>
        <a:p>
          <a:endParaRPr lang="en-GB"/>
        </a:p>
      </dgm:t>
    </dgm:pt>
    <dgm:pt modelId="{54A11D9C-E298-4DC2-AD02-66DA496C8156}" type="sibTrans" cxnId="{CEBCD45B-8834-4385-9427-D5395798DFAC}">
      <dgm:prSet/>
      <dgm:spPr/>
      <dgm:t>
        <a:bodyPr/>
        <a:lstStyle/>
        <a:p>
          <a:endParaRPr lang="en-GB"/>
        </a:p>
      </dgm:t>
    </dgm:pt>
    <dgm:pt modelId="{2F30F0C8-9778-471B-977F-415B21039D0C}">
      <dgm:prSet phldrT="[Text]"/>
      <dgm:spPr/>
      <dgm:t>
        <a:bodyPr/>
        <a:lstStyle/>
        <a:p>
          <a:pPr marL="171450" indent="0"/>
          <a:endParaRPr lang="en-GB" sz="1800" dirty="0"/>
        </a:p>
      </dgm:t>
    </dgm:pt>
    <dgm:pt modelId="{7DD0CDF2-F62B-403A-BB89-F444487C43EB}" type="parTrans" cxnId="{80CF7633-E48B-436B-B29B-1464501DA4CA}">
      <dgm:prSet/>
      <dgm:spPr/>
      <dgm:t>
        <a:bodyPr/>
        <a:lstStyle/>
        <a:p>
          <a:endParaRPr lang="en-GB"/>
        </a:p>
      </dgm:t>
    </dgm:pt>
    <dgm:pt modelId="{56FBF0B6-324A-4622-8793-37E9901CBE29}" type="sibTrans" cxnId="{80CF7633-E48B-436B-B29B-1464501DA4CA}">
      <dgm:prSet/>
      <dgm:spPr/>
      <dgm:t>
        <a:bodyPr/>
        <a:lstStyle/>
        <a:p>
          <a:endParaRPr lang="en-GB"/>
        </a:p>
      </dgm:t>
    </dgm:pt>
    <dgm:pt modelId="{FFEA5746-BC8E-4B4E-81C4-01360A799E0E}">
      <dgm:prSet phldrT="[Text]" custT="1"/>
      <dgm:spPr/>
      <dgm:t>
        <a:bodyPr/>
        <a:lstStyle/>
        <a:p>
          <a:pPr marL="320675" indent="-320675">
            <a:buClr>
              <a:schemeClr val="accent1">
                <a:lumMod val="75000"/>
              </a:schemeClr>
            </a:buClr>
            <a:tabLst/>
          </a:pPr>
          <a:r>
            <a:rPr lang="en-GB" sz="2400" dirty="0">
              <a:solidFill>
                <a:schemeClr val="tx1">
                  <a:lumMod val="75000"/>
                  <a:lumOff val="25000"/>
                </a:schemeClr>
              </a:solidFill>
            </a:rPr>
            <a:t>Delivery of IPE </a:t>
          </a:r>
        </a:p>
      </dgm:t>
    </dgm:pt>
    <dgm:pt modelId="{17C97154-B8D9-4EFA-94FE-8D37620AEE77}" type="parTrans" cxnId="{0849FB08-144B-4487-8F45-6F93692AD15F}">
      <dgm:prSet/>
      <dgm:spPr/>
      <dgm:t>
        <a:bodyPr/>
        <a:lstStyle/>
        <a:p>
          <a:endParaRPr lang="en-GB"/>
        </a:p>
      </dgm:t>
    </dgm:pt>
    <dgm:pt modelId="{D16F2065-56E4-4DA3-8AF8-019EC7748079}" type="sibTrans" cxnId="{0849FB08-144B-4487-8F45-6F93692AD15F}">
      <dgm:prSet/>
      <dgm:spPr/>
      <dgm:t>
        <a:bodyPr/>
        <a:lstStyle/>
        <a:p>
          <a:endParaRPr lang="en-GB"/>
        </a:p>
      </dgm:t>
    </dgm:pt>
    <dgm:pt modelId="{41DC4AF1-739F-ED46-91D0-D0355824BFAE}">
      <dgm:prSet phldrT="[Text]" custT="1"/>
      <dgm:spPr/>
      <dgm:t>
        <a:bodyPr/>
        <a:lstStyle/>
        <a:p>
          <a:pPr marL="320675" indent="-320675">
            <a:buClr>
              <a:schemeClr val="accent1">
                <a:lumMod val="75000"/>
              </a:schemeClr>
            </a:buClr>
            <a:tabLst/>
          </a:pPr>
          <a:r>
            <a:rPr lang="en-GB" sz="2400" dirty="0">
              <a:solidFill>
                <a:schemeClr val="tx1">
                  <a:lumMod val="75000"/>
                  <a:lumOff val="25000"/>
                </a:schemeClr>
              </a:solidFill>
            </a:rPr>
            <a:t>Application of CAIPE standards</a:t>
          </a:r>
        </a:p>
      </dgm:t>
    </dgm:pt>
    <dgm:pt modelId="{A6CA2026-64F3-EC44-8227-538A2F1B4A57}" type="parTrans" cxnId="{F0ED9DCD-3AA0-4B4B-8019-49F72F08C185}">
      <dgm:prSet/>
      <dgm:spPr/>
      <dgm:t>
        <a:bodyPr/>
        <a:lstStyle/>
        <a:p>
          <a:endParaRPr lang="en-GB"/>
        </a:p>
      </dgm:t>
    </dgm:pt>
    <dgm:pt modelId="{2CA6171E-B39D-D147-A2F2-BD632CD09376}" type="sibTrans" cxnId="{F0ED9DCD-3AA0-4B4B-8019-49F72F08C185}">
      <dgm:prSet/>
      <dgm:spPr/>
      <dgm:t>
        <a:bodyPr/>
        <a:lstStyle/>
        <a:p>
          <a:endParaRPr lang="en-GB"/>
        </a:p>
      </dgm:t>
    </dgm:pt>
    <dgm:pt modelId="{15CF9B4F-D662-3145-A878-B6EA3A0C5C75}">
      <dgm:prSet phldrT="[Text]"/>
      <dgm:spPr/>
      <dgm:t>
        <a:bodyPr/>
        <a:lstStyle/>
        <a:p>
          <a:pPr marL="171450" indent="0">
            <a:buClr>
              <a:schemeClr val="accent1">
                <a:lumMod val="75000"/>
              </a:schemeClr>
            </a:buClr>
          </a:pPr>
          <a:endParaRPr lang="en-GB" sz="18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76DFE67-057A-2246-A37E-46CC72E479A4}" type="parTrans" cxnId="{2471E57B-CB7D-E94A-B882-641CE51368E0}">
      <dgm:prSet/>
      <dgm:spPr/>
      <dgm:t>
        <a:bodyPr/>
        <a:lstStyle/>
        <a:p>
          <a:endParaRPr lang="en-GB"/>
        </a:p>
      </dgm:t>
    </dgm:pt>
    <dgm:pt modelId="{A359DB66-8978-F247-913F-6DD27E5CDBFE}" type="sibTrans" cxnId="{2471E57B-CB7D-E94A-B882-641CE51368E0}">
      <dgm:prSet/>
      <dgm:spPr/>
      <dgm:t>
        <a:bodyPr/>
        <a:lstStyle/>
        <a:p>
          <a:endParaRPr lang="en-GB"/>
        </a:p>
      </dgm:t>
    </dgm:pt>
    <dgm:pt modelId="{8DBB259F-C08A-4557-8E00-D326B682344A}" type="pres">
      <dgm:prSet presAssocID="{7C2B83E7-3AD6-41FB-8490-7BAD19E92F3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8F93FEB-E3F7-45A7-BCC2-74A937791E6D}" type="pres">
      <dgm:prSet presAssocID="{E0B84304-5A58-42B6-A98B-0B76B83160B1}" presName="circle1" presStyleLbl="node1" presStyleIdx="0" presStyleCnt="3"/>
      <dgm:spPr>
        <a:solidFill>
          <a:schemeClr val="accent1">
            <a:lumMod val="75000"/>
          </a:schemeClr>
        </a:solidFill>
      </dgm:spPr>
    </dgm:pt>
    <dgm:pt modelId="{D22A187C-380F-488A-A4D8-F70C1AF8400C}" type="pres">
      <dgm:prSet presAssocID="{E0B84304-5A58-42B6-A98B-0B76B83160B1}" presName="space" presStyleCnt="0"/>
      <dgm:spPr/>
    </dgm:pt>
    <dgm:pt modelId="{A08D4131-AE00-4F6D-A20A-D831D8E2BAFB}" type="pres">
      <dgm:prSet presAssocID="{E0B84304-5A58-42B6-A98B-0B76B83160B1}" presName="rect1" presStyleLbl="alignAcc1" presStyleIdx="0" presStyleCnt="3"/>
      <dgm:spPr/>
    </dgm:pt>
    <dgm:pt modelId="{54AF667E-AFC0-4586-A015-7E833D2DAA0F}" type="pres">
      <dgm:prSet presAssocID="{B56611AA-8FAE-435E-93A4-D2062E2312BE}" presName="vertSpace2" presStyleLbl="node1" presStyleIdx="0" presStyleCnt="3"/>
      <dgm:spPr/>
    </dgm:pt>
    <dgm:pt modelId="{CBB69DAB-8600-4087-ABF2-CE07DCD00CC6}" type="pres">
      <dgm:prSet presAssocID="{B56611AA-8FAE-435E-93A4-D2062E2312BE}" presName="circle2" presStyleLbl="node1" presStyleIdx="1" presStyleCnt="3"/>
      <dgm:spPr>
        <a:solidFill>
          <a:schemeClr val="accent1">
            <a:lumMod val="75000"/>
          </a:schemeClr>
        </a:solidFill>
      </dgm:spPr>
    </dgm:pt>
    <dgm:pt modelId="{417F0EC2-8C3F-4F3D-A4B4-CFA0EEA5DCA7}" type="pres">
      <dgm:prSet presAssocID="{B56611AA-8FAE-435E-93A4-D2062E2312BE}" presName="rect2" presStyleLbl="alignAcc1" presStyleIdx="1" presStyleCnt="3"/>
      <dgm:spPr/>
    </dgm:pt>
    <dgm:pt modelId="{E1EC501E-9B9F-41DE-A1B1-CA91056517F0}" type="pres">
      <dgm:prSet presAssocID="{D28E62CE-D2F6-496C-94F8-83987CD9663E}" presName="vertSpace3" presStyleLbl="node1" presStyleIdx="1" presStyleCnt="3"/>
      <dgm:spPr/>
    </dgm:pt>
    <dgm:pt modelId="{3AB79888-5DCA-42E3-BFE9-72F69C68217C}" type="pres">
      <dgm:prSet presAssocID="{D28E62CE-D2F6-496C-94F8-83987CD9663E}" presName="circle3" presStyleLbl="node1" presStyleIdx="2" presStyleCnt="3"/>
      <dgm:spPr>
        <a:solidFill>
          <a:schemeClr val="accent1">
            <a:lumMod val="75000"/>
          </a:schemeClr>
        </a:solidFill>
      </dgm:spPr>
    </dgm:pt>
    <dgm:pt modelId="{037AF9E0-C851-4495-9088-8459470CE363}" type="pres">
      <dgm:prSet presAssocID="{D28E62CE-D2F6-496C-94F8-83987CD9663E}" presName="rect3" presStyleLbl="alignAcc1" presStyleIdx="2" presStyleCnt="3"/>
      <dgm:spPr/>
    </dgm:pt>
    <dgm:pt modelId="{279FDD0B-EA33-4635-A71A-406291A26CA7}" type="pres">
      <dgm:prSet presAssocID="{E0B84304-5A58-42B6-A98B-0B76B83160B1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3009EBC2-13FD-4157-93E4-548603EA0985}" type="pres">
      <dgm:prSet presAssocID="{E0B84304-5A58-42B6-A98B-0B76B83160B1}" presName="rect1ChTx" presStyleLbl="alignAcc1" presStyleIdx="2" presStyleCnt="3" custScaleX="100000">
        <dgm:presLayoutVars>
          <dgm:bulletEnabled val="1"/>
        </dgm:presLayoutVars>
      </dgm:prSet>
      <dgm:spPr/>
    </dgm:pt>
    <dgm:pt modelId="{6E354D58-6789-4A56-8B1D-1E616DD8B36D}" type="pres">
      <dgm:prSet presAssocID="{B56611AA-8FAE-435E-93A4-D2062E2312BE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24CD6B24-093D-4574-97DE-E1F21603766F}" type="pres">
      <dgm:prSet presAssocID="{B56611AA-8FAE-435E-93A4-D2062E2312BE}" presName="rect2ChTx" presStyleLbl="alignAcc1" presStyleIdx="2" presStyleCnt="3">
        <dgm:presLayoutVars>
          <dgm:bulletEnabled val="1"/>
        </dgm:presLayoutVars>
      </dgm:prSet>
      <dgm:spPr/>
    </dgm:pt>
    <dgm:pt modelId="{3BBD3CF1-AF1F-49FA-941D-4541BF16EA4D}" type="pres">
      <dgm:prSet presAssocID="{D28E62CE-D2F6-496C-94F8-83987CD9663E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3B5F703C-CB2D-48AE-B727-447458022F7B}" type="pres">
      <dgm:prSet presAssocID="{D28E62CE-D2F6-496C-94F8-83987CD9663E}" presName="rect3ChTx" presStyleLbl="alignAcc1" presStyleIdx="2" presStyleCnt="3" custScaleY="100000">
        <dgm:presLayoutVars>
          <dgm:bulletEnabled val="1"/>
        </dgm:presLayoutVars>
      </dgm:prSet>
      <dgm:spPr/>
    </dgm:pt>
  </dgm:ptLst>
  <dgm:cxnLst>
    <dgm:cxn modelId="{E4A54706-E24C-41F2-8057-D9B8DE8E6860}" type="presOf" srcId="{D28E62CE-D2F6-496C-94F8-83987CD9663E}" destId="{037AF9E0-C851-4495-9088-8459470CE363}" srcOrd="0" destOrd="0" presId="urn:microsoft.com/office/officeart/2005/8/layout/target3"/>
    <dgm:cxn modelId="{0849FB08-144B-4487-8F45-6F93692AD15F}" srcId="{D28E62CE-D2F6-496C-94F8-83987CD9663E}" destId="{FFEA5746-BC8E-4B4E-81C4-01360A799E0E}" srcOrd="2" destOrd="0" parTransId="{17C97154-B8D9-4EFA-94FE-8D37620AEE77}" sibTransId="{D16F2065-56E4-4DA3-8AF8-019EC7748079}"/>
    <dgm:cxn modelId="{483E9615-F65F-4264-B776-73766A6BBE75}" srcId="{E0B84304-5A58-42B6-A98B-0B76B83160B1}" destId="{C2D32677-1FBC-4B9A-8B73-A3C3A767FD96}" srcOrd="0" destOrd="0" parTransId="{03070515-A903-444E-8D2F-A07697C24E7A}" sibTransId="{CBD29460-2532-460A-978D-DB7029F57FA1}"/>
    <dgm:cxn modelId="{14D1D020-6571-3048-82DB-5433357A220F}" type="presOf" srcId="{41DC4AF1-739F-ED46-91D0-D0355824BFAE}" destId="{3B5F703C-CB2D-48AE-B727-447458022F7B}" srcOrd="0" destOrd="1" presId="urn:microsoft.com/office/officeart/2005/8/layout/target3"/>
    <dgm:cxn modelId="{80CF7633-E48B-436B-B29B-1464501DA4CA}" srcId="{D28E62CE-D2F6-496C-94F8-83987CD9663E}" destId="{2F30F0C8-9778-471B-977F-415B21039D0C}" srcOrd="3" destOrd="0" parTransId="{7DD0CDF2-F62B-403A-BB89-F444487C43EB}" sibTransId="{56FBF0B6-324A-4622-8793-37E9901CBE29}"/>
    <dgm:cxn modelId="{CEBCD45B-8834-4385-9427-D5395798DFAC}" srcId="{7C2B83E7-3AD6-41FB-8490-7BAD19E92F32}" destId="{D28E62CE-D2F6-496C-94F8-83987CD9663E}" srcOrd="2" destOrd="0" parTransId="{CF4100F0-24D3-4F22-9444-90A347159F3F}" sibTransId="{54A11D9C-E298-4DC2-AD02-66DA496C8156}"/>
    <dgm:cxn modelId="{D0E71760-4E7C-4871-BEAA-42C5F4AC8333}" srcId="{7C2B83E7-3AD6-41FB-8490-7BAD19E92F32}" destId="{B56611AA-8FAE-435E-93A4-D2062E2312BE}" srcOrd="1" destOrd="0" parTransId="{A06C27DF-88C3-418A-9EEC-A17D1A3A5D7C}" sibTransId="{3F5CA838-A172-4E9C-9AA0-47BD9E841AE2}"/>
    <dgm:cxn modelId="{07EBDE60-1480-4750-9331-A403F999D7AA}" type="presOf" srcId="{B56611AA-8FAE-435E-93A4-D2062E2312BE}" destId="{417F0EC2-8C3F-4F3D-A4B4-CFA0EEA5DCA7}" srcOrd="0" destOrd="0" presId="urn:microsoft.com/office/officeart/2005/8/layout/target3"/>
    <dgm:cxn modelId="{BE9C7662-3E49-46E9-B944-82CC0FBA5BBE}" type="presOf" srcId="{B56611AA-8FAE-435E-93A4-D2062E2312BE}" destId="{6E354D58-6789-4A56-8B1D-1E616DD8B36D}" srcOrd="1" destOrd="0" presId="urn:microsoft.com/office/officeart/2005/8/layout/target3"/>
    <dgm:cxn modelId="{53691D43-C3FE-47FC-962D-E682C80974F8}" srcId="{7C2B83E7-3AD6-41FB-8490-7BAD19E92F32}" destId="{E0B84304-5A58-42B6-A98B-0B76B83160B1}" srcOrd="0" destOrd="0" parTransId="{1DDBE540-2953-4588-B274-E426FAB6C812}" sibTransId="{04C392E5-B656-440B-810D-3B118C6372DA}"/>
    <dgm:cxn modelId="{5822D44C-4F4F-4C2D-9531-C06EA45C872B}" type="presOf" srcId="{2F30F0C8-9778-471B-977F-415B21039D0C}" destId="{3B5F703C-CB2D-48AE-B727-447458022F7B}" srcOrd="0" destOrd="3" presId="urn:microsoft.com/office/officeart/2005/8/layout/target3"/>
    <dgm:cxn modelId="{B132F16E-65F6-4677-9056-2F093AC76741}" type="presOf" srcId="{7C2B83E7-3AD6-41FB-8490-7BAD19E92F32}" destId="{8DBB259F-C08A-4557-8E00-D326B682344A}" srcOrd="0" destOrd="0" presId="urn:microsoft.com/office/officeart/2005/8/layout/target3"/>
    <dgm:cxn modelId="{5CA1FA72-4C1A-4A7F-87AB-A836EF30A896}" srcId="{B56611AA-8FAE-435E-93A4-D2062E2312BE}" destId="{EF5240B1-C2A8-4629-AA6A-B14C248CCDF3}" srcOrd="1" destOrd="0" parTransId="{9CF38FC0-E1F8-402D-9B6F-1C9BD0DBBBB3}" sibTransId="{E0539907-4B5D-40B6-849C-DCDDA0D72BA0}"/>
    <dgm:cxn modelId="{B1DD9356-0B56-4B9D-9DFA-D575D7CBB452}" type="presOf" srcId="{594DF68A-4DD9-48DD-BE30-C089C0E65D21}" destId="{24CD6B24-093D-4574-97DE-E1F21603766F}" srcOrd="0" destOrd="0" presId="urn:microsoft.com/office/officeart/2005/8/layout/target3"/>
    <dgm:cxn modelId="{CA759A77-9185-47DF-99DC-D8FFDDB7F998}" type="presOf" srcId="{C2D32677-1FBC-4B9A-8B73-A3C3A767FD96}" destId="{3009EBC2-13FD-4157-93E4-548603EA0985}" srcOrd="0" destOrd="0" presId="urn:microsoft.com/office/officeart/2005/8/layout/target3"/>
    <dgm:cxn modelId="{01ADDB78-1710-463A-B7D6-2A8FC52180D9}" type="presOf" srcId="{E0B84304-5A58-42B6-A98B-0B76B83160B1}" destId="{A08D4131-AE00-4F6D-A20A-D831D8E2BAFB}" srcOrd="0" destOrd="0" presId="urn:microsoft.com/office/officeart/2005/8/layout/target3"/>
    <dgm:cxn modelId="{11C0895A-EC47-4998-8EB6-9CA0C1C25914}" type="presOf" srcId="{FFEA5746-BC8E-4B4E-81C4-01360A799E0E}" destId="{3B5F703C-CB2D-48AE-B727-447458022F7B}" srcOrd="0" destOrd="2" presId="urn:microsoft.com/office/officeart/2005/8/layout/target3"/>
    <dgm:cxn modelId="{2471E57B-CB7D-E94A-B882-641CE51368E0}" srcId="{D28E62CE-D2F6-496C-94F8-83987CD9663E}" destId="{15CF9B4F-D662-3145-A878-B6EA3A0C5C75}" srcOrd="0" destOrd="0" parTransId="{976DFE67-057A-2246-A37E-46CC72E479A4}" sibTransId="{A359DB66-8978-F247-913F-6DD27E5CDBFE}"/>
    <dgm:cxn modelId="{0457B690-9D1A-4200-8276-420913888FFC}" type="presOf" srcId="{E0B84304-5A58-42B6-A98B-0B76B83160B1}" destId="{279FDD0B-EA33-4635-A71A-406291A26CA7}" srcOrd="1" destOrd="0" presId="urn:microsoft.com/office/officeart/2005/8/layout/target3"/>
    <dgm:cxn modelId="{D959969F-3474-4341-B3BF-39D6EC109219}" type="presOf" srcId="{EF5240B1-C2A8-4629-AA6A-B14C248CCDF3}" destId="{24CD6B24-093D-4574-97DE-E1F21603766F}" srcOrd="0" destOrd="1" presId="urn:microsoft.com/office/officeart/2005/8/layout/target3"/>
    <dgm:cxn modelId="{CD21BEAF-C53B-4A35-A771-1EE0C8E3393B}" type="presOf" srcId="{D28E62CE-D2F6-496C-94F8-83987CD9663E}" destId="{3BBD3CF1-AF1F-49FA-941D-4541BF16EA4D}" srcOrd="1" destOrd="0" presId="urn:microsoft.com/office/officeart/2005/8/layout/target3"/>
    <dgm:cxn modelId="{BC7A9AC2-7AB5-4028-9449-69CE04290A6D}" srcId="{E0B84304-5A58-42B6-A98B-0B76B83160B1}" destId="{86529169-EF1B-41DA-A244-ACD0FE1CE44F}" srcOrd="1" destOrd="0" parTransId="{B519B669-3654-4432-8D4E-845136CF90E0}" sibTransId="{8B05D22D-7DAA-4FC9-B2A6-5F653DFCF2A0}"/>
    <dgm:cxn modelId="{BEEAA5C8-4B29-DF4F-84EF-699676C2F29F}" type="presOf" srcId="{15CF9B4F-D662-3145-A878-B6EA3A0C5C75}" destId="{3B5F703C-CB2D-48AE-B727-447458022F7B}" srcOrd="0" destOrd="0" presId="urn:microsoft.com/office/officeart/2005/8/layout/target3"/>
    <dgm:cxn modelId="{F0ED9DCD-3AA0-4B4B-8019-49F72F08C185}" srcId="{D28E62CE-D2F6-496C-94F8-83987CD9663E}" destId="{41DC4AF1-739F-ED46-91D0-D0355824BFAE}" srcOrd="1" destOrd="0" parTransId="{A6CA2026-64F3-EC44-8227-538A2F1B4A57}" sibTransId="{2CA6171E-B39D-D147-A2F2-BD632CD09376}"/>
    <dgm:cxn modelId="{6350D1E0-6C5E-44EA-82EE-0D17E400D8C2}" srcId="{B56611AA-8FAE-435E-93A4-D2062E2312BE}" destId="{594DF68A-4DD9-48DD-BE30-C089C0E65D21}" srcOrd="0" destOrd="0" parTransId="{AFE8100F-814D-4393-AE11-AAC337F6EAB1}" sibTransId="{DAF8F60A-52B7-4437-8935-71E96F5D5A5E}"/>
    <dgm:cxn modelId="{0C3477EE-97FB-49CE-8E82-88C25EC7B71E}" type="presOf" srcId="{86529169-EF1B-41DA-A244-ACD0FE1CE44F}" destId="{3009EBC2-13FD-4157-93E4-548603EA0985}" srcOrd="0" destOrd="1" presId="urn:microsoft.com/office/officeart/2005/8/layout/target3"/>
    <dgm:cxn modelId="{A0D45BBD-FA6C-492F-B9B9-5118031F5F8E}" type="presParOf" srcId="{8DBB259F-C08A-4557-8E00-D326B682344A}" destId="{E8F93FEB-E3F7-45A7-BCC2-74A937791E6D}" srcOrd="0" destOrd="0" presId="urn:microsoft.com/office/officeart/2005/8/layout/target3"/>
    <dgm:cxn modelId="{8455B640-DDB4-4EF1-8D1D-DF9183EA70A1}" type="presParOf" srcId="{8DBB259F-C08A-4557-8E00-D326B682344A}" destId="{D22A187C-380F-488A-A4D8-F70C1AF8400C}" srcOrd="1" destOrd="0" presId="urn:microsoft.com/office/officeart/2005/8/layout/target3"/>
    <dgm:cxn modelId="{54D443E6-5BFF-4626-93EC-BAE04655FCAC}" type="presParOf" srcId="{8DBB259F-C08A-4557-8E00-D326B682344A}" destId="{A08D4131-AE00-4F6D-A20A-D831D8E2BAFB}" srcOrd="2" destOrd="0" presId="urn:microsoft.com/office/officeart/2005/8/layout/target3"/>
    <dgm:cxn modelId="{18CB7290-C9CC-4F70-9D0B-C68C74AAAFCF}" type="presParOf" srcId="{8DBB259F-C08A-4557-8E00-D326B682344A}" destId="{54AF667E-AFC0-4586-A015-7E833D2DAA0F}" srcOrd="3" destOrd="0" presId="urn:microsoft.com/office/officeart/2005/8/layout/target3"/>
    <dgm:cxn modelId="{4A2724D9-2AAC-48B3-BEF7-5856C14B41C9}" type="presParOf" srcId="{8DBB259F-C08A-4557-8E00-D326B682344A}" destId="{CBB69DAB-8600-4087-ABF2-CE07DCD00CC6}" srcOrd="4" destOrd="0" presId="urn:microsoft.com/office/officeart/2005/8/layout/target3"/>
    <dgm:cxn modelId="{73BDFCD9-6394-458C-BDCE-2721173E264E}" type="presParOf" srcId="{8DBB259F-C08A-4557-8E00-D326B682344A}" destId="{417F0EC2-8C3F-4F3D-A4B4-CFA0EEA5DCA7}" srcOrd="5" destOrd="0" presId="urn:microsoft.com/office/officeart/2005/8/layout/target3"/>
    <dgm:cxn modelId="{F887FF8E-29A3-44D7-9AC4-3B90AA0C8894}" type="presParOf" srcId="{8DBB259F-C08A-4557-8E00-D326B682344A}" destId="{E1EC501E-9B9F-41DE-A1B1-CA91056517F0}" srcOrd="6" destOrd="0" presId="urn:microsoft.com/office/officeart/2005/8/layout/target3"/>
    <dgm:cxn modelId="{C40C29CD-0523-4E3E-9F39-8ED7323E0BD7}" type="presParOf" srcId="{8DBB259F-C08A-4557-8E00-D326B682344A}" destId="{3AB79888-5DCA-42E3-BFE9-72F69C68217C}" srcOrd="7" destOrd="0" presId="urn:microsoft.com/office/officeart/2005/8/layout/target3"/>
    <dgm:cxn modelId="{626A047E-92F4-421A-876E-4860DD6BE5B8}" type="presParOf" srcId="{8DBB259F-C08A-4557-8E00-D326B682344A}" destId="{037AF9E0-C851-4495-9088-8459470CE363}" srcOrd="8" destOrd="0" presId="urn:microsoft.com/office/officeart/2005/8/layout/target3"/>
    <dgm:cxn modelId="{E65286E5-EE99-43F9-A4B3-3CD3ED3C0230}" type="presParOf" srcId="{8DBB259F-C08A-4557-8E00-D326B682344A}" destId="{279FDD0B-EA33-4635-A71A-406291A26CA7}" srcOrd="9" destOrd="0" presId="urn:microsoft.com/office/officeart/2005/8/layout/target3"/>
    <dgm:cxn modelId="{4A816165-0432-490E-952D-2A49155312E9}" type="presParOf" srcId="{8DBB259F-C08A-4557-8E00-D326B682344A}" destId="{3009EBC2-13FD-4157-93E4-548603EA0985}" srcOrd="10" destOrd="0" presId="urn:microsoft.com/office/officeart/2005/8/layout/target3"/>
    <dgm:cxn modelId="{72D9FBBC-4664-49D2-93EB-5FB26D1150EB}" type="presParOf" srcId="{8DBB259F-C08A-4557-8E00-D326B682344A}" destId="{6E354D58-6789-4A56-8B1D-1E616DD8B36D}" srcOrd="11" destOrd="0" presId="urn:microsoft.com/office/officeart/2005/8/layout/target3"/>
    <dgm:cxn modelId="{5ECB69E2-BE92-47A9-AEDC-44076D11D367}" type="presParOf" srcId="{8DBB259F-C08A-4557-8E00-D326B682344A}" destId="{24CD6B24-093D-4574-97DE-E1F21603766F}" srcOrd="12" destOrd="0" presId="urn:microsoft.com/office/officeart/2005/8/layout/target3"/>
    <dgm:cxn modelId="{CF9051B1-BB03-4248-BE35-97E7129170E0}" type="presParOf" srcId="{8DBB259F-C08A-4557-8E00-D326B682344A}" destId="{3BBD3CF1-AF1F-49FA-941D-4541BF16EA4D}" srcOrd="13" destOrd="0" presId="urn:microsoft.com/office/officeart/2005/8/layout/target3"/>
    <dgm:cxn modelId="{59A88551-4644-439B-A7B0-6B104312C0FD}" type="presParOf" srcId="{8DBB259F-C08A-4557-8E00-D326B682344A}" destId="{3B5F703C-CB2D-48AE-B727-447458022F7B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93FEB-E3F7-45A7-BCC2-74A937791E6D}">
      <dsp:nvSpPr>
        <dsp:cNvPr id="0" name=""/>
        <dsp:cNvSpPr/>
      </dsp:nvSpPr>
      <dsp:spPr>
        <a:xfrm>
          <a:off x="0" y="0"/>
          <a:ext cx="4006311" cy="40063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D4131-AE00-4F6D-A20A-D831D8E2BAFB}">
      <dsp:nvSpPr>
        <dsp:cNvPr id="0" name=""/>
        <dsp:cNvSpPr/>
      </dsp:nvSpPr>
      <dsp:spPr>
        <a:xfrm>
          <a:off x="2003155" y="0"/>
          <a:ext cx="8566688" cy="40063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Regulatory</a:t>
          </a:r>
        </a:p>
      </dsp:txBody>
      <dsp:txXfrm>
        <a:off x="2003155" y="0"/>
        <a:ext cx="4283344" cy="1201895"/>
      </dsp:txXfrm>
    </dsp:sp>
    <dsp:sp modelId="{CBB69DAB-8600-4087-ABF2-CE07DCD00CC6}">
      <dsp:nvSpPr>
        <dsp:cNvPr id="0" name=""/>
        <dsp:cNvSpPr/>
      </dsp:nvSpPr>
      <dsp:spPr>
        <a:xfrm>
          <a:off x="701105" y="1201895"/>
          <a:ext cx="2604099" cy="260409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F0EC2-8C3F-4F3D-A4B4-CFA0EEA5DCA7}">
      <dsp:nvSpPr>
        <dsp:cNvPr id="0" name=""/>
        <dsp:cNvSpPr/>
      </dsp:nvSpPr>
      <dsp:spPr>
        <a:xfrm>
          <a:off x="2003155" y="1201895"/>
          <a:ext cx="8566688" cy="26040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CAIPE</a:t>
          </a:r>
        </a:p>
      </dsp:txBody>
      <dsp:txXfrm>
        <a:off x="2003155" y="1201895"/>
        <a:ext cx="4283344" cy="1201891"/>
      </dsp:txXfrm>
    </dsp:sp>
    <dsp:sp modelId="{3AB79888-5DCA-42E3-BFE9-72F69C68217C}">
      <dsp:nvSpPr>
        <dsp:cNvPr id="0" name=""/>
        <dsp:cNvSpPr/>
      </dsp:nvSpPr>
      <dsp:spPr>
        <a:xfrm>
          <a:off x="1402209" y="2403787"/>
          <a:ext cx="1201892" cy="120189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AF9E0-C851-4495-9088-8459470CE363}">
      <dsp:nvSpPr>
        <dsp:cNvPr id="0" name=""/>
        <dsp:cNvSpPr/>
      </dsp:nvSpPr>
      <dsp:spPr>
        <a:xfrm>
          <a:off x="2003155" y="2403787"/>
          <a:ext cx="8566688" cy="12018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3200" b="1" kern="1200" dirty="0">
              <a:solidFill>
                <a:schemeClr val="accent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Education providers</a:t>
          </a:r>
          <a:r>
            <a:rPr lang="en-GB" sz="3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</a:p>
      </dsp:txBody>
      <dsp:txXfrm>
        <a:off x="2003155" y="2403787"/>
        <a:ext cx="4283344" cy="1201892"/>
      </dsp:txXfrm>
    </dsp:sp>
    <dsp:sp modelId="{3009EBC2-13FD-4157-93E4-548603EA0985}">
      <dsp:nvSpPr>
        <dsp:cNvPr id="0" name=""/>
        <dsp:cNvSpPr/>
      </dsp:nvSpPr>
      <dsp:spPr>
        <a:xfrm>
          <a:off x="6286499" y="0"/>
          <a:ext cx="4283344" cy="120189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74638" lvl="1" indent="-274638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>
                <a:lumMod val="75000"/>
              </a:schemeClr>
            </a:buClr>
            <a:buChar char="•"/>
            <a:tabLst/>
          </a:pPr>
          <a:r>
            <a:rPr lang="en-GB" sz="2400" kern="1200" dirty="0">
              <a:solidFill>
                <a:schemeClr val="tx1">
                  <a:lumMod val="75000"/>
                  <a:lumOff val="25000"/>
                </a:schemeClr>
              </a:solidFill>
            </a:rPr>
            <a:t>Standards </a:t>
          </a:r>
        </a:p>
        <a:p>
          <a:pPr marL="274638" lvl="1" indent="-274638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>
                <a:lumMod val="75000"/>
              </a:schemeClr>
            </a:buClr>
            <a:buChar char="•"/>
            <a:tabLst/>
          </a:pPr>
          <a:r>
            <a:rPr lang="en-GB" sz="2400" kern="1200" dirty="0">
              <a:solidFill>
                <a:schemeClr val="tx1">
                  <a:lumMod val="75000"/>
                  <a:lumOff val="25000"/>
                </a:schemeClr>
              </a:solidFill>
            </a:rPr>
            <a:t>Outcomes</a:t>
          </a:r>
          <a:endParaRPr lang="en-GB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286499" y="0"/>
        <a:ext cx="4283344" cy="1201895"/>
      </dsp:txXfrm>
    </dsp:sp>
    <dsp:sp modelId="{24CD6B24-093D-4574-97DE-E1F21603766F}">
      <dsp:nvSpPr>
        <dsp:cNvPr id="0" name=""/>
        <dsp:cNvSpPr/>
      </dsp:nvSpPr>
      <dsp:spPr>
        <a:xfrm>
          <a:off x="6286499" y="1201895"/>
          <a:ext cx="4283344" cy="120189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74638" lvl="1" indent="-274638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>
                <a:lumMod val="75000"/>
              </a:schemeClr>
            </a:buClr>
            <a:buChar char="•"/>
            <a:tabLst/>
          </a:pPr>
          <a:r>
            <a:rPr lang="en-GB" sz="2400" kern="1200" dirty="0">
              <a:solidFill>
                <a:schemeClr val="tx1">
                  <a:lumMod val="75000"/>
                  <a:lumOff val="25000"/>
                </a:schemeClr>
              </a:solidFill>
            </a:rPr>
            <a:t>IPE Quality Standards</a:t>
          </a:r>
        </a:p>
        <a:p>
          <a:pPr marL="274638" lvl="1" indent="-274638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>
                <a:lumMod val="75000"/>
              </a:schemeClr>
            </a:buClr>
            <a:buChar char="•"/>
            <a:tabLst/>
          </a:pPr>
          <a:r>
            <a:rPr lang="en-GB" sz="2400" kern="1200" dirty="0">
              <a:solidFill>
                <a:schemeClr val="tx1">
                  <a:lumMod val="75000"/>
                  <a:lumOff val="25000"/>
                </a:schemeClr>
              </a:solidFill>
            </a:rPr>
            <a:t>Supporting guidance</a:t>
          </a:r>
          <a:r>
            <a:rPr lang="en-GB" sz="2400" kern="1200" dirty="0">
              <a:solidFill>
                <a:schemeClr val="accent1"/>
              </a:solidFill>
            </a:rPr>
            <a:t> </a:t>
          </a:r>
        </a:p>
      </dsp:txBody>
      <dsp:txXfrm>
        <a:off x="6286499" y="1201895"/>
        <a:ext cx="4283344" cy="1201891"/>
      </dsp:txXfrm>
    </dsp:sp>
    <dsp:sp modelId="{3B5F703C-CB2D-48AE-B727-447458022F7B}">
      <dsp:nvSpPr>
        <dsp:cNvPr id="0" name=""/>
        <dsp:cNvSpPr/>
      </dsp:nvSpPr>
      <dsp:spPr>
        <a:xfrm>
          <a:off x="6286499" y="2403787"/>
          <a:ext cx="4283344" cy="120189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>
                <a:lumMod val="75000"/>
              </a:schemeClr>
            </a:buClr>
            <a:buChar char="•"/>
          </a:pPr>
          <a:endParaRPr lang="en-GB" sz="18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320675" lvl="1" indent="-320675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>
                <a:lumMod val="75000"/>
              </a:schemeClr>
            </a:buClr>
            <a:buChar char="•"/>
            <a:tabLst/>
          </a:pPr>
          <a:r>
            <a:rPr lang="en-GB" sz="2400" kern="1200" dirty="0">
              <a:solidFill>
                <a:schemeClr val="tx1">
                  <a:lumMod val="75000"/>
                  <a:lumOff val="25000"/>
                </a:schemeClr>
              </a:solidFill>
            </a:rPr>
            <a:t>Application of CAIPE standards</a:t>
          </a:r>
        </a:p>
        <a:p>
          <a:pPr marL="320675" lvl="1" indent="-320675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>
                <a:lumMod val="75000"/>
              </a:schemeClr>
            </a:buClr>
            <a:buChar char="•"/>
            <a:tabLst/>
          </a:pPr>
          <a:r>
            <a:rPr lang="en-GB" sz="2400" kern="1200" dirty="0">
              <a:solidFill>
                <a:schemeClr val="tx1">
                  <a:lumMod val="75000"/>
                  <a:lumOff val="25000"/>
                </a:schemeClr>
              </a:solidFill>
            </a:rPr>
            <a:t>Delivery of IPE </a:t>
          </a: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800" kern="1200" dirty="0"/>
        </a:p>
      </dsp:txBody>
      <dsp:txXfrm>
        <a:off x="6286499" y="2403787"/>
        <a:ext cx="4283344" cy="1201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E0F2C242-C15E-4230-B0FA-761DEFF17E0A}" type="datetimeFigureOut">
              <a:rPr lang="en-GB" smtClean="0"/>
              <a:pPr/>
              <a:t>02/03/2026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F705FDD0-A4DE-418B-8E33-0401C5CE727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223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5FDD0-A4DE-418B-8E33-0401C5CE727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2153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3223C-0384-B6D6-53B3-DCDC8CAAB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D6583B-0D50-0049-9093-D2163DFE63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5FB1C5-BBEB-D025-2902-AB7424C6A2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Moving onto the standards -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78F4F-93F5-CBCF-4106-6167223C1D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5FDD0-A4DE-418B-8E33-0401C5CE727C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200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14593-F0E5-70AF-2165-D860684AE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123677-CBE8-71CC-4747-5C851F2DBE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49F9D2-34C7-603D-434B-E78A43A9D5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Moving onto the standards -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FB7C8-C5DD-2CF5-6A2D-E8F9D0C50E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5FDD0-A4DE-418B-8E33-0401C5CE727C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198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14C39-A9C3-AFA6-5ED8-E60D11996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C17821-FDD1-7EF6-2B81-4DC87490C5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33AEFD-674E-B414-1E0B-CC0FFB402E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90E57-2AD0-BA55-046F-3D750DD5F5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5FDD0-A4DE-418B-8E33-0401C5CE727C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757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&gt;40 years</a:t>
            </a:r>
          </a:p>
          <a:p>
            <a:endParaRPr lang="en-US" dirty="0"/>
          </a:p>
          <a:p>
            <a:r>
              <a:rPr lang="en-US" dirty="0"/>
              <a:t>Determinants: Poor team working Communication and culture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Just the start of a journey  continue working with our stakeholders – roll out, postgraduate, practitioners, evaluation and refinement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5FDD0-A4DE-418B-8E33-0401C5CE727C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960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DD9B0-B0AE-AAB3-966E-EE3C85863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08FC46-05F5-E6A8-026C-B840A1E22C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F8BE5B-A3D2-30BE-986C-DDD82F1AAA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2B3FF8-170A-95BD-5FEF-7A0CFC2B85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5FDD0-A4DE-418B-8E33-0401C5CE727C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492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F8B22-D6D0-1521-32C4-54FF9F92F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7BFA61-D817-AAEA-910B-BC64A80FB1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76D681-CAE1-AC49-5D8B-C2ADE646B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FF5B0-C1EE-D903-EDEF-A05941A6D8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5FDD0-A4DE-418B-8E33-0401C5CE727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8853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5FDD0-A4DE-418B-8E33-0401C5CE727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667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None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FORMAT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Introduction to CAIPE and the standards (15 min)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Group exercise (30 min)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Feedback (10 min)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Close (5 min)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5FDD0-A4DE-418B-8E33-0401C5CE727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2822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5FDD0-A4DE-418B-8E33-0401C5CE727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895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Statutory – NHS England, Scotland, Ireland</a:t>
            </a:r>
          </a:p>
          <a:p>
            <a:r>
              <a:rPr lang="en-GB" dirty="0"/>
              <a:t>Regulatory – GMC, NMC etc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5FDD0-A4DE-418B-8E33-0401C5CE727C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782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introduction includes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5FDD0-A4DE-418B-8E33-0401C5CE727C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890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Moving onto the standards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5FDD0-A4DE-418B-8E33-0401C5CE727C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175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C8B0B-8CC8-F762-B9E2-138BF265E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2BB40D-0F3E-D30F-86E6-9796F25D89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E7680C-0F66-DF88-A0FF-03A76B7679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Moving onto the standards -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C4435-73A3-2FCA-27B6-A6585264DB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05FDD0-A4DE-418B-8E33-0401C5CE727C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678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0CD7C-C4A1-465C-8351-EE8E53755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360309-A2B0-4B95-A8B6-1077F695E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8CC37-2E66-4C4C-9A13-3AD2293F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2C8B-0AFD-4338-B4C8-2C12E9D4CBFF}" type="datetimeFigureOut">
              <a:rPr lang="en-GB" smtClean="0"/>
              <a:pPr/>
              <a:t>02/03/2026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88B2D-8D1C-469E-B37C-93F1C7183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380BC-A3F6-415A-B043-AF29F4E30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6361-D801-4D3F-8396-A6E957A7EC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70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C201F-C615-4D16-A7AA-701B9A477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134ADF-CDF7-4B92-B3F4-9E8D25FAA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8E81D-CD42-45CF-9648-150C4002A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2C8B-0AFD-4338-B4C8-2C12E9D4CBFF}" type="datetimeFigureOut">
              <a:rPr lang="en-GB" smtClean="0"/>
              <a:pPr/>
              <a:t>02/03/2026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DC63D-4C04-4183-98D1-7C3E3F3C0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00C01-5365-4B41-A0C5-16EB12B00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6361-D801-4D3F-8396-A6E957A7EC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61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84F9DB-236C-43FF-B045-0ECDAD8B7A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9CE3D-3541-43EA-9913-24E517594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78382-AB6C-4497-B138-D3F00830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2C8B-0AFD-4338-B4C8-2C12E9D4CBFF}" type="datetimeFigureOut">
              <a:rPr lang="en-GB" smtClean="0"/>
              <a:pPr/>
              <a:t>02/03/2026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56471-3F0B-47C0-B497-F93E4512D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4C5C8-BE07-449F-B36C-88B84691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6361-D801-4D3F-8396-A6E957A7EC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773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81C0E-737D-4592-9BF5-205AC1FF4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1AB9F-E6A4-4A8E-8E5C-871283693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3489D-A40C-422A-A23E-AF900BC88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2C8B-0AFD-4338-B4C8-2C12E9D4CBFF}" type="datetimeFigureOut">
              <a:rPr lang="en-GB" smtClean="0"/>
              <a:pPr/>
              <a:t>02/03/2026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AA5F4-9E19-4CF5-8AD7-0AD7820C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018A0-E1C4-4825-B40E-8473E3CB5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6361-D801-4D3F-8396-A6E957A7ECD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B4F7D1-F4C6-7542-CA2C-15543F94E1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45925" y="6091392"/>
            <a:ext cx="2484822" cy="70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21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5289F-E599-4B6C-A1B3-63C17560A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F9750-D477-481F-8B4A-28BD63976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571A3-C950-4C18-AFF5-37DA42A1B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2C8B-0AFD-4338-B4C8-2C12E9D4CBFF}" type="datetimeFigureOut">
              <a:rPr lang="en-GB" smtClean="0"/>
              <a:pPr/>
              <a:t>02/03/2026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A5C39-9150-40B6-8E99-872A7BDDC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90405-748A-4F2F-B0B7-10AD13424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6361-D801-4D3F-8396-A6E957A7EC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4453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A0890-D622-495A-BBF8-86B9C40E4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332EA-A89F-427D-9F88-EC334A5BD2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29FF7-218F-487A-9180-32CE4458C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47FDA8-E242-406B-A884-51BFC2FBC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2C8B-0AFD-4338-B4C8-2C12E9D4CBFF}" type="datetimeFigureOut">
              <a:rPr lang="en-GB" smtClean="0"/>
              <a:pPr/>
              <a:t>02/03/2026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ECF31-FFD6-448D-9BA6-2E5708220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F0AD5-D191-4475-BDD2-382037B0E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6361-D801-4D3F-8396-A6E957A7EC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39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5E55F-E293-4DD1-8BA2-2953BEF07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9985C-778C-4F99-99E3-06325C4B6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6DAC42-C821-4F11-B591-699F5C9A3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E987DE-C822-4D43-91E9-4488AE680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70EB9-94C9-465A-A6C2-5C2AF9AD4E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CF4675-CAB1-4528-9522-F81F37C0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2C8B-0AFD-4338-B4C8-2C12E9D4CBFF}" type="datetimeFigureOut">
              <a:rPr lang="en-GB" smtClean="0"/>
              <a:pPr/>
              <a:t>02/03/2026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B033D6-EC7F-44AC-AC1C-1D2BD8837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B35B29-3B88-4D6F-8DF4-EC7A8AD35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6361-D801-4D3F-8396-A6E957A7EC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56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A2B09-074B-4920-9C6B-44FA02C25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0881E3-E488-48E2-AE58-41C5A8B18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2C8B-0AFD-4338-B4C8-2C12E9D4CBFF}" type="datetimeFigureOut">
              <a:rPr lang="en-GB" smtClean="0"/>
              <a:pPr/>
              <a:t>02/03/2026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A7926-90D1-4751-A2B1-C2F50EEF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0ACC37-F89D-4096-9952-D63454393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6361-D801-4D3F-8396-A6E957A7ECD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4F3B3F-D080-452B-913D-9592DAC99A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0845" y="6242279"/>
            <a:ext cx="1949902" cy="55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41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8BF430-0518-4A30-AF39-D3ACC299D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2C8B-0AFD-4338-B4C8-2C12E9D4CBFF}" type="datetimeFigureOut">
              <a:rPr lang="en-GB" smtClean="0"/>
              <a:pPr/>
              <a:t>02/03/2026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59A73B-A05F-4B3A-8B28-E33C9FD6A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41294-6511-4F6F-B658-E9457BBF1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6361-D801-4D3F-8396-A6E957A7ECD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6B5544-E729-1038-6E44-7B2E546868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03898" y="6242279"/>
            <a:ext cx="1949902" cy="55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4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342E7-777D-479C-A57A-CCE500665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74565-1676-44D5-BFBA-4485A944D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A78C0B-D9B8-4D28-B529-36BF91D44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FB899C-E3BB-4FC4-B80B-3B3808EFD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2C8B-0AFD-4338-B4C8-2C12E9D4CBFF}" type="datetimeFigureOut">
              <a:rPr lang="en-GB" smtClean="0"/>
              <a:pPr/>
              <a:t>02/03/2026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DB3E0-B34A-46DE-B551-55BEB5045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54DF3-95D4-49CC-8294-F9164D06F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6361-D801-4D3F-8396-A6E957A7EC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848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5C74F-20EB-417E-A2E1-6C27376CE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13E9C1-7A95-445B-B4F3-72EF9ECF4A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E6C5A-D796-4E59-B35C-251E4B6F6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71EF1-54E0-4C32-AD4E-A5498631E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2C8B-0AFD-4338-B4C8-2C12E9D4CBFF}" type="datetimeFigureOut">
              <a:rPr lang="en-GB" smtClean="0"/>
              <a:pPr/>
              <a:t>02/03/2026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3DE780-CCEF-4079-B2C0-AD9A0E639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1AC0C3-AD04-45D5-93D6-BADC60EE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A6361-D801-4D3F-8396-A6E957A7EC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613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B69AB3-6646-4873-84CB-960D0A728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19A4E-03A6-458A-9E99-75C7D2A10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5A4F8-C36E-447F-B598-9F10384E5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42C8B-0AFD-4338-B4C8-2C12E9D4CBFF}" type="datetimeFigureOut">
              <a:rPr lang="en-GB" smtClean="0"/>
              <a:pPr/>
              <a:t>02/03/2026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00AC9-D83F-43D1-9C55-5075EC448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33AAB-5697-4E18-935E-A9F9584F0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A6361-D801-4D3F-8396-A6E957A7ECD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93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ipe.org/what-is-interprofessional-educatio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37E20C-AAEB-456E-B368-E4FE2A85B2A4}"/>
              </a:ext>
            </a:extLst>
          </p:cNvPr>
          <p:cNvSpPr txBox="1"/>
          <p:nvPr/>
        </p:nvSpPr>
        <p:spPr>
          <a:xfrm>
            <a:off x="589735" y="1663110"/>
            <a:ext cx="1092517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200" b="1" dirty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CAIPE Quality Standards</a:t>
            </a:r>
          </a:p>
          <a:p>
            <a:pPr algn="ctr"/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 for the design, management and delivery of pre-registration interprofessional education</a:t>
            </a:r>
          </a:p>
          <a:p>
            <a:pPr algn="ctr"/>
            <a:endParaRPr lang="en-GB" sz="8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n-GB" sz="24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Prof. Elizabeth Anderson PhD SRN MW HV (CAIPE President)</a:t>
            </a:r>
          </a:p>
          <a:p>
            <a:pPr algn="ctr"/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Dr. Sharon Buckley PhD PGCE PG Dip. NTF (CAIPE Standards Group)</a:t>
            </a:r>
          </a:p>
          <a:p>
            <a:pPr algn="ctr"/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Prof. Dawne Gurbutt (CAIPE Co-opted Board Member)</a:t>
            </a:r>
          </a:p>
          <a:p>
            <a:pPr algn="ctr"/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Prof. John Hammond EdD (CAIPE Trustee)</a:t>
            </a:r>
          </a:p>
          <a:p>
            <a:pPr algn="ctr"/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D7039A-707A-419C-95F6-F3AB89D71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29" y="207423"/>
            <a:ext cx="5415072" cy="152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37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407D6-1700-4872-9195-F7777C94B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535" y="167127"/>
            <a:ext cx="9825926" cy="111459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Inside the CAIPE Quality Standards</a:t>
            </a:r>
          </a:p>
        </p:txBody>
      </p:sp>
      <p:sp>
        <p:nvSpPr>
          <p:cNvPr id="3" name="Rectangle: Rounded Corners 13">
            <a:extLst>
              <a:ext uri="{FF2B5EF4-FFF2-40B4-BE49-F238E27FC236}">
                <a16:creationId xmlns:a16="http://schemas.microsoft.com/office/drawing/2014/main" id="{001A168E-78B0-3D2A-91CF-347D1598CED8}"/>
              </a:ext>
            </a:extLst>
          </p:cNvPr>
          <p:cNvSpPr/>
          <p:nvPr/>
        </p:nvSpPr>
        <p:spPr>
          <a:xfrm>
            <a:off x="165348" y="1071278"/>
            <a:ext cx="3500284" cy="727587"/>
          </a:xfrm>
          <a:prstGeom prst="roundRect">
            <a:avLst/>
          </a:prstGeom>
          <a:solidFill>
            <a:srgbClr val="02A5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Governance</a:t>
            </a:r>
          </a:p>
        </p:txBody>
      </p:sp>
      <p:sp>
        <p:nvSpPr>
          <p:cNvPr id="5" name="Rectangle: Rounded Corners 14">
            <a:extLst>
              <a:ext uri="{FF2B5EF4-FFF2-40B4-BE49-F238E27FC236}">
                <a16:creationId xmlns:a16="http://schemas.microsoft.com/office/drawing/2014/main" id="{F513BA1A-A946-2918-9502-286006A38E01}"/>
              </a:ext>
            </a:extLst>
          </p:cNvPr>
          <p:cNvSpPr/>
          <p:nvPr/>
        </p:nvSpPr>
        <p:spPr>
          <a:xfrm>
            <a:off x="936212" y="1944246"/>
            <a:ext cx="3475704" cy="870155"/>
          </a:xfrm>
          <a:prstGeom prst="roundRect">
            <a:avLst/>
          </a:prstGeom>
          <a:solidFill>
            <a:srgbClr val="02A5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Leadership and Management</a:t>
            </a:r>
          </a:p>
        </p:txBody>
      </p:sp>
      <p:sp>
        <p:nvSpPr>
          <p:cNvPr id="7" name="Rectangle: Rounded Corners 15">
            <a:extLst>
              <a:ext uri="{FF2B5EF4-FFF2-40B4-BE49-F238E27FC236}">
                <a16:creationId xmlns:a16="http://schemas.microsoft.com/office/drawing/2014/main" id="{C70670E6-C9A2-0B25-E016-57B871C31154}"/>
              </a:ext>
            </a:extLst>
          </p:cNvPr>
          <p:cNvSpPr/>
          <p:nvPr/>
        </p:nvSpPr>
        <p:spPr>
          <a:xfrm>
            <a:off x="1795718" y="2885950"/>
            <a:ext cx="3515589" cy="894735"/>
          </a:xfrm>
          <a:prstGeom prst="roundRect">
            <a:avLst/>
          </a:prstGeom>
          <a:solidFill>
            <a:srgbClr val="02A5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Interprofessional Education Framework</a:t>
            </a:r>
          </a:p>
        </p:txBody>
      </p:sp>
      <p:sp>
        <p:nvSpPr>
          <p:cNvPr id="9" name="Rectangle: Rounded Corners 16">
            <a:extLst>
              <a:ext uri="{FF2B5EF4-FFF2-40B4-BE49-F238E27FC236}">
                <a16:creationId xmlns:a16="http://schemas.microsoft.com/office/drawing/2014/main" id="{C8672363-8F70-4631-28C1-21486DC9FCD4}"/>
              </a:ext>
            </a:extLst>
          </p:cNvPr>
          <p:cNvSpPr/>
          <p:nvPr/>
        </p:nvSpPr>
        <p:spPr>
          <a:xfrm>
            <a:off x="3132120" y="3872559"/>
            <a:ext cx="3519947" cy="737418"/>
          </a:xfrm>
          <a:prstGeom prst="roundRect">
            <a:avLst/>
          </a:prstGeom>
          <a:solidFill>
            <a:srgbClr val="02A5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Practice-based IPE</a:t>
            </a:r>
          </a:p>
        </p:txBody>
      </p:sp>
      <p:sp>
        <p:nvSpPr>
          <p:cNvPr id="11" name="Rectangle: Rounded Corners 18">
            <a:extLst>
              <a:ext uri="{FF2B5EF4-FFF2-40B4-BE49-F238E27FC236}">
                <a16:creationId xmlns:a16="http://schemas.microsoft.com/office/drawing/2014/main" id="{2A4B40DA-B465-AF98-B75B-7B84D3ECDE30}"/>
              </a:ext>
            </a:extLst>
          </p:cNvPr>
          <p:cNvSpPr/>
          <p:nvPr/>
        </p:nvSpPr>
        <p:spPr>
          <a:xfrm>
            <a:off x="5855656" y="5595969"/>
            <a:ext cx="3578942" cy="786581"/>
          </a:xfrm>
          <a:prstGeom prst="roundRect">
            <a:avLst/>
          </a:prstGeom>
          <a:solidFill>
            <a:srgbClr val="02A5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Scholarship and Research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68C3BF-819A-E792-9A65-C7ED53F8C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636" y="934536"/>
            <a:ext cx="4125829" cy="4125829"/>
          </a:xfrm>
          <a:prstGeom prst="rect">
            <a:avLst/>
          </a:prstGeom>
        </p:spPr>
      </p:pic>
      <p:sp>
        <p:nvSpPr>
          <p:cNvPr id="10" name="Rectangle: Rounded Corners 17">
            <a:extLst>
              <a:ext uri="{FF2B5EF4-FFF2-40B4-BE49-F238E27FC236}">
                <a16:creationId xmlns:a16="http://schemas.microsoft.com/office/drawing/2014/main" id="{CEAEFED6-2415-4A81-6678-64C8C17562EB}"/>
              </a:ext>
            </a:extLst>
          </p:cNvPr>
          <p:cNvSpPr/>
          <p:nvPr/>
        </p:nvSpPr>
        <p:spPr>
          <a:xfrm>
            <a:off x="4343409" y="4713177"/>
            <a:ext cx="3578942" cy="737419"/>
          </a:xfrm>
          <a:prstGeom prst="roundRect">
            <a:avLst/>
          </a:prstGeom>
          <a:solidFill>
            <a:srgbClr val="02A5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Faculty Development</a:t>
            </a:r>
          </a:p>
        </p:txBody>
      </p:sp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3E986417-BF69-DD75-0488-BF0C0DE268CA}"/>
              </a:ext>
            </a:extLst>
          </p:cNvPr>
          <p:cNvSpPr/>
          <p:nvPr/>
        </p:nvSpPr>
        <p:spPr>
          <a:xfrm>
            <a:off x="8002955" y="167127"/>
            <a:ext cx="3501190" cy="1114596"/>
          </a:xfrm>
          <a:prstGeom prst="down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Access the Quality Standards here</a:t>
            </a:r>
          </a:p>
        </p:txBody>
      </p:sp>
    </p:spTree>
    <p:extLst>
      <p:ext uri="{BB962C8B-B14F-4D97-AF65-F5344CB8AC3E}">
        <p14:creationId xmlns:p14="http://schemas.microsoft.com/office/powerpoint/2010/main" val="1172964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5F8B2A-1122-E62D-3605-C4A7A6D24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46E4A-DE34-52A7-D348-125512870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535" y="167127"/>
            <a:ext cx="9825926" cy="111459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Standard domain for practice-based IPE (page 18)</a:t>
            </a:r>
          </a:p>
        </p:txBody>
      </p:sp>
      <p:sp>
        <p:nvSpPr>
          <p:cNvPr id="6" name="Rectangle: Rounded Corners 16">
            <a:extLst>
              <a:ext uri="{FF2B5EF4-FFF2-40B4-BE49-F238E27FC236}">
                <a16:creationId xmlns:a16="http://schemas.microsoft.com/office/drawing/2014/main" id="{27CDAEEA-DC5E-2B17-2A33-28619158D5D8}"/>
              </a:ext>
            </a:extLst>
          </p:cNvPr>
          <p:cNvSpPr/>
          <p:nvPr/>
        </p:nvSpPr>
        <p:spPr>
          <a:xfrm>
            <a:off x="499048" y="1399307"/>
            <a:ext cx="7185991" cy="5118891"/>
          </a:xfrm>
          <a:prstGeom prst="roundRect">
            <a:avLst/>
          </a:prstGeom>
          <a:solidFill>
            <a:srgbClr val="02A5B4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Practice-based interprofessional education</a:t>
            </a:r>
          </a:p>
          <a:p>
            <a:r>
              <a:rPr lang="en-US" sz="2000" dirty="0">
                <a:solidFill>
                  <a:schemeClr val="tx1"/>
                </a:solidFill>
              </a:rPr>
              <a:t>Formal and informal interprofessional education placements that occur in health and social care practice and other external environments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4.1 Practice-based interprofessional education is integrated into partnership arrangements with providers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4.2 Educators collaborate to promote interprofessional education in the local context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4.3 Educators raise the profile of interprofessional collaborative practice with students and with health and social care teams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4.4 Educators role model interprofessional collaborative practice</a:t>
            </a:r>
          </a:p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AB20EA-B717-214C-09F3-A37328410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655" y="2130452"/>
            <a:ext cx="4125829" cy="4125829"/>
          </a:xfrm>
          <a:prstGeom prst="rect">
            <a:avLst/>
          </a:prstGeom>
        </p:spPr>
      </p:pic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C98CF571-9155-487A-EB6C-0246DF4702D4}"/>
              </a:ext>
            </a:extLst>
          </p:cNvPr>
          <p:cNvSpPr/>
          <p:nvPr/>
        </p:nvSpPr>
        <p:spPr>
          <a:xfrm>
            <a:off x="8315275" y="1199111"/>
            <a:ext cx="3501190" cy="1114596"/>
          </a:xfrm>
          <a:prstGeom prst="down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Access the Quality Standards here</a:t>
            </a:r>
          </a:p>
        </p:txBody>
      </p:sp>
    </p:spTree>
    <p:extLst>
      <p:ext uri="{BB962C8B-B14F-4D97-AF65-F5344CB8AC3E}">
        <p14:creationId xmlns:p14="http://schemas.microsoft.com/office/powerpoint/2010/main" val="1244720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79BD29-DCFB-624C-AB3D-F2B95A863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EFF0A-DEDC-D164-FB32-70C21F43A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535" y="167127"/>
            <a:ext cx="9825926" cy="111459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elf-assessment for practice-based IPE: discussion</a:t>
            </a:r>
          </a:p>
        </p:txBody>
      </p:sp>
      <p:sp>
        <p:nvSpPr>
          <p:cNvPr id="6" name="Rectangle: Rounded Corners 16">
            <a:extLst>
              <a:ext uri="{FF2B5EF4-FFF2-40B4-BE49-F238E27FC236}">
                <a16:creationId xmlns:a16="http://schemas.microsoft.com/office/drawing/2014/main" id="{421AB4CF-8DA0-92B0-B737-C844C502AFEF}"/>
              </a:ext>
            </a:extLst>
          </p:cNvPr>
          <p:cNvSpPr/>
          <p:nvPr/>
        </p:nvSpPr>
        <p:spPr>
          <a:xfrm>
            <a:off x="323687" y="1308594"/>
            <a:ext cx="6317803" cy="4240812"/>
          </a:xfrm>
          <a:prstGeom prst="roundRect">
            <a:avLst/>
          </a:prstGeom>
          <a:solidFill>
            <a:srgbClr val="02A5B4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Practice-based interprofessional education</a:t>
            </a:r>
          </a:p>
          <a:p>
            <a:r>
              <a:rPr lang="en-US" dirty="0">
                <a:solidFill>
                  <a:schemeClr val="tx1"/>
                </a:solidFill>
              </a:rPr>
              <a:t>Formal and informal interprofessional education placements that occur in health and social care practice and other external environments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4.1 Practice-based interprofessional education is integrated into partnership arrangements with providers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4.2 Educators collaborate to promote interprofessional education in the local context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4.3 Educators raise the profile of interprofessional collaborative practice with students and with health and social care teams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4.4 Educators role model interprofessional collaborative practice</a:t>
            </a:r>
          </a:p>
          <a:p>
            <a:pPr algn="ctr"/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36A9608-55CB-D501-F673-FB9620AB6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235031"/>
              </p:ext>
            </p:extLst>
          </p:nvPr>
        </p:nvGraphicFramePr>
        <p:xfrm>
          <a:off x="6828183" y="1411102"/>
          <a:ext cx="4908769" cy="3784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7259">
                  <a:extLst>
                    <a:ext uri="{9D8B030D-6E8A-4147-A177-3AD203B41FA5}">
                      <a16:colId xmlns:a16="http://schemas.microsoft.com/office/drawing/2014/main" val="2295137906"/>
                    </a:ext>
                  </a:extLst>
                </a:gridCol>
                <a:gridCol w="1299045">
                  <a:extLst>
                    <a:ext uri="{9D8B030D-6E8A-4147-A177-3AD203B41FA5}">
                      <a16:colId xmlns:a16="http://schemas.microsoft.com/office/drawing/2014/main" val="1751048386"/>
                    </a:ext>
                  </a:extLst>
                </a:gridCol>
                <a:gridCol w="2672465">
                  <a:extLst>
                    <a:ext uri="{9D8B030D-6E8A-4147-A177-3AD203B41FA5}">
                      <a16:colId xmlns:a16="http://schemas.microsoft.com/office/drawing/2014/main" val="1152625244"/>
                    </a:ext>
                  </a:extLst>
                </a:gridCol>
              </a:tblGrid>
              <a:tr h="3083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Rating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0" marR="19170" marT="0" marB="0">
                    <a:solidFill>
                      <a:srgbClr val="02A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Descriptor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0" marR="19170" marT="0" marB="0">
                    <a:solidFill>
                      <a:srgbClr val="02A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effectLst/>
                        </a:rPr>
                        <a:t>Definition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0" marR="19170" marT="0" marB="0">
                    <a:solidFill>
                      <a:srgbClr val="02A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583886"/>
                  </a:ext>
                </a:extLst>
              </a:tr>
              <a:tr h="7829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effectLst/>
                        </a:rPr>
                        <a:t>1: Not in Place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0" marR="19170" marT="0" marB="0">
                    <a:solidFill>
                      <a:srgbClr val="02A5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Foundational stage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0" marR="19170" marT="0" marB="0">
                    <a:solidFill>
                      <a:srgbClr val="02A5B4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effectLst/>
                        </a:rPr>
                        <a:t>The standard is not established. Structures or processes are absent or applied only in a limited or informal way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0" marR="19170" marT="0" marB="0">
                    <a:solidFill>
                      <a:srgbClr val="02A5B4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016156"/>
                  </a:ext>
                </a:extLst>
              </a:tr>
              <a:tr h="7851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effectLst/>
                        </a:rPr>
                        <a:t>2: Emerging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0" marR="19170" marT="0" marB="0">
                    <a:solidFill>
                      <a:srgbClr val="02A5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Early development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0" marR="19170" marT="0" marB="0">
                    <a:solidFill>
                      <a:srgbClr val="02A5B4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Early steps have been taken, but implementation is inconsistent or limited. Further development is required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0" marR="19170" marT="0" marB="0">
                    <a:solidFill>
                      <a:srgbClr val="02A5B4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308739"/>
                  </a:ext>
                </a:extLst>
              </a:tr>
              <a:tr h="785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effectLst/>
                        </a:rPr>
                        <a:t>3: Mostly in Place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0" marR="19170" marT="0" marB="0">
                    <a:solidFill>
                      <a:srgbClr val="02A5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effectLst/>
                        </a:rPr>
                        <a:t>Established but developing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0" marR="19170" marT="0" marB="0">
                    <a:solidFill>
                      <a:srgbClr val="02A5B4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Most aspects are established and working. Some refinements or greater consistency may be needed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0" marR="19170" marT="0" marB="0">
                    <a:solidFill>
                      <a:srgbClr val="02A5B4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7814"/>
                  </a:ext>
                </a:extLst>
              </a:tr>
              <a:tr h="1122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effectLst/>
                        </a:rPr>
                        <a:t>4: Fully in Place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0" marR="19170" marT="0" marB="0">
                    <a:solidFill>
                      <a:srgbClr val="02A5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effectLst/>
                        </a:rPr>
                        <a:t>Embedded and sustained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0" marR="19170" marT="0" marB="0">
                    <a:solidFill>
                      <a:srgbClr val="02A5B4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effectLst/>
                        </a:rPr>
                        <a:t>The standard is well developed, consistently applied and supported by evidence. It is embedded across programmes and reviewed regularly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0" marR="19170" marT="0" marB="0">
                    <a:solidFill>
                      <a:srgbClr val="02A5B4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74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056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6AF35F-7C67-89BE-25A7-9B9E1180A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06F09-9FE8-2F40-65B4-832E8F0F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535" y="167127"/>
            <a:ext cx="9825926" cy="111459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elf-assessment for practice-based IPE: feedback</a:t>
            </a:r>
          </a:p>
        </p:txBody>
      </p:sp>
      <p:sp>
        <p:nvSpPr>
          <p:cNvPr id="6" name="Rectangle: Rounded Corners 16">
            <a:extLst>
              <a:ext uri="{FF2B5EF4-FFF2-40B4-BE49-F238E27FC236}">
                <a16:creationId xmlns:a16="http://schemas.microsoft.com/office/drawing/2014/main" id="{E3B4D1D1-917F-1B64-1C2B-309F57EA9E5D}"/>
              </a:ext>
            </a:extLst>
          </p:cNvPr>
          <p:cNvSpPr/>
          <p:nvPr/>
        </p:nvSpPr>
        <p:spPr>
          <a:xfrm>
            <a:off x="323687" y="1308594"/>
            <a:ext cx="6317803" cy="4240812"/>
          </a:xfrm>
          <a:prstGeom prst="roundRect">
            <a:avLst/>
          </a:prstGeom>
          <a:solidFill>
            <a:srgbClr val="02A5B4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Practice-based interprofessional education</a:t>
            </a:r>
          </a:p>
          <a:p>
            <a:r>
              <a:rPr lang="en-US" dirty="0">
                <a:solidFill>
                  <a:schemeClr val="tx1"/>
                </a:solidFill>
              </a:rPr>
              <a:t>Formal and informal interprofessional education placements that occur in health and social care practice and other external environments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4.1 Practice-based interprofessional education is integrated into partnership arrangements with providers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4.2 Educators collaborate to promote interprofessional education in the local context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4.3 Educators raise the profile of interprofessional collaborative practice with students and with health and social care teams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4.4 Educators role model interprofessional collaborative practice</a:t>
            </a:r>
          </a:p>
          <a:p>
            <a:pPr algn="ctr"/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2C4FB66-F3A6-DFCD-4FCA-993D1D6B44D8}"/>
              </a:ext>
            </a:extLst>
          </p:cNvPr>
          <p:cNvGraphicFramePr>
            <a:graphicFrameLocks noGrp="1"/>
          </p:cNvGraphicFramePr>
          <p:nvPr/>
        </p:nvGraphicFramePr>
        <p:xfrm>
          <a:off x="6828183" y="1411102"/>
          <a:ext cx="4908769" cy="37841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7259">
                  <a:extLst>
                    <a:ext uri="{9D8B030D-6E8A-4147-A177-3AD203B41FA5}">
                      <a16:colId xmlns:a16="http://schemas.microsoft.com/office/drawing/2014/main" val="2295137906"/>
                    </a:ext>
                  </a:extLst>
                </a:gridCol>
                <a:gridCol w="1299045">
                  <a:extLst>
                    <a:ext uri="{9D8B030D-6E8A-4147-A177-3AD203B41FA5}">
                      <a16:colId xmlns:a16="http://schemas.microsoft.com/office/drawing/2014/main" val="1751048386"/>
                    </a:ext>
                  </a:extLst>
                </a:gridCol>
                <a:gridCol w="2672465">
                  <a:extLst>
                    <a:ext uri="{9D8B030D-6E8A-4147-A177-3AD203B41FA5}">
                      <a16:colId xmlns:a16="http://schemas.microsoft.com/office/drawing/2014/main" val="1152625244"/>
                    </a:ext>
                  </a:extLst>
                </a:gridCol>
              </a:tblGrid>
              <a:tr h="3083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Rating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0" marR="19170" marT="0" marB="0">
                    <a:solidFill>
                      <a:srgbClr val="02A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Descriptor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0" marR="19170" marT="0" marB="0">
                    <a:solidFill>
                      <a:srgbClr val="02A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effectLst/>
                        </a:rPr>
                        <a:t>Definition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0" marR="19170" marT="0" marB="0">
                    <a:solidFill>
                      <a:srgbClr val="02A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583886"/>
                  </a:ext>
                </a:extLst>
              </a:tr>
              <a:tr h="7829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effectLst/>
                        </a:rPr>
                        <a:t>1: Not in Place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0" marR="19170" marT="0" marB="0">
                    <a:solidFill>
                      <a:srgbClr val="02A5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Foundational stage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0" marR="19170" marT="0" marB="0">
                    <a:solidFill>
                      <a:srgbClr val="02A5B4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effectLst/>
                        </a:rPr>
                        <a:t>The standard is not established. Structures or processes are absent or applied only in a limited or informal way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0" marR="19170" marT="0" marB="0">
                    <a:solidFill>
                      <a:srgbClr val="02A5B4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016156"/>
                  </a:ext>
                </a:extLst>
              </a:tr>
              <a:tr h="7851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effectLst/>
                        </a:rPr>
                        <a:t>2: Emerging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0" marR="19170" marT="0" marB="0">
                    <a:solidFill>
                      <a:srgbClr val="02A5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Early development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0" marR="19170" marT="0" marB="0">
                    <a:solidFill>
                      <a:srgbClr val="02A5B4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Early steps have been taken, but implementation is inconsistent or limited. Further development is required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0" marR="19170" marT="0" marB="0">
                    <a:solidFill>
                      <a:srgbClr val="02A5B4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308739"/>
                  </a:ext>
                </a:extLst>
              </a:tr>
              <a:tr h="785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effectLst/>
                        </a:rPr>
                        <a:t>3: Mostly in Place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0" marR="19170" marT="0" marB="0">
                    <a:solidFill>
                      <a:srgbClr val="02A5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effectLst/>
                        </a:rPr>
                        <a:t>Established but developing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0" marR="19170" marT="0" marB="0">
                    <a:solidFill>
                      <a:srgbClr val="02A5B4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Most aspects are established and working. Some refinements or greater consistency may be needed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0" marR="19170" marT="0" marB="0">
                    <a:solidFill>
                      <a:srgbClr val="02A5B4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7814"/>
                  </a:ext>
                </a:extLst>
              </a:tr>
              <a:tr h="1122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effectLst/>
                        </a:rPr>
                        <a:t>4: Fully in Place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0" marR="19170" marT="0" marB="0">
                    <a:solidFill>
                      <a:srgbClr val="02A5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>
                          <a:effectLst/>
                        </a:rPr>
                        <a:t>Embedded and sustained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0" marR="19170" marT="0" marB="0">
                    <a:solidFill>
                      <a:srgbClr val="02A5B4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dirty="0">
                          <a:effectLst/>
                        </a:rPr>
                        <a:t>The standard is well developed, consistently applied and supported by evidence. It is embedded across programmes and reviewed regularly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170" marR="19170" marT="0" marB="0">
                    <a:solidFill>
                      <a:srgbClr val="02A5B4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74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753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FF0F8-A304-E601-F594-A590EEE39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44ACA-8CBC-9FE6-67B4-C932CF03D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954" y="289495"/>
            <a:ext cx="11469045" cy="874288"/>
          </a:xfrm>
          <a:solidFill>
            <a:schemeClr val="accent1">
              <a:alpha val="25000"/>
            </a:schemeClr>
          </a:solidFill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Verdana" panose="020B0604030504040204" pitchFamily="34" charset="0"/>
              </a:rPr>
              <a:t>CAIPE – </a:t>
            </a:r>
            <a:r>
              <a:rPr lang="en-GB" sz="36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Verdana" panose="020B0604030504040204" pitchFamily="34" charset="0"/>
              </a:rPr>
              <a:t>getting involved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92C8CC-B89A-68FB-1B06-81F82EF8A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507" y="2620878"/>
            <a:ext cx="3596439" cy="35964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F3A175-A5F9-8BCA-0600-6F7AC6F52A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850" t="25044" r="68824" b="16505"/>
          <a:stretch>
            <a:fillRect/>
          </a:stretch>
        </p:blipFill>
        <p:spPr>
          <a:xfrm>
            <a:off x="722954" y="1684420"/>
            <a:ext cx="3310211" cy="47170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932C56-4F77-E304-DB85-D501FE7EBD5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5263" t="25700" r="63175" b="16505"/>
          <a:stretch>
            <a:fillRect/>
          </a:stretch>
        </p:blipFill>
        <p:spPr>
          <a:xfrm>
            <a:off x="4620127" y="1684420"/>
            <a:ext cx="3140242" cy="4717064"/>
          </a:xfrm>
          <a:prstGeom prst="rect">
            <a:avLst/>
          </a:prstGeom>
        </p:spPr>
      </p:pic>
      <p:sp>
        <p:nvSpPr>
          <p:cNvPr id="13" name="Callout: Down Arrow 12">
            <a:extLst>
              <a:ext uri="{FF2B5EF4-FFF2-40B4-BE49-F238E27FC236}">
                <a16:creationId xmlns:a16="http://schemas.microsoft.com/office/drawing/2014/main" id="{60263A5B-0715-159F-7A8C-41BC0F0CDDD0}"/>
              </a:ext>
            </a:extLst>
          </p:cNvPr>
          <p:cNvSpPr/>
          <p:nvPr/>
        </p:nvSpPr>
        <p:spPr>
          <a:xfrm>
            <a:off x="7940842" y="1620982"/>
            <a:ext cx="4251157" cy="1114596"/>
          </a:xfrm>
          <a:prstGeom prst="down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Access the Benefits of membership here</a:t>
            </a:r>
          </a:p>
        </p:txBody>
      </p:sp>
    </p:spTree>
    <p:extLst>
      <p:ext uri="{BB962C8B-B14F-4D97-AF65-F5344CB8AC3E}">
        <p14:creationId xmlns:p14="http://schemas.microsoft.com/office/powerpoint/2010/main" val="1327133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847F1-ACAC-4E39-A411-26F2956C6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565"/>
          </a:xfrm>
          <a:solidFill>
            <a:schemeClr val="accent1">
              <a:lumMod val="75000"/>
              <a:alpha val="25000"/>
            </a:schemeClr>
          </a:solidFill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Verdana" panose="020B0604030504040204" pitchFamily="34" charset="0"/>
              </a:rPr>
              <a:t>Summary</a:t>
            </a:r>
            <a:endParaRPr lang="en-GB" sz="3600" b="1" dirty="0">
              <a:latin typeface="+mn-lt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40F92-41C1-48F7-AA6F-DBC6EED8E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382" y="1431234"/>
            <a:ext cx="10652098" cy="4812812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</a:rPr>
              <a:t>First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 standards nationally and internationally </a:t>
            </a:r>
          </a:p>
          <a:p>
            <a:pPr>
              <a:lnSpc>
                <a:spcPct val="13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</a:rPr>
              <a:t>Best evidence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from &gt;40 years of research - providing assurance for roll out</a:t>
            </a:r>
          </a:p>
          <a:p>
            <a:pPr>
              <a:lnSpc>
                <a:spcPct val="13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Provides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</a:rPr>
              <a:t>institution and system-wide </a:t>
            </a:r>
            <a:r>
              <a:rPr lang="en-GB" sz="2400" dirty="0">
                <a:ea typeface="Verdana" panose="020B0604030504040204" pitchFamily="34" charset="0"/>
              </a:rPr>
              <a:t>benchmarking and monitoring</a:t>
            </a:r>
          </a:p>
          <a:p>
            <a:pPr>
              <a:lnSpc>
                <a:spcPct val="13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</a:rPr>
              <a:t>Supported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 by delivery of CAIPE workshops, case studies, podcasts &amp; self-assessment tool</a:t>
            </a:r>
          </a:p>
          <a:p>
            <a:pPr>
              <a:lnSpc>
                <a:spcPct val="13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</a:rPr>
              <a:t>Timely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</a:rPr>
              <a:t>,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 in view of ongoing concerns for the determinants of patient safety</a:t>
            </a:r>
          </a:p>
          <a:p>
            <a:pPr>
              <a:lnSpc>
                <a:spcPct val="13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Just the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</a:rPr>
              <a:t>start of a journey … post-registration standards in preparation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</a:endParaRPr>
          </a:p>
          <a:p>
            <a:pPr marL="0" indent="0">
              <a:lnSpc>
                <a:spcPct val="13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20000"/>
              <a:buNone/>
            </a:pPr>
            <a:r>
              <a:rPr lang="en-GB" sz="2000" b="1" i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				</a:t>
            </a:r>
            <a:endParaRPr lang="en-GB" sz="2000" b="1" i="1" dirty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681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89B95-EFCF-1868-75B2-18B6FE1F3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2955FE-FD56-3E7B-4761-89FA463BCE8F}"/>
              </a:ext>
            </a:extLst>
          </p:cNvPr>
          <p:cNvSpPr txBox="1"/>
          <p:nvPr/>
        </p:nvSpPr>
        <p:spPr>
          <a:xfrm>
            <a:off x="514320" y="2021329"/>
            <a:ext cx="1092517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200" b="1" dirty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CAIPE Quality Standards</a:t>
            </a:r>
          </a:p>
          <a:p>
            <a:pPr algn="ctr"/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 for the design, management and delivery of pre-registration interprofessional education</a:t>
            </a:r>
          </a:p>
          <a:p>
            <a:pPr algn="ctr"/>
            <a:endParaRPr lang="en-GB" sz="8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n-GB" sz="24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0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Thank you</a:t>
            </a:r>
          </a:p>
          <a:p>
            <a:pPr algn="ctr"/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0E3F40-3953-5DA7-E958-589EA2694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29" y="207423"/>
            <a:ext cx="5415072" cy="152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71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7D870-A14C-27B8-2321-9A638D1C0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ECFA1-233F-2B88-20F5-B4E1826DD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954" y="289495"/>
            <a:ext cx="11469045" cy="874288"/>
          </a:xfrm>
          <a:solidFill>
            <a:schemeClr val="accent1">
              <a:alpha val="25000"/>
            </a:schemeClr>
          </a:solidFill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Verdana" panose="020B0604030504040204" pitchFamily="34" charset="0"/>
              </a:rPr>
              <a:t>CAIPE – </a:t>
            </a:r>
            <a:r>
              <a:rPr lang="en-GB" sz="36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Verdana" panose="020B0604030504040204" pitchFamily="34" charset="0"/>
              </a:rPr>
              <a:t>a trusted voice in health and social care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1902AC-0E01-8DFE-370C-3A9A0F430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989" y="1316136"/>
            <a:ext cx="11510800" cy="50958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GB" sz="21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Founded in 1987</a:t>
            </a:r>
            <a:r>
              <a:rPr lang="en-GB" sz="2100" dirty="0">
                <a:ea typeface="Verdana" panose="020B0604030504040204" pitchFamily="34" charset="0"/>
                <a:cs typeface="Verdana" panose="020B0604030504040204" pitchFamily="34" charset="0"/>
              </a:rPr>
              <a:t>, a scholarly charity dedicated to advancing interprofessional education &amp; collaborative practice - established the </a:t>
            </a:r>
            <a:r>
              <a:rPr lang="en-GB" sz="21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Journal of Interprofessional Care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GB" sz="21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Active international engagement </a:t>
            </a:r>
            <a:r>
              <a:rPr lang="en-GB" sz="2100" dirty="0">
                <a:ea typeface="Verdana" panose="020B0604030504040204" pitchFamily="34" charset="0"/>
                <a:cs typeface="Verdana" panose="020B0604030504040204" pitchFamily="34" charset="0"/>
              </a:rPr>
              <a:t>- research, partnerships &amp; knowledge exchange with </a:t>
            </a:r>
            <a:r>
              <a:rPr lang="en-GB" sz="2100" dirty="0" err="1">
                <a:ea typeface="Verdana" panose="020B0604030504040204" pitchFamily="34" charset="0"/>
                <a:cs typeface="Verdana" panose="020B0604030504040204" pitchFamily="34" charset="0"/>
              </a:rPr>
              <a:t>IP.Global</a:t>
            </a:r>
            <a:r>
              <a:rPr lang="en-GB" sz="2100" dirty="0">
                <a:ea typeface="Verdana" panose="020B0604030504040204" pitchFamily="34" charset="0"/>
                <a:cs typeface="Verdana" panose="020B0604030504040204" pitchFamily="34" charset="0"/>
              </a:rPr>
              <a:t>, WHO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GB" sz="21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Our Mission </a:t>
            </a:r>
            <a:r>
              <a:rPr lang="en-GB" sz="2100" dirty="0">
                <a:ea typeface="Verdana" panose="020B0604030504040204" pitchFamily="34" charset="0"/>
                <a:cs typeface="Verdana" panose="020B0604030504040204" pitchFamily="34" charset="0"/>
              </a:rPr>
              <a:t>is to generate, synthesise, &amp; translate the evidence base for best practice in IPE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GB" sz="21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Our Trustees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GB" sz="2100" dirty="0">
                <a:ea typeface="Verdana" panose="020B0604030504040204" pitchFamily="34" charset="0"/>
                <a:cs typeface="Verdana" panose="020B0604030504040204" pitchFamily="34" charset="0"/>
              </a:rPr>
              <a:t>Academics, clinicians and regulators - drawn from across the four home nations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GB" sz="2100" dirty="0">
                <a:ea typeface="Verdana" panose="020B0604030504040204" pitchFamily="34" charset="0"/>
                <a:cs typeface="Verdana" panose="020B0604030504040204" pitchFamily="34" charset="0"/>
              </a:rPr>
              <a:t>Serve voluntarily, contributing time and expertise to drive CAIPE’s mission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GB" sz="21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Reinvesting in the future </a:t>
            </a:r>
            <a:r>
              <a:rPr lang="en-GB" sz="2100" dirty="0">
                <a:ea typeface="Verdana" panose="020B0604030504040204" pitchFamily="34" charset="0"/>
                <a:cs typeface="Verdana" panose="020B0604030504040204" pitchFamily="34" charset="0"/>
              </a:rPr>
              <a:t>- CAIPE reinvests all its funding into four strategic priorities: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GB" sz="2000" dirty="0">
                <a:ea typeface="Verdana" panose="020B0604030504040204" pitchFamily="34" charset="0"/>
                <a:cs typeface="Verdana" panose="020B0604030504040204" pitchFamily="34" charset="0"/>
              </a:rPr>
              <a:t>Research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GB" sz="2000" dirty="0">
                <a:ea typeface="Verdana" panose="020B0604030504040204" pitchFamily="34" charset="0"/>
                <a:cs typeface="Verdana" panose="020B0604030504040204" pitchFamily="34" charset="0"/>
              </a:rPr>
              <a:t>Quality Standards Development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GB" sz="2000" dirty="0">
                <a:ea typeface="Verdana" panose="020B0604030504040204" pitchFamily="34" charset="0"/>
                <a:cs typeface="Verdana" panose="020B0604030504040204" pitchFamily="34" charset="0"/>
              </a:rPr>
              <a:t>Faculty Development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GB" sz="2000" dirty="0">
                <a:ea typeface="Verdana" panose="020B0604030504040204" pitchFamily="34" charset="0"/>
                <a:cs typeface="Verdana" panose="020B0604030504040204" pitchFamily="34" charset="0"/>
              </a:rPr>
              <a:t>Translation of Evidence into Practice</a:t>
            </a:r>
          </a:p>
          <a:p>
            <a:pPr>
              <a:lnSpc>
                <a:spcPct val="110000"/>
              </a:lnSpc>
            </a:pP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5ED365-5EF8-E708-7AC4-A471DEA2E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644" y="4593056"/>
            <a:ext cx="2113756" cy="211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66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FF291-7839-4EFF-A6DB-28229FBF0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825" y="1285365"/>
            <a:ext cx="11544802" cy="5398462"/>
          </a:xfrm>
        </p:spPr>
        <p:txBody>
          <a:bodyPr>
            <a:normAutofit fontScale="92500"/>
          </a:bodyPr>
          <a:lstStyle/>
          <a:p>
            <a:pPr marL="342900" lvl="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GB" sz="2600" b="1" kern="0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lang="en-GB" sz="2600" kern="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80000"/>
              <a:buNone/>
              <a:tabLst>
                <a:tab pos="457200" algn="l"/>
              </a:tabLst>
            </a:pPr>
            <a:r>
              <a:rPr lang="en-GB" sz="23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“Interprofessional Education occurs when learners from two or more professions learn </a:t>
            </a:r>
            <a:r>
              <a:rPr lang="en-GB" sz="2300" b="1" i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with, from, and about</a:t>
            </a:r>
            <a:r>
              <a:rPr lang="en-GB" sz="23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each other to improve collaboration and the quality of care” </a:t>
            </a:r>
            <a:r>
              <a:rPr lang="en-GB" sz="23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Barr, 2002</a:t>
            </a:r>
            <a:r>
              <a:rPr lang="en-GB" sz="23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3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GB" sz="2600" b="1" kern="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IPE v Multi-Professional Education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§"/>
              <a:tabLst>
                <a:tab pos="914400" algn="l"/>
              </a:tabLst>
            </a:pPr>
            <a:r>
              <a:rPr lang="en-GB" sz="23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IPE:</a:t>
            </a:r>
            <a:r>
              <a:rPr lang="en-GB" sz="2300" kern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Focuses on </a:t>
            </a:r>
            <a:r>
              <a:rPr lang="en-GB" sz="2300" i="1" kern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interactive learning</a:t>
            </a:r>
            <a:r>
              <a:rPr lang="en-GB" sz="2300" kern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2300" i="1" kern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collaborative practice and </a:t>
            </a:r>
            <a:r>
              <a:rPr lang="en-GB" sz="2300" kern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places patients, service users, families, and carers at the heart of care</a:t>
            </a:r>
            <a:endParaRPr lang="en-GB" sz="23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§"/>
              <a:tabLst>
                <a:tab pos="914400" algn="l"/>
              </a:tabLst>
            </a:pPr>
            <a:r>
              <a:rPr lang="en-GB" sz="23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Multi-Professional Education</a:t>
            </a:r>
            <a:r>
              <a:rPr lang="en-GB" sz="2300" kern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Parallel learning without intentional interaction or integration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2600" b="1" dirty="0">
                <a:solidFill>
                  <a:schemeClr val="accent1">
                    <a:lumMod val="75000"/>
                  </a:schemeClr>
                </a:solidFill>
              </a:rPr>
              <a:t>IPE as a Strategic Solution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itchFamily="2" charset="2"/>
              <a:buChar char="§"/>
            </a:pPr>
            <a:r>
              <a:rPr lang="en-GB" sz="2300" dirty="0"/>
              <a:t>Promotes </a:t>
            </a:r>
            <a:r>
              <a:rPr lang="en-GB" sz="2300" b="1" dirty="0"/>
              <a:t>collaborative readiness</a:t>
            </a:r>
            <a:r>
              <a:rPr lang="en-GB" sz="2300" dirty="0"/>
              <a:t> and </a:t>
            </a:r>
            <a:r>
              <a:rPr lang="en-GB" sz="2300" b="1" dirty="0"/>
              <a:t>team-based care</a:t>
            </a:r>
            <a:endParaRPr lang="en-GB" sz="23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Wingdings" pitchFamily="2" charset="2"/>
              <a:buChar char="§"/>
            </a:pPr>
            <a:r>
              <a:rPr lang="en-GB" sz="2300" dirty="0"/>
              <a:t>Reduces fragmentation, </a:t>
            </a:r>
            <a:r>
              <a:rPr lang="en-GB" sz="2300" b="1" dirty="0"/>
              <a:t>improves safety </a:t>
            </a:r>
            <a:r>
              <a:rPr lang="en-GB" sz="2300" dirty="0"/>
              <a:t>and promotes a supportive culture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Wingdings" pitchFamily="2" charset="2"/>
              <a:buChar char="§"/>
            </a:pPr>
            <a:r>
              <a:rPr lang="en-GB" sz="2300" dirty="0"/>
              <a:t>Aligns with system-wide goals for quality improvement and </a:t>
            </a:r>
            <a:r>
              <a:rPr lang="en-GB" sz="2300" b="1" dirty="0"/>
              <a:t>risk reduction</a:t>
            </a:r>
            <a:endParaRPr lang="en-GB" sz="2100" b="1" kern="0" dirty="0">
              <a:solidFill>
                <a:schemeClr val="accent1">
                  <a:lumMod val="75000"/>
                </a:schemeClr>
              </a:solidFill>
              <a:effectLst/>
              <a:highlight>
                <a:srgbClr val="FFFF00"/>
              </a:highligh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  <a:tabLst>
                <a:tab pos="914400" algn="l"/>
              </a:tabLst>
            </a:pPr>
            <a:endParaRPr lang="en-GB" sz="2000" kern="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428E77F-0A23-435F-9BB0-70305C67D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92" y="264541"/>
            <a:ext cx="10515600" cy="850581"/>
          </a:xfrm>
          <a:solidFill>
            <a:schemeClr val="accent1">
              <a:lumMod val="75000"/>
              <a:alpha val="25000"/>
            </a:schemeClr>
          </a:solidFill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Verdana" panose="020B0604030504040204" pitchFamily="34" charset="0"/>
              </a:rPr>
              <a:t>Interprofessional Education (IPE) </a:t>
            </a:r>
          </a:p>
        </p:txBody>
      </p:sp>
    </p:spTree>
    <p:extLst>
      <p:ext uri="{BB962C8B-B14F-4D97-AF65-F5344CB8AC3E}">
        <p14:creationId xmlns:p14="http://schemas.microsoft.com/office/powerpoint/2010/main" val="1724692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FAB68-3431-4ADB-8020-CF4660B71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954" y="289495"/>
            <a:ext cx="11469045" cy="874288"/>
          </a:xfrm>
          <a:solidFill>
            <a:schemeClr val="accent1">
              <a:alpha val="25000"/>
            </a:schemeClr>
          </a:solidFill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Verdana" panose="020B0604030504040204" pitchFamily="34" charset="0"/>
              </a:rPr>
              <a:t>Workshop Aims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A92987-08D4-2AB8-8502-454C012BC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9083" y="1376294"/>
            <a:ext cx="5291390" cy="509581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00000"/>
              <a:buNone/>
            </a:pPr>
            <a:endParaRPr lang="en-GB" sz="2100" b="1" dirty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To raise awareness of CAIPE and the quality standards</a:t>
            </a:r>
            <a:endParaRPr lang="en-GB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To consider how these pre-registration standards can inform and enhance practice-based education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To obtain feedback on the appropriateness and utility of these standards for your context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None/>
            </a:pPr>
            <a:endParaRPr lang="en-GB" sz="2100" b="1" dirty="0">
              <a:solidFill>
                <a:schemeClr val="accent1">
                  <a:lumMod val="7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2DF47E-B007-612A-1DCE-6A7A96BBF7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552" t="16505" r="68816" b="25044"/>
          <a:stretch>
            <a:fillRect/>
          </a:stretch>
        </p:blipFill>
        <p:spPr>
          <a:xfrm>
            <a:off x="722954" y="1376294"/>
            <a:ext cx="3824983" cy="531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06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FF291-7839-4EFF-A6DB-28229FBF0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311" y="1217133"/>
            <a:ext cx="10258826" cy="5518205"/>
          </a:xfrm>
        </p:spPr>
        <p:txBody>
          <a:bodyPr>
            <a:normAutofit lnSpcReduction="10000"/>
          </a:bodyPr>
          <a:lstStyle/>
          <a:p>
            <a:pPr marL="266700" lvl="0" indent="-2667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GB" sz="20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000" kern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vidence shows that </a:t>
            </a:r>
            <a:r>
              <a:rPr lang="en-GB" sz="2000" b="1" kern="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collaborative practice improves</a:t>
            </a:r>
            <a:r>
              <a:rPr lang="en-GB" sz="2000" kern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2000" kern="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0" lvl="1" indent="-2667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GB" sz="1800" kern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patient recovery and satisfaction</a:t>
            </a:r>
          </a:p>
          <a:p>
            <a:pPr marL="723900" lvl="1" indent="-2667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GB" sz="1800" kern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patient safety and continuity of care</a:t>
            </a:r>
          </a:p>
          <a:p>
            <a:pPr marL="723900" lvl="1" indent="-2667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GB" sz="1800" kern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reduction in medical errors and hospital readmissions</a:t>
            </a:r>
            <a:endParaRPr lang="en-GB" sz="1800" kern="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0" lvl="1" indent="-2667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§"/>
              <a:tabLst>
                <a:tab pos="457200" algn="l"/>
              </a:tabLst>
            </a:pPr>
            <a:r>
              <a:rPr lang="en-GB" sz="1800" kern="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enables teams to co-create personalised, holistic care plans</a:t>
            </a:r>
            <a:endParaRPr lang="en-GB" sz="1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A timely imperative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GB" sz="1800" dirty="0"/>
              <a:t>£3.6bn: Clinical negligence costs in 2024–25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GB" sz="1800" dirty="0"/>
              <a:t>£1.4bn: Maternity claims alone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GB" sz="1800" dirty="0"/>
              <a:t>£60bn: Total accumulated liabilities as of 31 March 2025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GB" sz="1800" dirty="0"/>
              <a:t>NHS litigation is largely driven by </a:t>
            </a:r>
            <a:r>
              <a:rPr lang="en-GB" sz="1800" i="1" dirty="0"/>
              <a:t>avoidable harm</a:t>
            </a:r>
            <a:r>
              <a:rPr lang="en-GB" sz="1800" dirty="0"/>
              <a:t> due to </a:t>
            </a:r>
            <a:r>
              <a:rPr lang="en-GB" sz="1800" i="1" dirty="0"/>
              <a:t>substandard clinical care</a:t>
            </a:r>
            <a:endParaRPr lang="en-GB" sz="18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System-wide insight - </a:t>
            </a:r>
            <a:r>
              <a:rPr lang="en-GB" sz="2000" dirty="0"/>
              <a:t>NHS-commissioned independent reviews of healthcare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GB" sz="1800" dirty="0"/>
              <a:t>consistently highlight poor teamwork and communication as root causes of harm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80000"/>
              <a:buNone/>
            </a:pPr>
            <a:r>
              <a:rPr lang="en-GB" sz="1800" i="1" dirty="0"/>
              <a:t>	“those who work together should train together.”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GB" sz="1800" dirty="0"/>
              <a:t>IPE is a key lever to improve team-based delivery and reduce systemic risk</a:t>
            </a:r>
          </a:p>
          <a:p>
            <a:pPr marL="457200" lvl="1" indent="0">
              <a:buNone/>
              <a:tabLst>
                <a:tab pos="914400" algn="l"/>
              </a:tabLst>
            </a:pPr>
            <a:endParaRPr lang="en-GB" sz="2000" kern="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428E77F-0A23-435F-9BB0-70305C67D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92" y="264541"/>
            <a:ext cx="10515600" cy="850581"/>
          </a:xfrm>
          <a:solidFill>
            <a:schemeClr val="accent1">
              <a:lumMod val="75000"/>
              <a:alpha val="25000"/>
            </a:schemeClr>
          </a:solidFill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Verdana" panose="020B0604030504040204" pitchFamily="34" charset="0"/>
              </a:rPr>
              <a:t>Why collaborative care matters</a:t>
            </a:r>
          </a:p>
        </p:txBody>
      </p:sp>
    </p:spTree>
    <p:extLst>
      <p:ext uri="{BB962C8B-B14F-4D97-AF65-F5344CB8AC3E}">
        <p14:creationId xmlns:p14="http://schemas.microsoft.com/office/powerpoint/2010/main" val="3736498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3BBBA-2863-4BE3-853D-EB7115E2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422" y="239246"/>
            <a:ext cx="10771094" cy="925525"/>
          </a:xfrm>
          <a:solidFill>
            <a:schemeClr val="accent1">
              <a:lumMod val="75000"/>
              <a:alpha val="25000"/>
            </a:schemeClr>
          </a:solidFill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Verdana" panose="020B0604030504040204" pitchFamily="34" charset="0"/>
              </a:rPr>
              <a:t>CAIPE Quality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98BDB-F18C-4EFD-808A-FDF1E0437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683" y="1413163"/>
            <a:ext cx="11489772" cy="467175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Quality Standards</a:t>
            </a:r>
            <a:r>
              <a:rPr lang="en-GB" sz="2000" dirty="0">
                <a:ea typeface="Verdana" panose="020B0604030504040204" pitchFamily="34" charset="0"/>
                <a:cs typeface="Verdana" panose="020B0604030504040204" pitchFamily="34" charset="0"/>
              </a:rPr>
              <a:t> for the design, delivery and management of pre-registration interprofessional education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House of Lords </a:t>
            </a:r>
            <a:r>
              <a:rPr lang="en-GB" sz="2000" dirty="0">
                <a:ea typeface="Verdana" panose="020B0604030504040204" pitchFamily="34" charset="0"/>
                <a:cs typeface="Verdana" panose="020B0604030504040204" pitchFamily="34" charset="0"/>
              </a:rPr>
              <a:t>3rd November - a gift to health &amp; social care communities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GB" sz="2000" dirty="0">
                <a:ea typeface="Verdana" panose="020B0604030504040204" pitchFamily="34" charset="0"/>
                <a:cs typeface="Verdana" panose="020B0604030504040204" pitchFamily="34" charset="0"/>
              </a:rPr>
              <a:t>first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interprofessional education standards published nationally or internationally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GB" sz="2000" dirty="0">
                <a:ea typeface="Verdana" panose="020B0604030504040204" pitchFamily="34" charset="0"/>
                <a:cs typeface="Verdana" panose="020B0604030504040204" pitchFamily="34" charset="0"/>
              </a:rPr>
              <a:t> setting a benchmark for quality and consistency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GB" sz="2000" dirty="0">
                <a:ea typeface="Verdana" panose="020B0604030504040204" pitchFamily="34" charset="0"/>
                <a:cs typeface="Verdana" panose="020B0604030504040204" pitchFamily="34" charset="0"/>
              </a:rPr>
              <a:t>based on the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best available evidence</a:t>
            </a:r>
            <a:r>
              <a:rPr lang="en-GB" sz="2000" dirty="0">
                <a:ea typeface="Verdana" panose="020B0604030504040204" pitchFamily="34" charset="0"/>
                <a:cs typeface="Verdana" panose="020B0604030504040204" pitchFamily="34" charset="0"/>
              </a:rPr>
              <a:t> and shaped through wide consultation with our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regulators, statutory bodies and stakeholders</a:t>
            </a:r>
            <a:r>
              <a:rPr lang="en-GB" sz="2000" dirty="0">
                <a:ea typeface="Verdana" panose="020B0604030504040204" pitchFamily="34" charset="0"/>
                <a:cs typeface="Verdana" panose="020B0604030504040204" pitchFamily="34" charset="0"/>
              </a:rPr>
              <a:t> across the UK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six domains </a:t>
            </a:r>
            <a:r>
              <a:rPr lang="en-GB" sz="2000" dirty="0">
                <a:ea typeface="Verdana" panose="020B0604030504040204" pitchFamily="34" charset="0"/>
                <a:cs typeface="Verdana" panose="020B0604030504040204" pitchFamily="34" charset="0"/>
              </a:rPr>
              <a:t>covering the design, delivery and management of IPE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GB" sz="2000" kern="100" dirty="0">
                <a:ea typeface="Verdana" panose="020B0604030504040204" pitchFamily="34" charset="0"/>
                <a:cs typeface="Verdana" panose="020B0604030504040204" pitchFamily="34" charset="0"/>
              </a:rPr>
              <a:t>robust and adaptable</a:t>
            </a:r>
            <a:r>
              <a:rPr lang="en-GB" sz="2000" b="1" kern="100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framework for education institutions </a:t>
            </a:r>
            <a:r>
              <a:rPr lang="en-GB" sz="2000" kern="100" dirty="0">
                <a:ea typeface="Verdana" panose="020B0604030504040204" pitchFamily="34" charset="0"/>
                <a:cs typeface="Verdana" panose="020B0604030504040204" pitchFamily="34" charset="0"/>
              </a:rPr>
              <a:t>to embed IPE that fosters collaboration, mutual respect, and effective professional relationships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GB" sz="2000" b="1" kern="100" dirty="0">
                <a:solidFill>
                  <a:schemeClr val="accent1">
                    <a:lumMod val="75000"/>
                  </a:schemeClr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educational processes, not student outcomes</a:t>
            </a:r>
            <a:r>
              <a:rPr lang="en-GB" sz="2000" kern="100" dirty="0">
                <a:effectLst/>
                <a:ea typeface="Verdana" panose="020B0604030504040204" pitchFamily="34" charset="0"/>
                <a:cs typeface="Verdana" panose="020B0604030504040204" pitchFamily="34" charset="0"/>
              </a:rPr>
              <a:t>—flexibility across diverse contexts</a:t>
            </a:r>
          </a:p>
        </p:txBody>
      </p:sp>
    </p:spTree>
    <p:extLst>
      <p:ext uri="{BB962C8B-B14F-4D97-AF65-F5344CB8AC3E}">
        <p14:creationId xmlns:p14="http://schemas.microsoft.com/office/powerpoint/2010/main" val="625115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9A06CFD-8B80-2C4B-63A8-394D02207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263" y="694481"/>
            <a:ext cx="11539960" cy="4563319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D1B3FA6-999C-872E-12A1-A6B801C29C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4241673"/>
              </p:ext>
            </p:extLst>
          </p:nvPr>
        </p:nvGraphicFramePr>
        <p:xfrm>
          <a:off x="745052" y="1824455"/>
          <a:ext cx="10569844" cy="4006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C7FEBCD-952D-193A-C226-C8645E074696}"/>
              </a:ext>
            </a:extLst>
          </p:cNvPr>
          <p:cNvSpPr txBox="1"/>
          <p:nvPr/>
        </p:nvSpPr>
        <p:spPr>
          <a:xfrm>
            <a:off x="759417" y="445176"/>
            <a:ext cx="10972800" cy="646331"/>
          </a:xfrm>
          <a:prstGeom prst="rect">
            <a:avLst/>
          </a:prstGeom>
          <a:solidFill>
            <a:schemeClr val="accent1">
              <a:lumMod val="75000"/>
              <a:alpha val="25000"/>
            </a:schemeClr>
          </a:solidFill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</a:rPr>
              <a:t>Where do the Quality Standards operate?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66273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A7B53-BE2E-486F-9A64-C967FB895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128" y="365126"/>
            <a:ext cx="10495671" cy="1114540"/>
          </a:xfrm>
          <a:solidFill>
            <a:schemeClr val="accent1">
              <a:lumMod val="75000"/>
              <a:alpha val="25000"/>
            </a:schemeClr>
          </a:solidFill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Verdana" panose="020B0604030504040204" pitchFamily="34" charset="0"/>
              </a:rPr>
              <a:t>Who are the beneficiaries?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EA635-748F-45DB-8E9C-881091D1F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9" y="1640064"/>
            <a:ext cx="9993923" cy="43513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</a:rPr>
              <a:t>Education providers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such as Higher Education institutions and NHS Trusts can use the standards to develop IPE locally </a:t>
            </a:r>
          </a:p>
          <a:p>
            <a:pPr>
              <a:lnSpc>
                <a:spcPct val="12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</a:rPr>
              <a:t>Regulators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can use the standards to review IPE at the system or institutional level</a:t>
            </a:r>
          </a:p>
          <a:p>
            <a:pPr>
              <a:lnSpc>
                <a:spcPct val="13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Standards can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</a:rPr>
              <a:t>facilitate all educators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to develop the quality of their IPE</a:t>
            </a:r>
          </a:p>
          <a:p>
            <a:pPr>
              <a:lnSpc>
                <a:spcPct val="13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itchFamily="2" charset="2"/>
              <a:buChar char="§"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</a:rPr>
              <a:t>Health and social care providers and those they care for</a:t>
            </a:r>
            <a:r>
              <a:rPr lang="en-GB" sz="2400" dirty="0">
                <a:ea typeface="Verdana" panose="020B0604030504040204" pitchFamily="34" charset="0"/>
              </a:rPr>
              <a:t> benefit through better teamworking and higher quality care</a:t>
            </a:r>
          </a:p>
        </p:txBody>
      </p:sp>
    </p:spTree>
    <p:extLst>
      <p:ext uri="{BB962C8B-B14F-4D97-AF65-F5344CB8AC3E}">
        <p14:creationId xmlns:p14="http://schemas.microsoft.com/office/powerpoint/2010/main" val="1773569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407D6-1700-4872-9195-F7777C94B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585" y="304800"/>
            <a:ext cx="9825926" cy="71845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CAIPE Quality Standards</a:t>
            </a:r>
          </a:p>
        </p:txBody>
      </p:sp>
      <p:pic>
        <p:nvPicPr>
          <p:cNvPr id="6" name="Picture 5" descr="A list of text on a white background&#10;&#10;Description automatically generated">
            <a:extLst>
              <a:ext uri="{FF2B5EF4-FFF2-40B4-BE49-F238E27FC236}">
                <a16:creationId xmlns:a16="http://schemas.microsoft.com/office/drawing/2014/main" id="{3192864E-C074-6879-D95E-89059F355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216" y="547449"/>
            <a:ext cx="2958199" cy="4510845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Picture 7" descr="A close-up of a document&#10;&#10;Description automatically generated">
            <a:extLst>
              <a:ext uri="{FF2B5EF4-FFF2-40B4-BE49-F238E27FC236}">
                <a16:creationId xmlns:a16="http://schemas.microsoft.com/office/drawing/2014/main" id="{9A252127-60AC-CA42-2414-48AF37F03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5479">
            <a:off x="7259150" y="835620"/>
            <a:ext cx="1978378" cy="495112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Picture 3" descr="A blue and white text on a blue background&#10;&#10;Description automatically generated">
            <a:extLst>
              <a:ext uri="{FF2B5EF4-FFF2-40B4-BE49-F238E27FC236}">
                <a16:creationId xmlns:a16="http://schemas.microsoft.com/office/drawing/2014/main" id="{2502F81C-2BB4-A98E-A242-64EC844CD5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0894">
            <a:off x="6726314" y="2618558"/>
            <a:ext cx="3242072" cy="31826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982E4D-17EB-476B-AE46-98898B99BBAA}"/>
              </a:ext>
            </a:extLst>
          </p:cNvPr>
          <p:cNvSpPr txBox="1"/>
          <p:nvPr/>
        </p:nvSpPr>
        <p:spPr>
          <a:xfrm>
            <a:off x="831272" y="1316182"/>
            <a:ext cx="561109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Educational processes </a:t>
            </a:r>
            <a:r>
              <a:rPr lang="en-US" sz="2400" dirty="0"/>
              <a:t>NOT learner outcomes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Aspirational </a:t>
            </a:r>
            <a:r>
              <a:rPr lang="en-US" sz="2400" dirty="0"/>
              <a:t>but realistic</a:t>
            </a:r>
          </a:p>
          <a:p>
            <a:endParaRPr lang="en-US" sz="2400" dirty="0"/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The standards can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</a:rPr>
              <a:t>shape the teaching context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from the classroom setting to simulation, technology enhanced learning and into practice</a:t>
            </a:r>
          </a:p>
          <a:p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</a:endParaRPr>
          </a:p>
          <a:p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</a:rPr>
              <a:t>Standards for post-registration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ea typeface="Verdana" panose="020B0604030504040204" pitchFamily="34" charset="0"/>
              </a:rPr>
              <a:t> contexts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</a:rPr>
              <a:t>in preparation</a:t>
            </a:r>
          </a:p>
          <a:p>
            <a:endParaRPr lang="en-US" sz="2400" dirty="0"/>
          </a:p>
          <a:p>
            <a:endParaRPr lang="en-US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440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0C866B6537804D86EA93CE77116DC4" ma:contentTypeVersion="15" ma:contentTypeDescription="Create a new document." ma:contentTypeScope="" ma:versionID="e49e49306022b9418ace4255262ecb03">
  <xsd:schema xmlns:xsd="http://www.w3.org/2001/XMLSchema" xmlns:xs="http://www.w3.org/2001/XMLSchema" xmlns:p="http://schemas.microsoft.com/office/2006/metadata/properties" xmlns:ns2="cada5e76-a6be-4042-a550-726da6388da1" xmlns:ns3="2964497b-b486-4562-84f4-c2454b65fd6f" targetNamespace="http://schemas.microsoft.com/office/2006/metadata/properties" ma:root="true" ma:fieldsID="deea6363ff7cfd2b473dfe03353281e0" ns2:_="" ns3:_="">
    <xsd:import namespace="cada5e76-a6be-4042-a550-726da6388da1"/>
    <xsd:import namespace="2964497b-b486-4562-84f4-c2454b65fd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Number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da5e76-a6be-4042-a550-726da6388d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Number" ma:index="18" nillable="true" ma:displayName="Number" ma:format="Dropdown" ma:internalName="Number" ma:percentage="FALSE">
      <xsd:simpleType>
        <xsd:restriction base="dms:Number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a802cd3-19d1-4162-9d92-4df546ef9c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64497b-b486-4562-84f4-c2454b65fd6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f3ef375-73d2-4fca-bdd7-a91992e6fc4d}" ma:internalName="TaxCatchAll" ma:showField="CatchAllData" ma:web="2964497b-b486-4562-84f4-c2454b65fd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64497b-b486-4562-84f4-c2454b65fd6f" xsi:nil="true"/>
    <lcf76f155ced4ddcb4097134ff3c332f xmlns="cada5e76-a6be-4042-a550-726da6388da1">
      <Terms xmlns="http://schemas.microsoft.com/office/infopath/2007/PartnerControls"/>
    </lcf76f155ced4ddcb4097134ff3c332f>
    <Number xmlns="cada5e76-a6be-4042-a550-726da6388da1" xsi:nil="true"/>
  </documentManagement>
</p:properties>
</file>

<file path=customXml/itemProps1.xml><?xml version="1.0" encoding="utf-8"?>
<ds:datastoreItem xmlns:ds="http://schemas.openxmlformats.org/officeDocument/2006/customXml" ds:itemID="{B6C5D471-4E8E-41B4-AF4C-CF311F8BC557}"/>
</file>

<file path=customXml/itemProps2.xml><?xml version="1.0" encoding="utf-8"?>
<ds:datastoreItem xmlns:ds="http://schemas.openxmlformats.org/officeDocument/2006/customXml" ds:itemID="{AEDCD3F1-1A33-4C68-993F-18D94D233CDE}"/>
</file>

<file path=customXml/itemProps3.xml><?xml version="1.0" encoding="utf-8"?>
<ds:datastoreItem xmlns:ds="http://schemas.openxmlformats.org/officeDocument/2006/customXml" ds:itemID="{C005DACB-1251-4D4B-859F-882F1069916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8864</TotalTime>
  <Words>1358</Words>
  <Application>Microsoft Office PowerPoint</Application>
  <PresentationFormat>Widescreen</PresentationFormat>
  <Paragraphs>194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PowerPoint Presentation</vt:lpstr>
      <vt:lpstr>CAIPE – a trusted voice in health and social care</vt:lpstr>
      <vt:lpstr>Interprofessional Education (IPE) </vt:lpstr>
      <vt:lpstr>Workshop Aims</vt:lpstr>
      <vt:lpstr>Why collaborative care matters</vt:lpstr>
      <vt:lpstr>CAIPE Quality Standards</vt:lpstr>
      <vt:lpstr>PowerPoint Presentation</vt:lpstr>
      <vt:lpstr>Who are the beneficiaries?</vt:lpstr>
      <vt:lpstr>CAIPE Quality Standards</vt:lpstr>
      <vt:lpstr>Inside the CAIPE Quality Standards</vt:lpstr>
      <vt:lpstr>Standard domain for practice-based IPE (page 18)</vt:lpstr>
      <vt:lpstr>Self-assessment for practice-based IPE: discussion</vt:lpstr>
      <vt:lpstr>Self-assessment for practice-based IPE: feedback</vt:lpstr>
      <vt:lpstr>CAIPE – getting involved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IPE in Practice: New Challenges and New Opportunities</dc:title>
  <dc:creator>user</dc:creator>
  <cp:lastModifiedBy>John Hammond</cp:lastModifiedBy>
  <cp:revision>412</cp:revision>
  <cp:lastPrinted>2025-06-10T11:50:11Z</cp:lastPrinted>
  <dcterms:created xsi:type="dcterms:W3CDTF">2016-03-22T16:51:46Z</dcterms:created>
  <dcterms:modified xsi:type="dcterms:W3CDTF">2026-03-02T17:12:07Z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0x010100520C866B6537804D86EA93CE77116DC4</vt:lpwstr>
  </property>
</Properties>
</file>