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ms-powerpoint.presentation.macroEnabled.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65" r:id="rId4"/>
    <p:sldId id="266" r:id="rId5"/>
    <p:sldId id="267" r:id="rId6"/>
    <p:sldId id="268" r:id="rId7"/>
    <p:sldId id="269" r:id="rId8"/>
    <p:sldId id="270" r:id="rId9"/>
    <p:sldId id="271" r:id="rId10"/>
    <p:sldId id="274" r:id="rId11"/>
    <p:sldId id="277" r:id="rId12"/>
    <p:sldId id="273" r:id="rId13"/>
    <p:sldId id="278"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snapToGrid="0">
      <p:cViewPr varScale="1">
        <p:scale>
          <a:sx n="120" d="100"/>
          <a:sy n="120" d="100"/>
        </p:scale>
        <p:origin x="1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e Robinson" userId="bee4c804-4372-4d8b-987c-e4040b96f6e4" providerId="ADAL" clId="{D004EBCF-1A05-4A82-A11B-9DD3F61DD1AD}"/>
    <pc:docChg chg="modSld">
      <pc:chgData name="Christie Robinson" userId="bee4c804-4372-4d8b-987c-e4040b96f6e4" providerId="ADAL" clId="{D004EBCF-1A05-4A82-A11B-9DD3F61DD1AD}" dt="2026-03-02T11:46:00.559" v="8" actId="20577"/>
      <pc:docMkLst>
        <pc:docMk/>
      </pc:docMkLst>
      <pc:sldChg chg="modNotesTx">
        <pc:chgData name="Christie Robinson" userId="bee4c804-4372-4d8b-987c-e4040b96f6e4" providerId="ADAL" clId="{D004EBCF-1A05-4A82-A11B-9DD3F61DD1AD}" dt="2026-03-02T11:45:28.075" v="2" actId="20577"/>
        <pc:sldMkLst>
          <pc:docMk/>
          <pc:sldMk cId="3280729958" sldId="264"/>
        </pc:sldMkLst>
      </pc:sldChg>
      <pc:sldChg chg="modNotesTx">
        <pc:chgData name="Christie Robinson" userId="bee4c804-4372-4d8b-987c-e4040b96f6e4" providerId="ADAL" clId="{D004EBCF-1A05-4A82-A11B-9DD3F61DD1AD}" dt="2026-03-02T11:45:33.125" v="3" actId="20577"/>
        <pc:sldMkLst>
          <pc:docMk/>
          <pc:sldMk cId="2079193420" sldId="265"/>
        </pc:sldMkLst>
      </pc:sldChg>
      <pc:sldChg chg="modNotesTx">
        <pc:chgData name="Christie Robinson" userId="bee4c804-4372-4d8b-987c-e4040b96f6e4" providerId="ADAL" clId="{D004EBCF-1A05-4A82-A11B-9DD3F61DD1AD}" dt="2026-03-02T11:45:43.588" v="5" actId="20577"/>
        <pc:sldMkLst>
          <pc:docMk/>
          <pc:sldMk cId="1732352954" sldId="268"/>
        </pc:sldMkLst>
      </pc:sldChg>
      <pc:sldChg chg="modNotesTx">
        <pc:chgData name="Christie Robinson" userId="bee4c804-4372-4d8b-987c-e4040b96f6e4" providerId="ADAL" clId="{D004EBCF-1A05-4A82-A11B-9DD3F61DD1AD}" dt="2026-03-02T11:45:49.627" v="6" actId="20577"/>
        <pc:sldMkLst>
          <pc:docMk/>
          <pc:sldMk cId="3716538897" sldId="269"/>
        </pc:sldMkLst>
      </pc:sldChg>
      <pc:sldChg chg="modNotesTx">
        <pc:chgData name="Christie Robinson" userId="bee4c804-4372-4d8b-987c-e4040b96f6e4" providerId="ADAL" clId="{D004EBCF-1A05-4A82-A11B-9DD3F61DD1AD}" dt="2026-03-02T11:45:54.192" v="7" actId="20577"/>
        <pc:sldMkLst>
          <pc:docMk/>
          <pc:sldMk cId="368175934" sldId="270"/>
        </pc:sldMkLst>
      </pc:sldChg>
      <pc:sldChg chg="modNotesTx">
        <pc:chgData name="Christie Robinson" userId="bee4c804-4372-4d8b-987c-e4040b96f6e4" providerId="ADAL" clId="{D004EBCF-1A05-4A82-A11B-9DD3F61DD1AD}" dt="2026-03-02T11:46:00.559" v="8" actId="20577"/>
        <pc:sldMkLst>
          <pc:docMk/>
          <pc:sldMk cId="4254570101"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4C5B8-0E05-4F94-BE2E-562340AE30C4}" type="datetimeFigureOut">
              <a:rPr lang="en-GB" smtClean="0"/>
              <a:t>02/03/2026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02987A-0106-4B95-B9A5-7FAFB23D2594}" type="slidenum">
              <a:rPr lang="en-GB" smtClean="0"/>
              <a:t>‹#›</a:t>
            </a:fld>
            <a:endParaRPr lang="en-GB"/>
          </a:p>
        </p:txBody>
      </p:sp>
    </p:spTree>
    <p:extLst>
      <p:ext uri="{BB962C8B-B14F-4D97-AF65-F5344CB8AC3E}">
        <p14:creationId xmlns:p14="http://schemas.microsoft.com/office/powerpoint/2010/main" val="2207359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02987A-0106-4B95-B9A5-7FAFB23D2594}" type="slidenum">
              <a:rPr lang="en-GB" smtClean="0"/>
              <a:t>2</a:t>
            </a:fld>
            <a:endParaRPr lang="en-GB"/>
          </a:p>
        </p:txBody>
      </p:sp>
    </p:spTree>
    <p:extLst>
      <p:ext uri="{BB962C8B-B14F-4D97-AF65-F5344CB8AC3E}">
        <p14:creationId xmlns:p14="http://schemas.microsoft.com/office/powerpoint/2010/main" val="4199833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402987A-0106-4B95-B9A5-7FAFB23D2594}" type="slidenum">
              <a:rPr lang="en-GB" smtClean="0"/>
              <a:t>3</a:t>
            </a:fld>
            <a:endParaRPr lang="en-GB"/>
          </a:p>
        </p:txBody>
      </p:sp>
    </p:spTree>
    <p:extLst>
      <p:ext uri="{BB962C8B-B14F-4D97-AF65-F5344CB8AC3E}">
        <p14:creationId xmlns:p14="http://schemas.microsoft.com/office/powerpoint/2010/main" val="2882709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02987A-0106-4B95-B9A5-7FAFB23D2594}" type="slidenum">
              <a:rPr lang="en-GB" smtClean="0"/>
              <a:t>4</a:t>
            </a:fld>
            <a:endParaRPr lang="en-GB"/>
          </a:p>
        </p:txBody>
      </p:sp>
    </p:spTree>
    <p:extLst>
      <p:ext uri="{BB962C8B-B14F-4D97-AF65-F5344CB8AC3E}">
        <p14:creationId xmlns:p14="http://schemas.microsoft.com/office/powerpoint/2010/main" val="1502025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02987A-0106-4B95-B9A5-7FAFB23D2594}" type="slidenum">
              <a:rPr lang="en-GB" smtClean="0"/>
              <a:t>6</a:t>
            </a:fld>
            <a:endParaRPr lang="en-GB"/>
          </a:p>
        </p:txBody>
      </p:sp>
    </p:spTree>
    <p:extLst>
      <p:ext uri="{BB962C8B-B14F-4D97-AF65-F5344CB8AC3E}">
        <p14:creationId xmlns:p14="http://schemas.microsoft.com/office/powerpoint/2010/main" val="404365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02987A-0106-4B95-B9A5-7FAFB23D2594}" type="slidenum">
              <a:rPr lang="en-GB" smtClean="0"/>
              <a:t>7</a:t>
            </a:fld>
            <a:endParaRPr lang="en-GB"/>
          </a:p>
        </p:txBody>
      </p:sp>
    </p:spTree>
    <p:extLst>
      <p:ext uri="{BB962C8B-B14F-4D97-AF65-F5344CB8AC3E}">
        <p14:creationId xmlns:p14="http://schemas.microsoft.com/office/powerpoint/2010/main" val="2854765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02987A-0106-4B95-B9A5-7FAFB23D2594}" type="slidenum">
              <a:rPr lang="en-GB" smtClean="0"/>
              <a:t>8</a:t>
            </a:fld>
            <a:endParaRPr lang="en-GB"/>
          </a:p>
        </p:txBody>
      </p:sp>
    </p:spTree>
    <p:extLst>
      <p:ext uri="{BB962C8B-B14F-4D97-AF65-F5344CB8AC3E}">
        <p14:creationId xmlns:p14="http://schemas.microsoft.com/office/powerpoint/2010/main" val="1724243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402987A-0106-4B95-B9A5-7FAFB23D2594}" type="slidenum">
              <a:rPr lang="en-GB" smtClean="0"/>
              <a:t>9</a:t>
            </a:fld>
            <a:endParaRPr lang="en-GB"/>
          </a:p>
        </p:txBody>
      </p:sp>
    </p:spTree>
    <p:extLst>
      <p:ext uri="{BB962C8B-B14F-4D97-AF65-F5344CB8AC3E}">
        <p14:creationId xmlns:p14="http://schemas.microsoft.com/office/powerpoint/2010/main" val="222567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Invitations to participate in online stakeholder discussions were sent to twelve identified stakeholders including all students (n-5  ), the </a:t>
            </a:r>
            <a:r>
              <a:rPr lang="en-GB" sz="1200" kern="1200" dirty="0" err="1">
                <a:solidFill>
                  <a:schemeClr val="tx1"/>
                </a:solidFill>
                <a:effectLst/>
                <a:latin typeface="+mn-lt"/>
                <a:ea typeface="+mn-ea"/>
                <a:cs typeface="+mn-cs"/>
              </a:rPr>
              <a:t>CLiP</a:t>
            </a:r>
            <a:r>
              <a:rPr lang="en-GB" sz="1200" kern="1200" dirty="0">
                <a:solidFill>
                  <a:schemeClr val="tx1"/>
                </a:solidFill>
                <a:effectLst/>
                <a:latin typeface="+mn-lt"/>
                <a:ea typeface="+mn-ea"/>
                <a:cs typeface="+mn-cs"/>
              </a:rPr>
              <a:t> mentor / coach (1), service lead / placement co-ordinator  (1) and identified clinicians and staff working within the services (5) where the </a:t>
            </a:r>
            <a:r>
              <a:rPr lang="en-GB" sz="1200" kern="1200" dirty="0" err="1">
                <a:solidFill>
                  <a:schemeClr val="tx1"/>
                </a:solidFill>
                <a:effectLst/>
                <a:latin typeface="+mn-lt"/>
                <a:ea typeface="+mn-ea"/>
                <a:cs typeface="+mn-cs"/>
              </a:rPr>
              <a:t>CLiP</a:t>
            </a:r>
            <a:r>
              <a:rPr lang="en-GB" sz="1200" kern="1200" dirty="0">
                <a:solidFill>
                  <a:schemeClr val="tx1"/>
                </a:solidFill>
                <a:effectLst/>
                <a:latin typeface="+mn-lt"/>
                <a:ea typeface="+mn-ea"/>
                <a:cs typeface="+mn-cs"/>
              </a:rPr>
              <a:t> was based .  </a:t>
            </a:r>
          </a:p>
          <a:p>
            <a:r>
              <a:rPr lang="en-GB" sz="1200" kern="1200" dirty="0">
                <a:solidFill>
                  <a:schemeClr val="tx1"/>
                </a:solidFill>
                <a:effectLst/>
                <a:latin typeface="+mn-lt"/>
                <a:ea typeface="+mn-ea"/>
                <a:cs typeface="+mn-cs"/>
              </a:rPr>
              <a:t>Individual discussions were conducted online between check and insert dates.  </a:t>
            </a:r>
            <a:endParaRPr lang="en-GB" dirty="0">
              <a:effectLst/>
            </a:endParaRPr>
          </a:p>
          <a:p>
            <a:r>
              <a:rPr lang="en-GB" sz="1200" kern="1200" dirty="0">
                <a:solidFill>
                  <a:schemeClr val="tx1"/>
                </a:solidFill>
                <a:effectLst/>
                <a:latin typeface="+mn-lt"/>
                <a:ea typeface="+mn-ea"/>
                <a:cs typeface="+mn-cs"/>
              </a:rPr>
              <a:t> methods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Feedback discussions were undertaken with 7 key stakeholders (4 students, 1 </a:t>
            </a:r>
            <a:r>
              <a:rPr lang="en-GB" sz="1200" kern="1200" dirty="0" err="1">
                <a:solidFill>
                  <a:schemeClr val="tx1"/>
                </a:solidFill>
                <a:effectLst/>
                <a:latin typeface="+mn-lt"/>
                <a:ea typeface="+mn-ea"/>
                <a:cs typeface="+mn-cs"/>
              </a:rPr>
              <a:t>CLiP</a:t>
            </a:r>
            <a:r>
              <a:rPr lang="en-GB" sz="1200" kern="1200" dirty="0">
                <a:solidFill>
                  <a:schemeClr val="tx1"/>
                </a:solidFill>
                <a:effectLst/>
                <a:latin typeface="+mn-lt"/>
                <a:ea typeface="+mn-ea"/>
                <a:cs typeface="+mn-cs"/>
              </a:rPr>
              <a:t> mentor / coach, 1 clinician and 1 service lead / placement co-ordinator).  Written feedback was also provided by one clinician as an alternative to an online discussion.</a:t>
            </a:r>
          </a:p>
          <a:p>
            <a:endParaRPr lang="en-GB" dirty="0"/>
          </a:p>
        </p:txBody>
      </p:sp>
      <p:sp>
        <p:nvSpPr>
          <p:cNvPr id="4" name="Slide Number Placeholder 3"/>
          <p:cNvSpPr>
            <a:spLocks noGrp="1"/>
          </p:cNvSpPr>
          <p:nvPr>
            <p:ph type="sldNum" sz="quarter" idx="5"/>
          </p:nvPr>
        </p:nvSpPr>
        <p:spPr/>
        <p:txBody>
          <a:bodyPr/>
          <a:lstStyle/>
          <a:p>
            <a:fld id="{2402987A-0106-4B95-B9A5-7FAFB23D2594}" type="slidenum">
              <a:rPr lang="en-GB" smtClean="0"/>
              <a:t>12</a:t>
            </a:fld>
            <a:endParaRPr lang="en-GB"/>
          </a:p>
        </p:txBody>
      </p:sp>
    </p:spTree>
    <p:extLst>
      <p:ext uri="{BB962C8B-B14F-4D97-AF65-F5344CB8AC3E}">
        <p14:creationId xmlns:p14="http://schemas.microsoft.com/office/powerpoint/2010/main" val="777961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BFAA5-E03E-BAE4-E1A5-646218009B2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42DFD04-B9DE-092E-FBE2-BD794C1357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7CB28CCA-B664-FEB6-7AB1-304739B02117}"/>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5" name="Footer Placeholder 4">
            <a:extLst>
              <a:ext uri="{FF2B5EF4-FFF2-40B4-BE49-F238E27FC236}">
                <a16:creationId xmlns:a16="http://schemas.microsoft.com/office/drawing/2014/main" id="{44A12C42-DCFA-0094-FEBF-E28AD598DC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3A1474-C07E-C1DD-5D8D-CCD18B0599A1}"/>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1605330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0354B-C6FF-8BFD-AFE6-9B2B75B44B6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2AFCC5E-6CBB-EF6D-A6EC-25F249C379C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70C60F9-3220-62E0-1589-B25F5DD3D1AF}"/>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5" name="Footer Placeholder 4">
            <a:extLst>
              <a:ext uri="{FF2B5EF4-FFF2-40B4-BE49-F238E27FC236}">
                <a16:creationId xmlns:a16="http://schemas.microsoft.com/office/drawing/2014/main" id="{110D9B85-0C97-D5FC-0FB5-622B413632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1E8949-3D94-4871-5DFF-521756DE32B2}"/>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3840900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9AEFE7-773D-A599-E843-5C4AFC5B450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54EAF631-364F-BD85-03C6-A2FF19F6F1F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4C4D915-3607-1971-CEEF-067D1282FF36}"/>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5" name="Footer Placeholder 4">
            <a:extLst>
              <a:ext uri="{FF2B5EF4-FFF2-40B4-BE49-F238E27FC236}">
                <a16:creationId xmlns:a16="http://schemas.microsoft.com/office/drawing/2014/main" id="{735E9AD8-F9A3-5C2C-B9F3-8286F9C578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722FDA-5493-FD81-12BC-FFF257091D04}"/>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221061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AF458-39C6-4C9D-48C5-F77C057D9F7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6212EAF-1AEF-CF8D-3A95-F6FB4348281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D40144A-7F0A-C3BC-816D-E58E45DE1090}"/>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5" name="Footer Placeholder 4">
            <a:extLst>
              <a:ext uri="{FF2B5EF4-FFF2-40B4-BE49-F238E27FC236}">
                <a16:creationId xmlns:a16="http://schemas.microsoft.com/office/drawing/2014/main" id="{E0DE48DC-6B87-D503-1807-8AD7D275E3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BA44AE-51B8-E39C-293F-8EF36DE1B2C5}"/>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2818286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B62BF-AF48-C64B-1660-A24DB04B789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D8529473-F381-490F-B704-E9F0485862D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D3E1610-21EE-F6C0-F720-36CF5FAFE5D1}"/>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5" name="Footer Placeholder 4">
            <a:extLst>
              <a:ext uri="{FF2B5EF4-FFF2-40B4-BE49-F238E27FC236}">
                <a16:creationId xmlns:a16="http://schemas.microsoft.com/office/drawing/2014/main" id="{2F085245-6836-30C3-CAB6-526DEA24C6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428EEA-C42A-B082-8B24-5E4AAEE16862}"/>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149147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9266B-1C8D-3C63-243C-C8EFE38E06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8507330-BB06-FB6D-BAE0-9D86F28BB77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C06A4F2A-B6E3-C720-37BF-634273278FA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A76C616E-FCBC-0AFD-61ED-65A52EF93D2E}"/>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6" name="Footer Placeholder 5">
            <a:extLst>
              <a:ext uri="{FF2B5EF4-FFF2-40B4-BE49-F238E27FC236}">
                <a16:creationId xmlns:a16="http://schemas.microsoft.com/office/drawing/2014/main" id="{B8F9B662-693C-CD71-5C03-23F29C22D67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54392A7-C286-964D-64CF-FE6A62972696}"/>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1249477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84A1-9467-9BF5-4E82-224EF61701F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C24DA7A-1810-1D7C-867C-FCB19315ED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F4208C7-517A-05FA-E2DF-FEF5906ADEE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1FEF4C41-CFFC-1846-7B7E-388516BE27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7ABAB6-C06F-DF77-3CA1-B844116F65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D08B8944-50CB-9865-079D-71AA5E8F0756}"/>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8" name="Footer Placeholder 7">
            <a:extLst>
              <a:ext uri="{FF2B5EF4-FFF2-40B4-BE49-F238E27FC236}">
                <a16:creationId xmlns:a16="http://schemas.microsoft.com/office/drawing/2014/main" id="{A3D4FA5F-98EF-EACA-A851-B9C707E7AF9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40D08C2-514C-3742-2EE9-14E479826B45}"/>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3523182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1187C-E961-9299-AD94-9667E303D52F}"/>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1898502-0B3C-080B-E9C2-A3F7790874B9}"/>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4" name="Footer Placeholder 3">
            <a:extLst>
              <a:ext uri="{FF2B5EF4-FFF2-40B4-BE49-F238E27FC236}">
                <a16:creationId xmlns:a16="http://schemas.microsoft.com/office/drawing/2014/main" id="{8E75BFBE-2321-AC9C-FA37-2E558D5F8EB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FA05AF5-2624-7229-51BC-3231914BA5F0}"/>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394388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DC4734-3CD2-49E7-5D4D-BA8B279CBA41}"/>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3" name="Footer Placeholder 2">
            <a:extLst>
              <a:ext uri="{FF2B5EF4-FFF2-40B4-BE49-F238E27FC236}">
                <a16:creationId xmlns:a16="http://schemas.microsoft.com/office/drawing/2014/main" id="{5D3E78B7-905F-E820-3624-6DF919D7D92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9AB6D16-7E6F-CB81-BC3B-9062881B477C}"/>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4016466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A27E3-0799-2655-5430-7472732C518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F29DDBA-11B8-0D97-72ED-26B1575EA4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952710D6-16DD-411A-5CCA-AABE2664C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98D7B80-198F-0600-DF49-2785E98A1B54}"/>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6" name="Footer Placeholder 5">
            <a:extLst>
              <a:ext uri="{FF2B5EF4-FFF2-40B4-BE49-F238E27FC236}">
                <a16:creationId xmlns:a16="http://schemas.microsoft.com/office/drawing/2014/main" id="{EDE4A2A3-97B9-CF27-42E8-A9F19DDE8E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B01565-D7FA-D45C-7103-9664DD932FA0}"/>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158612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91663-025E-5DE8-4363-D03038B8133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BAD0896-2046-5697-6DD2-5911F3030C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E4D96F-318D-6063-5143-77CAE839C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30AE7C9-DB4E-2707-10AB-793DA9D275C8}"/>
              </a:ext>
            </a:extLst>
          </p:cNvPr>
          <p:cNvSpPr>
            <a:spLocks noGrp="1"/>
          </p:cNvSpPr>
          <p:nvPr>
            <p:ph type="dt" sz="half" idx="10"/>
          </p:nvPr>
        </p:nvSpPr>
        <p:spPr/>
        <p:txBody>
          <a:bodyPr/>
          <a:lstStyle/>
          <a:p>
            <a:fld id="{F3E4C432-2B98-41D5-B764-88A7A5054415}" type="datetimeFigureOut">
              <a:rPr lang="en-GB" smtClean="0"/>
              <a:t>02/03/2026</a:t>
            </a:fld>
            <a:endParaRPr lang="en-GB"/>
          </a:p>
        </p:txBody>
      </p:sp>
      <p:sp>
        <p:nvSpPr>
          <p:cNvPr id="6" name="Footer Placeholder 5">
            <a:extLst>
              <a:ext uri="{FF2B5EF4-FFF2-40B4-BE49-F238E27FC236}">
                <a16:creationId xmlns:a16="http://schemas.microsoft.com/office/drawing/2014/main" id="{09B2E7DA-5036-769F-6053-78436F39BC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F3A0EB-6E66-C079-7137-7E5315612155}"/>
              </a:ext>
            </a:extLst>
          </p:cNvPr>
          <p:cNvSpPr>
            <a:spLocks noGrp="1"/>
          </p:cNvSpPr>
          <p:nvPr>
            <p:ph type="sldNum" sz="quarter" idx="12"/>
          </p:nvPr>
        </p:nvSpPr>
        <p:spPr/>
        <p:txBody>
          <a:bodyPr/>
          <a:lstStyle/>
          <a:p>
            <a:fld id="{02A7CF6A-8E44-461A-9644-889EDF80D653}" type="slidenum">
              <a:rPr lang="en-GB" smtClean="0"/>
              <a:t>‹#›</a:t>
            </a:fld>
            <a:endParaRPr lang="en-GB"/>
          </a:p>
        </p:txBody>
      </p:sp>
    </p:spTree>
    <p:extLst>
      <p:ext uri="{BB962C8B-B14F-4D97-AF65-F5344CB8AC3E}">
        <p14:creationId xmlns:p14="http://schemas.microsoft.com/office/powerpoint/2010/main" val="352597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B9535A-AE63-10A2-201D-BEC00C971D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A262BAD7-F365-7732-D12C-E84A65E47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3F169AB-17D7-A784-B3E0-0CA9023EA7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E4C432-2B98-41D5-B764-88A7A5054415}" type="datetimeFigureOut">
              <a:rPr lang="en-GB" smtClean="0"/>
              <a:t>02/03/2026</a:t>
            </a:fld>
            <a:endParaRPr lang="en-GB"/>
          </a:p>
        </p:txBody>
      </p:sp>
      <p:sp>
        <p:nvSpPr>
          <p:cNvPr id="5" name="Footer Placeholder 4">
            <a:extLst>
              <a:ext uri="{FF2B5EF4-FFF2-40B4-BE49-F238E27FC236}">
                <a16:creationId xmlns:a16="http://schemas.microsoft.com/office/drawing/2014/main" id="{B540C5F8-FA4F-2958-CCC3-42B57BB2D0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23005B1-A2A9-CAA1-D7D2-EF9A5FBE1C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2A7CF6A-8E44-461A-9644-889EDF80D653}" type="slidenum">
              <a:rPr lang="en-GB" smtClean="0"/>
              <a:t>‹#›</a:t>
            </a:fld>
            <a:endParaRPr lang="en-GB"/>
          </a:p>
        </p:txBody>
      </p:sp>
    </p:spTree>
    <p:extLst>
      <p:ext uri="{BB962C8B-B14F-4D97-AF65-F5344CB8AC3E}">
        <p14:creationId xmlns:p14="http://schemas.microsoft.com/office/powerpoint/2010/main" val="222391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7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35.png"/><Relationship Id="rId4" Type="http://schemas.openxmlformats.org/officeDocument/2006/relationships/image" Target="../media/image8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sv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svg"/><Relationship Id="rId25" Type="http://schemas.openxmlformats.org/officeDocument/2006/relationships/image" Target="../media/image29.png"/><Relationship Id="rId33" Type="http://schemas.openxmlformats.org/officeDocument/2006/relationships/image" Target="../media/image37.svg"/><Relationship Id="rId38"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32" Type="http://schemas.openxmlformats.org/officeDocument/2006/relationships/image" Target="../media/image36.png"/><Relationship Id="rId37" Type="http://schemas.openxmlformats.org/officeDocument/2006/relationships/image" Target="../media/image41.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svg"/><Relationship Id="rId19" Type="http://schemas.openxmlformats.org/officeDocument/2006/relationships/image" Target="../media/image23.svg"/><Relationship Id="rId31" Type="http://schemas.openxmlformats.org/officeDocument/2006/relationships/image" Target="../media/image35.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png"/><Relationship Id="rId27" Type="http://schemas.openxmlformats.org/officeDocument/2006/relationships/image" Target="../media/image31.sv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sv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18" Type="http://schemas.openxmlformats.org/officeDocument/2006/relationships/image" Target="../media/image60.svg"/><Relationship Id="rId3" Type="http://schemas.openxmlformats.org/officeDocument/2006/relationships/image" Target="../media/image45.png"/><Relationship Id="rId21" Type="http://schemas.openxmlformats.org/officeDocument/2006/relationships/image" Target="../media/image63.png"/><Relationship Id="rId7" Type="http://schemas.openxmlformats.org/officeDocument/2006/relationships/image" Target="../media/image49.sv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4.xml"/><Relationship Id="rId16" Type="http://schemas.openxmlformats.org/officeDocument/2006/relationships/image" Target="../media/image58.png"/><Relationship Id="rId20" Type="http://schemas.openxmlformats.org/officeDocument/2006/relationships/image" Target="../media/image62.sv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svg"/><Relationship Id="rId15"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61.png"/><Relationship Id="rId4" Type="http://schemas.openxmlformats.org/officeDocument/2006/relationships/image" Target="../media/image46.png"/><Relationship Id="rId9" Type="http://schemas.openxmlformats.org/officeDocument/2006/relationships/image" Target="../media/image51.svg"/><Relationship Id="rId14" Type="http://schemas.openxmlformats.org/officeDocument/2006/relationships/image" Target="../media/image56.svg"/></Relationships>
</file>

<file path=ppt/slides/_rels/slide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4.png"/><Relationship Id="rId7" Type="http://schemas.openxmlformats.org/officeDocument/2006/relationships/image" Target="../media/image6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png"/><Relationship Id="rId4" Type="http://schemas.openxmlformats.org/officeDocument/2006/relationships/image" Target="../media/image65.png"/><Relationship Id="rId9" Type="http://schemas.openxmlformats.org/officeDocument/2006/relationships/image" Target="../media/image70.svg"/></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4.png"/><Relationship Id="rId4" Type="http://schemas.openxmlformats.org/officeDocument/2006/relationships/image" Target="../media/image7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4A016-9EFF-0F6B-424A-8B5443A8BF97}"/>
              </a:ext>
            </a:extLst>
          </p:cNvPr>
          <p:cNvSpPr>
            <a:spLocks noGrp="1"/>
          </p:cNvSpPr>
          <p:nvPr>
            <p:ph type="ctrTitle"/>
          </p:nvPr>
        </p:nvSpPr>
        <p:spPr>
          <a:xfrm>
            <a:off x="1314017" y="2111866"/>
            <a:ext cx="9144000" cy="2387600"/>
          </a:xfrm>
        </p:spPr>
        <p:txBody>
          <a:bodyPr>
            <a:normAutofit fontScale="90000"/>
          </a:bodyPr>
          <a:lstStyle/>
          <a:p>
            <a:r>
              <a:rPr lang="en-GB" sz="5300" b="1" dirty="0"/>
              <a:t>Evaluation of a community-based CLiP (Collaborative Learning in Practice) placement for Physiotherapy students.</a:t>
            </a:r>
            <a:br>
              <a:rPr lang="en-GB" dirty="0"/>
            </a:br>
            <a:endParaRPr lang="en-GB" dirty="0"/>
          </a:p>
        </p:txBody>
      </p:sp>
      <p:sp>
        <p:nvSpPr>
          <p:cNvPr id="3" name="Subtitle 2">
            <a:extLst>
              <a:ext uri="{FF2B5EF4-FFF2-40B4-BE49-F238E27FC236}">
                <a16:creationId xmlns:a16="http://schemas.microsoft.com/office/drawing/2014/main" id="{7B054E89-1D78-2239-6472-EFBA47678E0A}"/>
              </a:ext>
            </a:extLst>
          </p:cNvPr>
          <p:cNvSpPr>
            <a:spLocks noGrp="1"/>
          </p:cNvSpPr>
          <p:nvPr>
            <p:ph type="subTitle" idx="1"/>
          </p:nvPr>
        </p:nvSpPr>
        <p:spPr>
          <a:xfrm>
            <a:off x="1314017" y="4394200"/>
            <a:ext cx="9144000" cy="1655762"/>
          </a:xfrm>
        </p:spPr>
        <p:txBody>
          <a:bodyPr>
            <a:normAutofit/>
          </a:bodyPr>
          <a:lstStyle/>
          <a:p>
            <a:r>
              <a:rPr lang="en-GB" sz="3200" b="1" dirty="0">
                <a:solidFill>
                  <a:srgbClr val="0070C0"/>
                </a:solidFill>
              </a:rPr>
              <a:t>Christie Robinson – University of Plymouth </a:t>
            </a:r>
          </a:p>
        </p:txBody>
      </p:sp>
      <p:pic>
        <p:nvPicPr>
          <p:cNvPr id="5" name="Picture 4">
            <a:extLst>
              <a:ext uri="{FF2B5EF4-FFF2-40B4-BE49-F238E27FC236}">
                <a16:creationId xmlns:a16="http://schemas.microsoft.com/office/drawing/2014/main" id="{A77409AB-5DBE-9FAE-F7D5-16D990BE25EB}"/>
              </a:ext>
            </a:extLst>
          </p:cNvPr>
          <p:cNvPicPr>
            <a:picLocks noChangeAspect="1"/>
          </p:cNvPicPr>
          <p:nvPr/>
        </p:nvPicPr>
        <p:blipFill>
          <a:blip r:embed="rId2"/>
          <a:stretch>
            <a:fillRect/>
          </a:stretch>
        </p:blipFill>
        <p:spPr>
          <a:xfrm>
            <a:off x="466901" y="5347796"/>
            <a:ext cx="4076700" cy="1123950"/>
          </a:xfrm>
          <a:prstGeom prst="rect">
            <a:avLst/>
          </a:prstGeom>
        </p:spPr>
      </p:pic>
      <p:pic>
        <p:nvPicPr>
          <p:cNvPr id="6" name="Picture 5">
            <a:extLst>
              <a:ext uri="{FF2B5EF4-FFF2-40B4-BE49-F238E27FC236}">
                <a16:creationId xmlns:a16="http://schemas.microsoft.com/office/drawing/2014/main" id="{FE537A30-3A29-5F9A-F7F9-CEDAF9072BC0}"/>
              </a:ext>
            </a:extLst>
          </p:cNvPr>
          <p:cNvPicPr>
            <a:picLocks noChangeAspect="1"/>
          </p:cNvPicPr>
          <p:nvPr/>
        </p:nvPicPr>
        <p:blipFill>
          <a:blip r:embed="rId3"/>
          <a:stretch>
            <a:fillRect/>
          </a:stretch>
        </p:blipFill>
        <p:spPr>
          <a:xfrm>
            <a:off x="8229600" y="5061895"/>
            <a:ext cx="3495499" cy="1409851"/>
          </a:xfrm>
          <a:prstGeom prst="rect">
            <a:avLst/>
          </a:prstGeom>
        </p:spPr>
      </p:pic>
    </p:spTree>
    <p:extLst>
      <p:ext uri="{BB962C8B-B14F-4D97-AF65-F5344CB8AC3E}">
        <p14:creationId xmlns:p14="http://schemas.microsoft.com/office/powerpoint/2010/main" val="2410299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A943E-A8E0-FA4D-9FFC-3418A760003A}"/>
            </a:ext>
          </a:extLst>
        </p:cNvPr>
        <p:cNvGrpSpPr/>
        <p:nvPr/>
      </p:nvGrpSpPr>
      <p:grpSpPr>
        <a:xfrm>
          <a:off x="0" y="0"/>
          <a:ext cx="0" cy="0"/>
          <a:chOff x="0" y="0"/>
          <a:chExt cx="0" cy="0"/>
        </a:xfrm>
      </p:grpSpPr>
      <p:sp>
        <p:nvSpPr>
          <p:cNvPr id="14" name="TextBox 13">
            <a:extLst>
              <a:ext uri="{FF2B5EF4-FFF2-40B4-BE49-F238E27FC236}">
                <a16:creationId xmlns:a16="http://schemas.microsoft.com/office/drawing/2014/main" id="{F0C91225-8A3D-BBEB-BF6C-36FA300561F9}"/>
              </a:ext>
            </a:extLst>
          </p:cNvPr>
          <p:cNvSpPr txBox="1"/>
          <p:nvPr/>
        </p:nvSpPr>
        <p:spPr>
          <a:xfrm>
            <a:off x="5005676" y="1235541"/>
            <a:ext cx="4227540" cy="1561005"/>
          </a:xfrm>
          <a:prstGeom prst="rect">
            <a:avLst/>
          </a:prstGeom>
          <a:noFill/>
        </p:spPr>
        <p:txBody>
          <a:bodyPr wrap="square">
            <a:spAutoFit/>
          </a:bodyPr>
          <a:lstStyle/>
          <a:p>
            <a:pPr algn="ctr">
              <a:lnSpc>
                <a:spcPct val="107000"/>
              </a:lnSpc>
              <a:spcAft>
                <a:spcPts val="800"/>
              </a:spcAft>
              <a:buNone/>
            </a:pPr>
            <a:r>
              <a:rPr lang="en-GB"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“we were close, it would help when we worked together.  That we had that support for each other, or like, you know, that safe space we had created , it really helped in our work.”</a:t>
            </a:r>
            <a:endParaRPr lang="en-GB"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19F3264F-9C96-2860-05BD-5188ECC64D81}"/>
              </a:ext>
            </a:extLst>
          </p:cNvPr>
          <p:cNvSpPr txBox="1"/>
          <p:nvPr/>
        </p:nvSpPr>
        <p:spPr>
          <a:xfrm>
            <a:off x="289742" y="265088"/>
            <a:ext cx="4838849" cy="1561005"/>
          </a:xfrm>
          <a:prstGeom prst="rect">
            <a:avLst/>
          </a:prstGeom>
          <a:noFill/>
        </p:spPr>
        <p:txBody>
          <a:bodyPr wrap="square">
            <a:spAutoFit/>
          </a:bodyPr>
          <a:lstStyle/>
          <a:p>
            <a:pPr algn="ctr">
              <a:lnSpc>
                <a:spcPct val="107000"/>
              </a:lnSpc>
              <a:spcAft>
                <a:spcPts val="800"/>
              </a:spcAft>
              <a:buNone/>
            </a:pPr>
            <a:r>
              <a:rPr lang="en-GB"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“with CLiP, they did it as a group and so they had that support from each other. To maybe be a little bit bolder about it, or maybe take a little bit more of it on, or maybe think a little bit more outside the box”</a:t>
            </a:r>
            <a:endParaRPr lang="en-GB"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D7B70EC-D15A-7254-A8C9-1F00F98CA570}"/>
              </a:ext>
            </a:extLst>
          </p:cNvPr>
          <p:cNvSpPr txBox="1"/>
          <p:nvPr/>
        </p:nvSpPr>
        <p:spPr>
          <a:xfrm>
            <a:off x="6096000" y="311782"/>
            <a:ext cx="5667094" cy="671915"/>
          </a:xfrm>
          <a:prstGeom prst="rect">
            <a:avLst/>
          </a:prstGeom>
          <a:noFill/>
        </p:spPr>
        <p:txBody>
          <a:bodyPr wrap="square">
            <a:spAutoFit/>
          </a:bodyPr>
          <a:lstStyle/>
          <a:p>
            <a:pPr algn="ctr">
              <a:lnSpc>
                <a:spcPct val="107000"/>
              </a:lnSpc>
              <a:spcAft>
                <a:spcPts val="800"/>
              </a:spcAft>
              <a:buNone/>
            </a:pPr>
            <a:r>
              <a:rPr lang="en-GB"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“even if I had some expectation, it was much better than I expected”</a:t>
            </a:r>
            <a:endParaRPr lang="en-GB"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B43977AC-E41C-709B-C594-B5ADE39D583E}"/>
              </a:ext>
            </a:extLst>
          </p:cNvPr>
          <p:cNvSpPr txBox="1"/>
          <p:nvPr/>
        </p:nvSpPr>
        <p:spPr>
          <a:xfrm>
            <a:off x="9058710" y="1282249"/>
            <a:ext cx="2843548" cy="1264642"/>
          </a:xfrm>
          <a:prstGeom prst="rect">
            <a:avLst/>
          </a:prstGeom>
          <a:noFill/>
        </p:spPr>
        <p:txBody>
          <a:bodyPr wrap="square">
            <a:spAutoFit/>
          </a:bodyPr>
          <a:lstStyle/>
          <a:p>
            <a:pPr algn="ctr">
              <a:lnSpc>
                <a:spcPct val="107000"/>
              </a:lnSpc>
              <a:spcAft>
                <a:spcPts val="800"/>
              </a:spcAft>
              <a:buNone/>
            </a:pPr>
            <a:r>
              <a:rPr lang="en-GB" b="1" i="1"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rPr>
              <a:t>“I do think if it was a different team, it might have been a different story. I think we got lucky”</a:t>
            </a:r>
            <a:endParaRPr lang="en-GB" dirty="0">
              <a:solidFill>
                <a:srgbClr val="92D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D649D4CE-CFF9-D679-B032-D5C961594285}"/>
              </a:ext>
            </a:extLst>
          </p:cNvPr>
          <p:cNvSpPr txBox="1"/>
          <p:nvPr/>
        </p:nvSpPr>
        <p:spPr>
          <a:xfrm>
            <a:off x="3401498" y="4393027"/>
            <a:ext cx="4033992" cy="923330"/>
          </a:xfrm>
          <a:prstGeom prst="rect">
            <a:avLst/>
          </a:prstGeom>
          <a:noFill/>
        </p:spPr>
        <p:txBody>
          <a:bodyPr wrap="square">
            <a:spAutoFit/>
          </a:bodyPr>
          <a:lstStyle/>
          <a:p>
            <a:pPr algn="ctr"/>
            <a:r>
              <a:rPr lang="en-GB" b="1" dirty="0">
                <a:solidFill>
                  <a:srgbClr val="00B050"/>
                </a:solidFill>
              </a:rPr>
              <a:t>“I observed others, learned from them, and then I myself, of course, tried and learned”</a:t>
            </a:r>
          </a:p>
        </p:txBody>
      </p:sp>
      <p:sp>
        <p:nvSpPr>
          <p:cNvPr id="20" name="TextBox 19">
            <a:extLst>
              <a:ext uri="{FF2B5EF4-FFF2-40B4-BE49-F238E27FC236}">
                <a16:creationId xmlns:a16="http://schemas.microsoft.com/office/drawing/2014/main" id="{8193F1C9-DD19-A3D2-AB38-D448AFE2C29D}"/>
              </a:ext>
            </a:extLst>
          </p:cNvPr>
          <p:cNvSpPr txBox="1"/>
          <p:nvPr/>
        </p:nvSpPr>
        <p:spPr>
          <a:xfrm>
            <a:off x="3595194" y="2904400"/>
            <a:ext cx="4227540" cy="1200329"/>
          </a:xfrm>
          <a:prstGeom prst="rect">
            <a:avLst/>
          </a:prstGeom>
          <a:noFill/>
        </p:spPr>
        <p:txBody>
          <a:bodyPr wrap="square">
            <a:spAutoFit/>
          </a:bodyPr>
          <a:lstStyle/>
          <a:p>
            <a:r>
              <a:rPr lang="en-GB" b="1" dirty="0">
                <a:solidFill>
                  <a:srgbClr val="92D050"/>
                </a:solidFill>
              </a:rPr>
              <a:t>“I think what CLIP is supposed to be is, like, all levels of knowledge, and we're just, you know, sharing and helping each other.” </a:t>
            </a:r>
          </a:p>
        </p:txBody>
      </p:sp>
      <p:sp>
        <p:nvSpPr>
          <p:cNvPr id="22" name="TextBox 21">
            <a:extLst>
              <a:ext uri="{FF2B5EF4-FFF2-40B4-BE49-F238E27FC236}">
                <a16:creationId xmlns:a16="http://schemas.microsoft.com/office/drawing/2014/main" id="{86BE90F7-5318-7FE0-37CA-34F45C06392E}"/>
              </a:ext>
            </a:extLst>
          </p:cNvPr>
          <p:cNvSpPr txBox="1"/>
          <p:nvPr/>
        </p:nvSpPr>
        <p:spPr>
          <a:xfrm>
            <a:off x="7822734" y="4039276"/>
            <a:ext cx="4033991" cy="1477328"/>
          </a:xfrm>
          <a:prstGeom prst="rect">
            <a:avLst/>
          </a:prstGeom>
          <a:noFill/>
        </p:spPr>
        <p:txBody>
          <a:bodyPr wrap="square">
            <a:spAutoFit/>
          </a:bodyPr>
          <a:lstStyle/>
          <a:p>
            <a:r>
              <a:rPr lang="en-GB" b="1" i="1" dirty="0">
                <a:solidFill>
                  <a:srgbClr val="0070C0"/>
                </a:solidFill>
              </a:rPr>
              <a:t>“They were given time as a group, which, again, I wouldn't have done</a:t>
            </a:r>
          </a:p>
          <a:p>
            <a:r>
              <a:rPr lang="en-GB" b="1" i="1" dirty="0">
                <a:solidFill>
                  <a:srgbClr val="0070C0"/>
                </a:solidFill>
              </a:rPr>
              <a:t>you know, with a one-to-one with one student. So that’s something that </a:t>
            </a:r>
            <a:r>
              <a:rPr lang="en-GB" b="1" i="1" dirty="0" err="1">
                <a:solidFill>
                  <a:srgbClr val="0070C0"/>
                </a:solidFill>
              </a:rPr>
              <a:t>CLiP</a:t>
            </a:r>
            <a:r>
              <a:rPr lang="en-GB" b="1" i="1" dirty="0">
                <a:solidFill>
                  <a:srgbClr val="0070C0"/>
                </a:solidFill>
              </a:rPr>
              <a:t> allowed .”</a:t>
            </a:r>
          </a:p>
        </p:txBody>
      </p:sp>
      <p:sp>
        <p:nvSpPr>
          <p:cNvPr id="24" name="TextBox 23">
            <a:extLst>
              <a:ext uri="{FF2B5EF4-FFF2-40B4-BE49-F238E27FC236}">
                <a16:creationId xmlns:a16="http://schemas.microsoft.com/office/drawing/2014/main" id="{D8652C2D-A36F-07CA-C8D7-6B45F0668952}"/>
              </a:ext>
            </a:extLst>
          </p:cNvPr>
          <p:cNvSpPr txBox="1"/>
          <p:nvPr/>
        </p:nvSpPr>
        <p:spPr>
          <a:xfrm>
            <a:off x="289742" y="3036287"/>
            <a:ext cx="3048662" cy="1857368"/>
          </a:xfrm>
          <a:prstGeom prst="rect">
            <a:avLst/>
          </a:prstGeom>
          <a:noFill/>
        </p:spPr>
        <p:txBody>
          <a:bodyPr wrap="square">
            <a:spAutoFit/>
          </a:bodyPr>
          <a:lstStyle/>
          <a:p>
            <a:pPr algn="ctr">
              <a:lnSpc>
                <a:spcPct val="107000"/>
              </a:lnSpc>
              <a:spcAft>
                <a:spcPts val="800"/>
              </a:spcAft>
              <a:buNone/>
            </a:pPr>
            <a:r>
              <a:rPr lang="en-GB" sz="1800"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“We didn't have as much one-on-one time with our educator as any other student would have, because.  They are full-time, one-on-one with their educator.” </a:t>
            </a:r>
            <a:endParaRPr lang="en-GB"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9ED2D487-D849-8E50-4D71-EAE43A35C5A1}"/>
              </a:ext>
            </a:extLst>
          </p:cNvPr>
          <p:cNvSpPr txBox="1"/>
          <p:nvPr/>
        </p:nvSpPr>
        <p:spPr>
          <a:xfrm>
            <a:off x="139475" y="5383771"/>
            <a:ext cx="6094674" cy="1264642"/>
          </a:xfrm>
          <a:prstGeom prst="rect">
            <a:avLst/>
          </a:prstGeom>
          <a:noFill/>
        </p:spPr>
        <p:txBody>
          <a:bodyPr wrap="square">
            <a:spAutoFit/>
          </a:bodyPr>
          <a:lstStyle/>
          <a:p>
            <a:pPr algn="ctr">
              <a:lnSpc>
                <a:spcPct val="107000"/>
              </a:lnSpc>
              <a:spcAft>
                <a:spcPts val="800"/>
              </a:spcAft>
              <a:buNone/>
            </a:pPr>
            <a:r>
              <a:rPr lang="en-GB" sz="1800" b="1" i="1"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rPr>
              <a:t>“with CLIP it meant that they could really work together on patient visits and patient and get confident without an educator- to be the ones going and doing the program or running the bit of the exercise class.”</a:t>
            </a:r>
            <a:endParaRPr lang="en-GB" sz="18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TextBox 27">
            <a:extLst>
              <a:ext uri="{FF2B5EF4-FFF2-40B4-BE49-F238E27FC236}">
                <a16:creationId xmlns:a16="http://schemas.microsoft.com/office/drawing/2014/main" id="{6508DCBB-E5C0-FA77-A2D9-17DBE11FE7D9}"/>
              </a:ext>
            </a:extLst>
          </p:cNvPr>
          <p:cNvSpPr txBox="1"/>
          <p:nvPr/>
        </p:nvSpPr>
        <p:spPr>
          <a:xfrm>
            <a:off x="6617659" y="5593358"/>
            <a:ext cx="5231114" cy="1373453"/>
          </a:xfrm>
          <a:prstGeom prst="rect">
            <a:avLst/>
          </a:prstGeom>
          <a:noFill/>
        </p:spPr>
        <p:txBody>
          <a:bodyPr wrap="square">
            <a:spAutoFit/>
          </a:bodyPr>
          <a:lstStyle/>
          <a:p>
            <a:pPr>
              <a:buNone/>
            </a:pPr>
            <a:r>
              <a:rPr lang="en-GB" sz="1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“there's only been positive conversations, you know, it's gone right up to kind of directorate level, and they've been really excited by the idea and the impact it's had on the service</a:t>
            </a:r>
            <a:r>
              <a:rPr lang="en-GB" sz="11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i="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r>
              <a:rPr lang="en-GB"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GB" dirty="0">
              <a:effectLst/>
            </a:endParaRPr>
          </a:p>
          <a:p>
            <a:pPr>
              <a:lnSpc>
                <a:spcPct val="107000"/>
              </a:lnSpc>
              <a:spcAft>
                <a:spcPts val="800"/>
              </a:spcAft>
              <a:buNone/>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20D7FB07-F444-4B63-5601-531B01B080C1}"/>
              </a:ext>
            </a:extLst>
          </p:cNvPr>
          <p:cNvSpPr txBox="1"/>
          <p:nvPr/>
        </p:nvSpPr>
        <p:spPr>
          <a:xfrm>
            <a:off x="994401" y="2024169"/>
            <a:ext cx="3055293" cy="646331"/>
          </a:xfrm>
          <a:prstGeom prst="rect">
            <a:avLst/>
          </a:prstGeom>
          <a:noFill/>
        </p:spPr>
        <p:txBody>
          <a:bodyPr wrap="square">
            <a:spAutoFit/>
          </a:bodyPr>
          <a:lstStyle/>
          <a:p>
            <a:r>
              <a:rPr lang="en-GB" b="1" dirty="0">
                <a:solidFill>
                  <a:srgbClr val="00B050"/>
                </a:solidFill>
              </a:rPr>
              <a:t>“Overall, we had the time to spend with these patients” </a:t>
            </a:r>
          </a:p>
        </p:txBody>
      </p:sp>
      <p:sp>
        <p:nvSpPr>
          <p:cNvPr id="32" name="TextBox 31">
            <a:extLst>
              <a:ext uri="{FF2B5EF4-FFF2-40B4-BE49-F238E27FC236}">
                <a16:creationId xmlns:a16="http://schemas.microsoft.com/office/drawing/2014/main" id="{BB58DB6D-0AE1-F22D-E055-7456A46057A5}"/>
              </a:ext>
            </a:extLst>
          </p:cNvPr>
          <p:cNvSpPr txBox="1"/>
          <p:nvPr/>
        </p:nvSpPr>
        <p:spPr>
          <a:xfrm>
            <a:off x="8853596" y="3181400"/>
            <a:ext cx="3048662" cy="646331"/>
          </a:xfrm>
          <a:prstGeom prst="rect">
            <a:avLst/>
          </a:prstGeom>
          <a:noFill/>
        </p:spPr>
        <p:txBody>
          <a:bodyPr wrap="square">
            <a:spAutoFit/>
          </a:bodyPr>
          <a:lstStyle/>
          <a:p>
            <a:r>
              <a:rPr lang="en-GB" b="1" dirty="0">
                <a:solidFill>
                  <a:srgbClr val="00B0F0"/>
                </a:solidFill>
              </a:rPr>
              <a:t>“I'll put it up there with one of my most fun placements.”</a:t>
            </a:r>
          </a:p>
        </p:txBody>
      </p:sp>
    </p:spTree>
    <p:extLst>
      <p:ext uri="{BB962C8B-B14F-4D97-AF65-F5344CB8AC3E}">
        <p14:creationId xmlns:p14="http://schemas.microsoft.com/office/powerpoint/2010/main" val="4044224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DB7EE8-2E43-14EE-7017-3E5B015860D4}"/>
              </a:ext>
            </a:extLst>
          </p:cNvPr>
          <p:cNvPicPr>
            <a:picLocks noChangeAspect="1"/>
          </p:cNvPicPr>
          <p:nvPr/>
        </p:nvPicPr>
        <p:blipFill>
          <a:blip r:embed="rId2"/>
          <a:stretch>
            <a:fillRect/>
          </a:stretch>
        </p:blipFill>
        <p:spPr>
          <a:xfrm>
            <a:off x="723569" y="478153"/>
            <a:ext cx="11036410" cy="5901694"/>
          </a:xfrm>
          <a:prstGeom prst="rect">
            <a:avLst/>
          </a:prstGeom>
        </p:spPr>
      </p:pic>
      <p:pic>
        <p:nvPicPr>
          <p:cNvPr id="4" name="Picture 3">
            <a:extLst>
              <a:ext uri="{FF2B5EF4-FFF2-40B4-BE49-F238E27FC236}">
                <a16:creationId xmlns:a16="http://schemas.microsoft.com/office/drawing/2014/main" id="{1DFACA68-F664-DB66-19A5-AE8AA980C143}"/>
              </a:ext>
            </a:extLst>
          </p:cNvPr>
          <p:cNvPicPr>
            <a:picLocks noChangeAspect="1"/>
          </p:cNvPicPr>
          <p:nvPr/>
        </p:nvPicPr>
        <p:blipFill>
          <a:blip r:embed="rId3"/>
          <a:stretch>
            <a:fillRect/>
          </a:stretch>
        </p:blipFill>
        <p:spPr>
          <a:xfrm>
            <a:off x="10455965" y="232255"/>
            <a:ext cx="1532840" cy="1054752"/>
          </a:xfrm>
          <a:prstGeom prst="rect">
            <a:avLst/>
          </a:prstGeom>
        </p:spPr>
      </p:pic>
    </p:spTree>
    <p:extLst>
      <p:ext uri="{BB962C8B-B14F-4D97-AF65-F5344CB8AC3E}">
        <p14:creationId xmlns:p14="http://schemas.microsoft.com/office/powerpoint/2010/main" val="411437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E408D85-5A22-1A84-5929-00435CE9BADB}"/>
              </a:ext>
            </a:extLst>
          </p:cNvPr>
          <p:cNvSpPr/>
          <p:nvPr/>
        </p:nvSpPr>
        <p:spPr>
          <a:xfrm>
            <a:off x="1068636" y="202450"/>
            <a:ext cx="6331146" cy="686068"/>
          </a:xfrm>
          <a:custGeom>
            <a:avLst/>
            <a:gdLst>
              <a:gd name="connsiteX0" fmla="*/ 0 w 6331146"/>
              <a:gd name="connsiteY0" fmla="*/ 114347 h 686068"/>
              <a:gd name="connsiteX1" fmla="*/ 114347 w 6331146"/>
              <a:gd name="connsiteY1" fmla="*/ 0 h 686068"/>
              <a:gd name="connsiteX2" fmla="*/ 914446 w 6331146"/>
              <a:gd name="connsiteY2" fmla="*/ 0 h 686068"/>
              <a:gd name="connsiteX3" fmla="*/ 1714546 w 6331146"/>
              <a:gd name="connsiteY3" fmla="*/ 0 h 686068"/>
              <a:gd name="connsiteX4" fmla="*/ 2392596 w 6331146"/>
              <a:gd name="connsiteY4" fmla="*/ 0 h 686068"/>
              <a:gd name="connsiteX5" fmla="*/ 3131670 w 6331146"/>
              <a:gd name="connsiteY5" fmla="*/ 0 h 686068"/>
              <a:gd name="connsiteX6" fmla="*/ 3687672 w 6331146"/>
              <a:gd name="connsiteY6" fmla="*/ 0 h 686068"/>
              <a:gd name="connsiteX7" fmla="*/ 4243673 w 6331146"/>
              <a:gd name="connsiteY7" fmla="*/ 0 h 686068"/>
              <a:gd name="connsiteX8" fmla="*/ 4860699 w 6331146"/>
              <a:gd name="connsiteY8" fmla="*/ 0 h 686068"/>
              <a:gd name="connsiteX9" fmla="*/ 5538749 w 6331146"/>
              <a:gd name="connsiteY9" fmla="*/ 0 h 686068"/>
              <a:gd name="connsiteX10" fmla="*/ 6216799 w 6331146"/>
              <a:gd name="connsiteY10" fmla="*/ 0 h 686068"/>
              <a:gd name="connsiteX11" fmla="*/ 6331146 w 6331146"/>
              <a:gd name="connsiteY11" fmla="*/ 114347 h 686068"/>
              <a:gd name="connsiteX12" fmla="*/ 6331146 w 6331146"/>
              <a:gd name="connsiteY12" fmla="*/ 571721 h 686068"/>
              <a:gd name="connsiteX13" fmla="*/ 6216799 w 6331146"/>
              <a:gd name="connsiteY13" fmla="*/ 686068 h 686068"/>
              <a:gd name="connsiteX14" fmla="*/ 5721822 w 6331146"/>
              <a:gd name="connsiteY14" fmla="*/ 686068 h 686068"/>
              <a:gd name="connsiteX15" fmla="*/ 5165821 w 6331146"/>
              <a:gd name="connsiteY15" fmla="*/ 686068 h 686068"/>
              <a:gd name="connsiteX16" fmla="*/ 4609820 w 6331146"/>
              <a:gd name="connsiteY16" fmla="*/ 686068 h 686068"/>
              <a:gd name="connsiteX17" fmla="*/ 4053819 w 6331146"/>
              <a:gd name="connsiteY17" fmla="*/ 686068 h 686068"/>
              <a:gd name="connsiteX18" fmla="*/ 3314744 w 6331146"/>
              <a:gd name="connsiteY18" fmla="*/ 686068 h 686068"/>
              <a:gd name="connsiteX19" fmla="*/ 2514645 w 6331146"/>
              <a:gd name="connsiteY19" fmla="*/ 686068 h 686068"/>
              <a:gd name="connsiteX20" fmla="*/ 1714546 w 6331146"/>
              <a:gd name="connsiteY20" fmla="*/ 686068 h 686068"/>
              <a:gd name="connsiteX21" fmla="*/ 975471 w 6331146"/>
              <a:gd name="connsiteY21" fmla="*/ 686068 h 686068"/>
              <a:gd name="connsiteX22" fmla="*/ 114347 w 6331146"/>
              <a:gd name="connsiteY22" fmla="*/ 686068 h 686068"/>
              <a:gd name="connsiteX23" fmla="*/ 0 w 6331146"/>
              <a:gd name="connsiteY23" fmla="*/ 571721 h 686068"/>
              <a:gd name="connsiteX24" fmla="*/ 0 w 6331146"/>
              <a:gd name="connsiteY24" fmla="*/ 114347 h 68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31146" h="686068" extrusionOk="0">
                <a:moveTo>
                  <a:pt x="0" y="114347"/>
                </a:moveTo>
                <a:cubicBezTo>
                  <a:pt x="6492" y="48375"/>
                  <a:pt x="51095" y="11807"/>
                  <a:pt x="114347" y="0"/>
                </a:cubicBezTo>
                <a:cubicBezTo>
                  <a:pt x="459085" y="-16777"/>
                  <a:pt x="675519" y="36520"/>
                  <a:pt x="914446" y="0"/>
                </a:cubicBezTo>
                <a:cubicBezTo>
                  <a:pt x="1153373" y="-36520"/>
                  <a:pt x="1341579" y="8685"/>
                  <a:pt x="1714546" y="0"/>
                </a:cubicBezTo>
                <a:cubicBezTo>
                  <a:pt x="2087513" y="-8685"/>
                  <a:pt x="2121288" y="9138"/>
                  <a:pt x="2392596" y="0"/>
                </a:cubicBezTo>
                <a:cubicBezTo>
                  <a:pt x="2663904" y="-9138"/>
                  <a:pt x="2973931" y="19730"/>
                  <a:pt x="3131670" y="0"/>
                </a:cubicBezTo>
                <a:cubicBezTo>
                  <a:pt x="3289409" y="-19730"/>
                  <a:pt x="3538911" y="-12256"/>
                  <a:pt x="3687672" y="0"/>
                </a:cubicBezTo>
                <a:cubicBezTo>
                  <a:pt x="3836433" y="12256"/>
                  <a:pt x="4071622" y="-24947"/>
                  <a:pt x="4243673" y="0"/>
                </a:cubicBezTo>
                <a:cubicBezTo>
                  <a:pt x="4415724" y="24947"/>
                  <a:pt x="4625382" y="-25659"/>
                  <a:pt x="4860699" y="0"/>
                </a:cubicBezTo>
                <a:cubicBezTo>
                  <a:pt x="5096016" y="25659"/>
                  <a:pt x="5258968" y="-23738"/>
                  <a:pt x="5538749" y="0"/>
                </a:cubicBezTo>
                <a:cubicBezTo>
                  <a:pt x="5818530" y="23738"/>
                  <a:pt x="5992242" y="8711"/>
                  <a:pt x="6216799" y="0"/>
                </a:cubicBezTo>
                <a:cubicBezTo>
                  <a:pt x="6283251" y="11790"/>
                  <a:pt x="6334660" y="47144"/>
                  <a:pt x="6331146" y="114347"/>
                </a:cubicBezTo>
                <a:cubicBezTo>
                  <a:pt x="6337814" y="342619"/>
                  <a:pt x="6324856" y="355255"/>
                  <a:pt x="6331146" y="571721"/>
                </a:cubicBezTo>
                <a:cubicBezTo>
                  <a:pt x="6327809" y="642647"/>
                  <a:pt x="6273905" y="683818"/>
                  <a:pt x="6216799" y="686068"/>
                </a:cubicBezTo>
                <a:cubicBezTo>
                  <a:pt x="6057991" y="703665"/>
                  <a:pt x="5929350" y="708515"/>
                  <a:pt x="5721822" y="686068"/>
                </a:cubicBezTo>
                <a:cubicBezTo>
                  <a:pt x="5514294" y="663621"/>
                  <a:pt x="5413313" y="694301"/>
                  <a:pt x="5165821" y="686068"/>
                </a:cubicBezTo>
                <a:cubicBezTo>
                  <a:pt x="4918329" y="677835"/>
                  <a:pt x="4783418" y="670968"/>
                  <a:pt x="4609820" y="686068"/>
                </a:cubicBezTo>
                <a:cubicBezTo>
                  <a:pt x="4436222" y="701168"/>
                  <a:pt x="4260068" y="699077"/>
                  <a:pt x="4053819" y="686068"/>
                </a:cubicBezTo>
                <a:cubicBezTo>
                  <a:pt x="3847570" y="673059"/>
                  <a:pt x="3549078" y="689105"/>
                  <a:pt x="3314744" y="686068"/>
                </a:cubicBezTo>
                <a:cubicBezTo>
                  <a:pt x="3080410" y="683031"/>
                  <a:pt x="2730491" y="658618"/>
                  <a:pt x="2514645" y="686068"/>
                </a:cubicBezTo>
                <a:cubicBezTo>
                  <a:pt x="2298799" y="713518"/>
                  <a:pt x="2004120" y="658514"/>
                  <a:pt x="1714546" y="686068"/>
                </a:cubicBezTo>
                <a:cubicBezTo>
                  <a:pt x="1424972" y="713622"/>
                  <a:pt x="1196314" y="720353"/>
                  <a:pt x="975471" y="686068"/>
                </a:cubicBezTo>
                <a:cubicBezTo>
                  <a:pt x="754628" y="651783"/>
                  <a:pt x="539629" y="650119"/>
                  <a:pt x="114347" y="686068"/>
                </a:cubicBezTo>
                <a:cubicBezTo>
                  <a:pt x="46433" y="689561"/>
                  <a:pt x="-6193" y="639737"/>
                  <a:pt x="0" y="571721"/>
                </a:cubicBezTo>
                <a:cubicBezTo>
                  <a:pt x="2704" y="349624"/>
                  <a:pt x="-7462" y="336594"/>
                  <a:pt x="0" y="114347"/>
                </a:cubicBezTo>
                <a:close/>
              </a:path>
            </a:pathLst>
          </a:custGeom>
          <a:noFill/>
          <a:ln w="76200">
            <a:solidFill>
              <a:srgbClr val="00B0F0"/>
            </a:solidFill>
            <a:extLst>
              <a:ext uri="{C807C97D-BFC1-408E-A445-0C87EB9F89A2}">
                <ask:lineSketchStyleProps xmlns:ask="http://schemas.microsoft.com/office/drawing/2018/sketchyshapes" sd="144954810">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82DCE11C-657C-D3E4-8E54-B8158ED4F7F9}"/>
              </a:ext>
            </a:extLst>
          </p:cNvPr>
          <p:cNvSpPr txBox="1"/>
          <p:nvPr/>
        </p:nvSpPr>
        <p:spPr>
          <a:xfrm>
            <a:off x="1116642" y="258978"/>
            <a:ext cx="9208008" cy="800219"/>
          </a:xfrm>
          <a:prstGeom prst="rect">
            <a:avLst/>
          </a:prstGeom>
          <a:noFill/>
        </p:spPr>
        <p:txBody>
          <a:bodyPr wrap="square" rtlCol="0">
            <a:spAutoFit/>
          </a:bodyPr>
          <a:lstStyle/>
          <a:p>
            <a:r>
              <a:rPr lang="en-GB" sz="2800" b="1" dirty="0"/>
              <a:t>- Expectation and understanding of CLiP</a:t>
            </a:r>
          </a:p>
          <a:p>
            <a:endParaRPr lang="en-GB" dirty="0"/>
          </a:p>
        </p:txBody>
      </p:sp>
      <p:sp>
        <p:nvSpPr>
          <p:cNvPr id="14" name="TextBox 13">
            <a:extLst>
              <a:ext uri="{FF2B5EF4-FFF2-40B4-BE49-F238E27FC236}">
                <a16:creationId xmlns:a16="http://schemas.microsoft.com/office/drawing/2014/main" id="{56ABA2AB-49C1-FBF0-303F-A5A4C8D2FA11}"/>
              </a:ext>
            </a:extLst>
          </p:cNvPr>
          <p:cNvSpPr txBox="1"/>
          <p:nvPr/>
        </p:nvSpPr>
        <p:spPr>
          <a:xfrm>
            <a:off x="1186971" y="1202969"/>
            <a:ext cx="6094476" cy="532903"/>
          </a:xfrm>
          <a:prstGeom prst="rect">
            <a:avLst/>
          </a:prstGeom>
          <a:noFill/>
        </p:spPr>
        <p:txBody>
          <a:bodyPr wrap="square">
            <a:spAutoFit/>
          </a:bodyPr>
          <a:lstStyle/>
          <a:p>
            <a:pPr lvl="0">
              <a:lnSpc>
                <a:spcPct val="107000"/>
              </a:lnSpc>
              <a:spcAft>
                <a:spcPts val="800"/>
              </a:spcAft>
            </a:pPr>
            <a:r>
              <a:rPr lang="en-GB" sz="2800" b="1" dirty="0">
                <a:effectLst/>
                <a:ea typeface="Calibri" panose="020F0502020204030204" pitchFamily="34" charset="0"/>
                <a:cs typeface="Times New Roman" panose="02020603050405020304" pitchFamily="18" charset="0"/>
              </a:rPr>
              <a:t>- Group Dynamics</a:t>
            </a:r>
            <a:endParaRPr lang="en-GB" sz="2800" dirty="0">
              <a:effectLst/>
              <a:ea typeface="Calibri" panose="020F0502020204030204" pitchFamily="34"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8D691917-4033-40A4-3F66-3290302BA12C}"/>
              </a:ext>
            </a:extLst>
          </p:cNvPr>
          <p:cNvSpPr/>
          <p:nvPr/>
        </p:nvSpPr>
        <p:spPr>
          <a:xfrm>
            <a:off x="1086924" y="1127843"/>
            <a:ext cx="3121602" cy="686068"/>
          </a:xfrm>
          <a:custGeom>
            <a:avLst/>
            <a:gdLst>
              <a:gd name="connsiteX0" fmla="*/ 0 w 3121602"/>
              <a:gd name="connsiteY0" fmla="*/ 114347 h 686068"/>
              <a:gd name="connsiteX1" fmla="*/ 114347 w 3121602"/>
              <a:gd name="connsiteY1" fmla="*/ 0 h 686068"/>
              <a:gd name="connsiteX2" fmla="*/ 692929 w 3121602"/>
              <a:gd name="connsiteY2" fmla="*/ 0 h 686068"/>
              <a:gd name="connsiteX3" fmla="*/ 1271510 w 3121602"/>
              <a:gd name="connsiteY3" fmla="*/ 0 h 686068"/>
              <a:gd name="connsiteX4" fmla="*/ 1907950 w 3121602"/>
              <a:gd name="connsiteY4" fmla="*/ 0 h 686068"/>
              <a:gd name="connsiteX5" fmla="*/ 2457602 w 3121602"/>
              <a:gd name="connsiteY5" fmla="*/ 0 h 686068"/>
              <a:gd name="connsiteX6" fmla="*/ 3007255 w 3121602"/>
              <a:gd name="connsiteY6" fmla="*/ 0 h 686068"/>
              <a:gd name="connsiteX7" fmla="*/ 3121602 w 3121602"/>
              <a:gd name="connsiteY7" fmla="*/ 114347 h 686068"/>
              <a:gd name="connsiteX8" fmla="*/ 3121602 w 3121602"/>
              <a:gd name="connsiteY8" fmla="*/ 571721 h 686068"/>
              <a:gd name="connsiteX9" fmla="*/ 3007255 w 3121602"/>
              <a:gd name="connsiteY9" fmla="*/ 686068 h 686068"/>
              <a:gd name="connsiteX10" fmla="*/ 2457602 w 3121602"/>
              <a:gd name="connsiteY10" fmla="*/ 686068 h 686068"/>
              <a:gd name="connsiteX11" fmla="*/ 1907950 w 3121602"/>
              <a:gd name="connsiteY11" fmla="*/ 686068 h 686068"/>
              <a:gd name="connsiteX12" fmla="*/ 1416156 w 3121602"/>
              <a:gd name="connsiteY12" fmla="*/ 686068 h 686068"/>
              <a:gd name="connsiteX13" fmla="*/ 924361 w 3121602"/>
              <a:gd name="connsiteY13" fmla="*/ 686068 h 686068"/>
              <a:gd name="connsiteX14" fmla="*/ 114347 w 3121602"/>
              <a:gd name="connsiteY14" fmla="*/ 686068 h 686068"/>
              <a:gd name="connsiteX15" fmla="*/ 0 w 3121602"/>
              <a:gd name="connsiteY15" fmla="*/ 571721 h 686068"/>
              <a:gd name="connsiteX16" fmla="*/ 0 w 3121602"/>
              <a:gd name="connsiteY16" fmla="*/ 114347 h 68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1602" h="686068" extrusionOk="0">
                <a:moveTo>
                  <a:pt x="0" y="114347"/>
                </a:moveTo>
                <a:cubicBezTo>
                  <a:pt x="4061" y="48515"/>
                  <a:pt x="44781" y="-17710"/>
                  <a:pt x="114347" y="0"/>
                </a:cubicBezTo>
                <a:cubicBezTo>
                  <a:pt x="321432" y="-14013"/>
                  <a:pt x="469027" y="47225"/>
                  <a:pt x="692929" y="0"/>
                </a:cubicBezTo>
                <a:cubicBezTo>
                  <a:pt x="916831" y="-47225"/>
                  <a:pt x="1141204" y="3634"/>
                  <a:pt x="1271510" y="0"/>
                </a:cubicBezTo>
                <a:cubicBezTo>
                  <a:pt x="1401816" y="-3634"/>
                  <a:pt x="1710623" y="44576"/>
                  <a:pt x="1907950" y="0"/>
                </a:cubicBezTo>
                <a:cubicBezTo>
                  <a:pt x="2105277" y="-44576"/>
                  <a:pt x="2269294" y="8088"/>
                  <a:pt x="2457602" y="0"/>
                </a:cubicBezTo>
                <a:cubicBezTo>
                  <a:pt x="2645910" y="-8088"/>
                  <a:pt x="2877935" y="21017"/>
                  <a:pt x="3007255" y="0"/>
                </a:cubicBezTo>
                <a:cubicBezTo>
                  <a:pt x="3056201" y="-7786"/>
                  <a:pt x="3121971" y="52735"/>
                  <a:pt x="3121602" y="114347"/>
                </a:cubicBezTo>
                <a:cubicBezTo>
                  <a:pt x="3129771" y="273791"/>
                  <a:pt x="3115382" y="398223"/>
                  <a:pt x="3121602" y="571721"/>
                </a:cubicBezTo>
                <a:cubicBezTo>
                  <a:pt x="3105782" y="629716"/>
                  <a:pt x="3052593" y="683202"/>
                  <a:pt x="3007255" y="686068"/>
                </a:cubicBezTo>
                <a:cubicBezTo>
                  <a:pt x="2782123" y="719063"/>
                  <a:pt x="2595818" y="679252"/>
                  <a:pt x="2457602" y="686068"/>
                </a:cubicBezTo>
                <a:cubicBezTo>
                  <a:pt x="2319386" y="692884"/>
                  <a:pt x="2116402" y="621040"/>
                  <a:pt x="1907950" y="686068"/>
                </a:cubicBezTo>
                <a:cubicBezTo>
                  <a:pt x="1699498" y="751096"/>
                  <a:pt x="1584845" y="678195"/>
                  <a:pt x="1416156" y="686068"/>
                </a:cubicBezTo>
                <a:cubicBezTo>
                  <a:pt x="1247467" y="693941"/>
                  <a:pt x="1045522" y="661222"/>
                  <a:pt x="924361" y="686068"/>
                </a:cubicBezTo>
                <a:cubicBezTo>
                  <a:pt x="803200" y="710914"/>
                  <a:pt x="297711" y="594861"/>
                  <a:pt x="114347" y="686068"/>
                </a:cubicBezTo>
                <a:cubicBezTo>
                  <a:pt x="53800" y="681293"/>
                  <a:pt x="486" y="622950"/>
                  <a:pt x="0" y="571721"/>
                </a:cubicBezTo>
                <a:cubicBezTo>
                  <a:pt x="-44190" y="457986"/>
                  <a:pt x="27804" y="254054"/>
                  <a:pt x="0" y="114347"/>
                </a:cubicBezTo>
                <a:close/>
              </a:path>
            </a:pathLst>
          </a:custGeom>
          <a:noFill/>
          <a:ln w="76200">
            <a:solidFill>
              <a:srgbClr val="92D050"/>
            </a:solidFill>
            <a:extLst>
              <a:ext uri="{C807C97D-BFC1-408E-A445-0C87EB9F89A2}">
                <ask:lineSketchStyleProps xmlns:ask="http://schemas.microsoft.com/office/drawing/2018/sketchyshapes" sd="851480724">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C07C9101-726D-7830-5516-5FFCE2A6A8E6}"/>
              </a:ext>
            </a:extLst>
          </p:cNvPr>
          <p:cNvSpPr txBox="1"/>
          <p:nvPr/>
        </p:nvSpPr>
        <p:spPr>
          <a:xfrm>
            <a:off x="1186971" y="2098607"/>
            <a:ext cx="7620450" cy="800219"/>
          </a:xfrm>
          <a:prstGeom prst="rect">
            <a:avLst/>
          </a:prstGeom>
          <a:noFill/>
        </p:spPr>
        <p:txBody>
          <a:bodyPr wrap="square" rtlCol="0">
            <a:spAutoFit/>
          </a:bodyPr>
          <a:lstStyle/>
          <a:p>
            <a:r>
              <a:rPr lang="en-GB" sz="2800" b="1" dirty="0"/>
              <a:t>- Peer Learning</a:t>
            </a:r>
          </a:p>
          <a:p>
            <a:endParaRPr lang="en-GB" dirty="0"/>
          </a:p>
        </p:txBody>
      </p:sp>
      <p:sp>
        <p:nvSpPr>
          <p:cNvPr id="17" name="Rectangle: Rounded Corners 16">
            <a:extLst>
              <a:ext uri="{FF2B5EF4-FFF2-40B4-BE49-F238E27FC236}">
                <a16:creationId xmlns:a16="http://schemas.microsoft.com/office/drawing/2014/main" id="{FC6CA07D-C3D0-2FE1-92AF-C1AC502AD10A}"/>
              </a:ext>
            </a:extLst>
          </p:cNvPr>
          <p:cNvSpPr/>
          <p:nvPr/>
        </p:nvSpPr>
        <p:spPr>
          <a:xfrm>
            <a:off x="1116642" y="2034591"/>
            <a:ext cx="2646114" cy="686069"/>
          </a:xfrm>
          <a:custGeom>
            <a:avLst/>
            <a:gdLst>
              <a:gd name="connsiteX0" fmla="*/ 0 w 2646114"/>
              <a:gd name="connsiteY0" fmla="*/ 114347 h 686069"/>
              <a:gd name="connsiteX1" fmla="*/ 114347 w 2646114"/>
              <a:gd name="connsiteY1" fmla="*/ 0 h 686069"/>
              <a:gd name="connsiteX2" fmla="*/ 622005 w 2646114"/>
              <a:gd name="connsiteY2" fmla="*/ 0 h 686069"/>
              <a:gd name="connsiteX3" fmla="*/ 1129663 w 2646114"/>
              <a:gd name="connsiteY3" fmla="*/ 0 h 686069"/>
              <a:gd name="connsiteX4" fmla="*/ 1540625 w 2646114"/>
              <a:gd name="connsiteY4" fmla="*/ 0 h 686069"/>
              <a:gd name="connsiteX5" fmla="*/ 1975760 w 2646114"/>
              <a:gd name="connsiteY5" fmla="*/ 0 h 686069"/>
              <a:gd name="connsiteX6" fmla="*/ 2531767 w 2646114"/>
              <a:gd name="connsiteY6" fmla="*/ 0 h 686069"/>
              <a:gd name="connsiteX7" fmla="*/ 2646114 w 2646114"/>
              <a:gd name="connsiteY7" fmla="*/ 114347 h 686069"/>
              <a:gd name="connsiteX8" fmla="*/ 2646114 w 2646114"/>
              <a:gd name="connsiteY8" fmla="*/ 571722 h 686069"/>
              <a:gd name="connsiteX9" fmla="*/ 2531767 w 2646114"/>
              <a:gd name="connsiteY9" fmla="*/ 686069 h 686069"/>
              <a:gd name="connsiteX10" fmla="*/ 2048283 w 2646114"/>
              <a:gd name="connsiteY10" fmla="*/ 686069 h 686069"/>
              <a:gd name="connsiteX11" fmla="*/ 1588973 w 2646114"/>
              <a:gd name="connsiteY11" fmla="*/ 686069 h 686069"/>
              <a:gd name="connsiteX12" fmla="*/ 1081315 w 2646114"/>
              <a:gd name="connsiteY12" fmla="*/ 686069 h 686069"/>
              <a:gd name="connsiteX13" fmla="*/ 597831 w 2646114"/>
              <a:gd name="connsiteY13" fmla="*/ 686069 h 686069"/>
              <a:gd name="connsiteX14" fmla="*/ 114347 w 2646114"/>
              <a:gd name="connsiteY14" fmla="*/ 686069 h 686069"/>
              <a:gd name="connsiteX15" fmla="*/ 0 w 2646114"/>
              <a:gd name="connsiteY15" fmla="*/ 571722 h 686069"/>
              <a:gd name="connsiteX16" fmla="*/ 0 w 2646114"/>
              <a:gd name="connsiteY16" fmla="*/ 114347 h 686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46114" h="686069" extrusionOk="0">
                <a:moveTo>
                  <a:pt x="0" y="114347"/>
                </a:moveTo>
                <a:cubicBezTo>
                  <a:pt x="-6088" y="46899"/>
                  <a:pt x="35194" y="6370"/>
                  <a:pt x="114347" y="0"/>
                </a:cubicBezTo>
                <a:cubicBezTo>
                  <a:pt x="312543" y="-28802"/>
                  <a:pt x="383451" y="49355"/>
                  <a:pt x="622005" y="0"/>
                </a:cubicBezTo>
                <a:cubicBezTo>
                  <a:pt x="860559" y="-49355"/>
                  <a:pt x="981313" y="37092"/>
                  <a:pt x="1129663" y="0"/>
                </a:cubicBezTo>
                <a:cubicBezTo>
                  <a:pt x="1278013" y="-37092"/>
                  <a:pt x="1391537" y="15580"/>
                  <a:pt x="1540625" y="0"/>
                </a:cubicBezTo>
                <a:cubicBezTo>
                  <a:pt x="1689713" y="-15580"/>
                  <a:pt x="1832860" y="38506"/>
                  <a:pt x="1975760" y="0"/>
                </a:cubicBezTo>
                <a:cubicBezTo>
                  <a:pt x="2118660" y="-38506"/>
                  <a:pt x="2299037" y="27898"/>
                  <a:pt x="2531767" y="0"/>
                </a:cubicBezTo>
                <a:cubicBezTo>
                  <a:pt x="2579893" y="-136"/>
                  <a:pt x="2650975" y="46689"/>
                  <a:pt x="2646114" y="114347"/>
                </a:cubicBezTo>
                <a:cubicBezTo>
                  <a:pt x="2663891" y="340629"/>
                  <a:pt x="2627005" y="370570"/>
                  <a:pt x="2646114" y="571722"/>
                </a:cubicBezTo>
                <a:cubicBezTo>
                  <a:pt x="2653340" y="648917"/>
                  <a:pt x="2591367" y="687202"/>
                  <a:pt x="2531767" y="686069"/>
                </a:cubicBezTo>
                <a:cubicBezTo>
                  <a:pt x="2379500" y="699356"/>
                  <a:pt x="2147698" y="650821"/>
                  <a:pt x="2048283" y="686069"/>
                </a:cubicBezTo>
                <a:cubicBezTo>
                  <a:pt x="1948868" y="721317"/>
                  <a:pt x="1783237" y="633664"/>
                  <a:pt x="1588973" y="686069"/>
                </a:cubicBezTo>
                <a:cubicBezTo>
                  <a:pt x="1394709" y="738474"/>
                  <a:pt x="1319038" y="661437"/>
                  <a:pt x="1081315" y="686069"/>
                </a:cubicBezTo>
                <a:cubicBezTo>
                  <a:pt x="843592" y="710701"/>
                  <a:pt x="755603" y="637652"/>
                  <a:pt x="597831" y="686069"/>
                </a:cubicBezTo>
                <a:cubicBezTo>
                  <a:pt x="440059" y="734486"/>
                  <a:pt x="311610" y="643978"/>
                  <a:pt x="114347" y="686069"/>
                </a:cubicBezTo>
                <a:cubicBezTo>
                  <a:pt x="60558" y="687831"/>
                  <a:pt x="-6908" y="642612"/>
                  <a:pt x="0" y="571722"/>
                </a:cubicBezTo>
                <a:cubicBezTo>
                  <a:pt x="-21430" y="478759"/>
                  <a:pt x="48862" y="292954"/>
                  <a:pt x="0" y="114347"/>
                </a:cubicBezTo>
                <a:close/>
              </a:path>
            </a:pathLst>
          </a:custGeom>
          <a:noFill/>
          <a:ln w="76200">
            <a:solidFill>
              <a:srgbClr val="0070C0"/>
            </a:solidFill>
            <a:extLst>
              <a:ext uri="{C807C97D-BFC1-408E-A445-0C87EB9F89A2}">
                <ask:lineSketchStyleProps xmlns:ask="http://schemas.microsoft.com/office/drawing/2018/sketchyshapes" sd="2103752220">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BB9DE1DD-7278-1916-1C45-20C13A4494F7}"/>
              </a:ext>
            </a:extLst>
          </p:cNvPr>
          <p:cNvSpPr txBox="1"/>
          <p:nvPr/>
        </p:nvSpPr>
        <p:spPr>
          <a:xfrm>
            <a:off x="1138290" y="3028890"/>
            <a:ext cx="7927848" cy="800219"/>
          </a:xfrm>
          <a:prstGeom prst="rect">
            <a:avLst/>
          </a:prstGeom>
          <a:noFill/>
        </p:spPr>
        <p:txBody>
          <a:bodyPr wrap="square" rtlCol="0">
            <a:spAutoFit/>
          </a:bodyPr>
          <a:lstStyle/>
          <a:p>
            <a:r>
              <a:rPr lang="en-GB" sz="2800" b="1" dirty="0"/>
              <a:t>- Confidence, independence and skill development</a:t>
            </a:r>
          </a:p>
          <a:p>
            <a:endParaRPr lang="en-GB" dirty="0"/>
          </a:p>
        </p:txBody>
      </p:sp>
      <p:sp>
        <p:nvSpPr>
          <p:cNvPr id="19" name="Rectangle: Rounded Corners 18">
            <a:extLst>
              <a:ext uri="{FF2B5EF4-FFF2-40B4-BE49-F238E27FC236}">
                <a16:creationId xmlns:a16="http://schemas.microsoft.com/office/drawing/2014/main" id="{F05F8270-8491-27D4-38AC-337958FC3CC1}"/>
              </a:ext>
            </a:extLst>
          </p:cNvPr>
          <p:cNvSpPr/>
          <p:nvPr/>
        </p:nvSpPr>
        <p:spPr>
          <a:xfrm>
            <a:off x="1116642" y="2945133"/>
            <a:ext cx="8013642" cy="680793"/>
          </a:xfrm>
          <a:custGeom>
            <a:avLst/>
            <a:gdLst>
              <a:gd name="connsiteX0" fmla="*/ 0 w 8013642"/>
              <a:gd name="connsiteY0" fmla="*/ 113468 h 680793"/>
              <a:gd name="connsiteX1" fmla="*/ 113468 w 8013642"/>
              <a:gd name="connsiteY1" fmla="*/ 0 h 680793"/>
              <a:gd name="connsiteX2" fmla="*/ 634578 w 8013642"/>
              <a:gd name="connsiteY2" fmla="*/ 0 h 680793"/>
              <a:gd name="connsiteX3" fmla="*/ 1389290 w 8013642"/>
              <a:gd name="connsiteY3" fmla="*/ 0 h 680793"/>
              <a:gd name="connsiteX4" fmla="*/ 1754666 w 8013642"/>
              <a:gd name="connsiteY4" fmla="*/ 0 h 680793"/>
              <a:gd name="connsiteX5" fmla="*/ 2275776 w 8013642"/>
              <a:gd name="connsiteY5" fmla="*/ 0 h 680793"/>
              <a:gd name="connsiteX6" fmla="*/ 3030488 w 8013642"/>
              <a:gd name="connsiteY6" fmla="*/ 0 h 680793"/>
              <a:gd name="connsiteX7" fmla="*/ 3629465 w 8013642"/>
              <a:gd name="connsiteY7" fmla="*/ 0 h 680793"/>
              <a:gd name="connsiteX8" fmla="*/ 4384177 w 8013642"/>
              <a:gd name="connsiteY8" fmla="*/ 0 h 680793"/>
              <a:gd name="connsiteX9" fmla="*/ 5138888 w 8013642"/>
              <a:gd name="connsiteY9" fmla="*/ 0 h 680793"/>
              <a:gd name="connsiteX10" fmla="*/ 5815733 w 8013642"/>
              <a:gd name="connsiteY10" fmla="*/ 0 h 680793"/>
              <a:gd name="connsiteX11" fmla="*/ 6492577 w 8013642"/>
              <a:gd name="connsiteY11" fmla="*/ 0 h 680793"/>
              <a:gd name="connsiteX12" fmla="*/ 7013687 w 8013642"/>
              <a:gd name="connsiteY12" fmla="*/ 0 h 680793"/>
              <a:gd name="connsiteX13" fmla="*/ 7900174 w 8013642"/>
              <a:gd name="connsiteY13" fmla="*/ 0 h 680793"/>
              <a:gd name="connsiteX14" fmla="*/ 8013642 w 8013642"/>
              <a:gd name="connsiteY14" fmla="*/ 113468 h 680793"/>
              <a:gd name="connsiteX15" fmla="*/ 8013642 w 8013642"/>
              <a:gd name="connsiteY15" fmla="*/ 567325 h 680793"/>
              <a:gd name="connsiteX16" fmla="*/ 7900174 w 8013642"/>
              <a:gd name="connsiteY16" fmla="*/ 680793 h 680793"/>
              <a:gd name="connsiteX17" fmla="*/ 7534798 w 8013642"/>
              <a:gd name="connsiteY17" fmla="*/ 680793 h 680793"/>
              <a:gd name="connsiteX18" fmla="*/ 6780086 w 8013642"/>
              <a:gd name="connsiteY18" fmla="*/ 680793 h 680793"/>
              <a:gd name="connsiteX19" fmla="*/ 6181109 w 8013642"/>
              <a:gd name="connsiteY19" fmla="*/ 680793 h 680793"/>
              <a:gd name="connsiteX20" fmla="*/ 5582132 w 8013642"/>
              <a:gd name="connsiteY20" fmla="*/ 680793 h 680793"/>
              <a:gd name="connsiteX21" fmla="*/ 4827420 w 8013642"/>
              <a:gd name="connsiteY21" fmla="*/ 680793 h 680793"/>
              <a:gd name="connsiteX22" fmla="*/ 4384177 w 8013642"/>
              <a:gd name="connsiteY22" fmla="*/ 680793 h 680793"/>
              <a:gd name="connsiteX23" fmla="*/ 3629465 w 8013642"/>
              <a:gd name="connsiteY23" fmla="*/ 680793 h 680793"/>
              <a:gd name="connsiteX24" fmla="*/ 3186222 w 8013642"/>
              <a:gd name="connsiteY24" fmla="*/ 680793 h 680793"/>
              <a:gd name="connsiteX25" fmla="*/ 2587245 w 8013642"/>
              <a:gd name="connsiteY25" fmla="*/ 680793 h 680793"/>
              <a:gd name="connsiteX26" fmla="*/ 1832533 w 8013642"/>
              <a:gd name="connsiteY26" fmla="*/ 680793 h 680793"/>
              <a:gd name="connsiteX27" fmla="*/ 1389290 w 8013642"/>
              <a:gd name="connsiteY27" fmla="*/ 680793 h 680793"/>
              <a:gd name="connsiteX28" fmla="*/ 712445 w 8013642"/>
              <a:gd name="connsiteY28" fmla="*/ 680793 h 680793"/>
              <a:gd name="connsiteX29" fmla="*/ 113468 w 8013642"/>
              <a:gd name="connsiteY29" fmla="*/ 680793 h 680793"/>
              <a:gd name="connsiteX30" fmla="*/ 0 w 8013642"/>
              <a:gd name="connsiteY30" fmla="*/ 567325 h 680793"/>
              <a:gd name="connsiteX31" fmla="*/ 0 w 8013642"/>
              <a:gd name="connsiteY31" fmla="*/ 113468 h 680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013642" h="680793" extrusionOk="0">
                <a:moveTo>
                  <a:pt x="0" y="113468"/>
                </a:moveTo>
                <a:cubicBezTo>
                  <a:pt x="6978" y="34424"/>
                  <a:pt x="48256" y="-68"/>
                  <a:pt x="113468" y="0"/>
                </a:cubicBezTo>
                <a:cubicBezTo>
                  <a:pt x="311488" y="-39016"/>
                  <a:pt x="517736" y="56972"/>
                  <a:pt x="634578" y="0"/>
                </a:cubicBezTo>
                <a:cubicBezTo>
                  <a:pt x="751420" y="-56972"/>
                  <a:pt x="1204109" y="80545"/>
                  <a:pt x="1389290" y="0"/>
                </a:cubicBezTo>
                <a:cubicBezTo>
                  <a:pt x="1574471" y="-80545"/>
                  <a:pt x="1588693" y="22656"/>
                  <a:pt x="1754666" y="0"/>
                </a:cubicBezTo>
                <a:cubicBezTo>
                  <a:pt x="1920639" y="-22656"/>
                  <a:pt x="2093624" y="5191"/>
                  <a:pt x="2275776" y="0"/>
                </a:cubicBezTo>
                <a:cubicBezTo>
                  <a:pt x="2457928" y="-5191"/>
                  <a:pt x="2748789" y="75765"/>
                  <a:pt x="3030488" y="0"/>
                </a:cubicBezTo>
                <a:cubicBezTo>
                  <a:pt x="3312187" y="-75765"/>
                  <a:pt x="3339798" y="26289"/>
                  <a:pt x="3629465" y="0"/>
                </a:cubicBezTo>
                <a:cubicBezTo>
                  <a:pt x="3919132" y="-26289"/>
                  <a:pt x="4024962" y="35187"/>
                  <a:pt x="4384177" y="0"/>
                </a:cubicBezTo>
                <a:cubicBezTo>
                  <a:pt x="4743392" y="-35187"/>
                  <a:pt x="4977968" y="19320"/>
                  <a:pt x="5138888" y="0"/>
                </a:cubicBezTo>
                <a:cubicBezTo>
                  <a:pt x="5299808" y="-19320"/>
                  <a:pt x="5649406" y="35514"/>
                  <a:pt x="5815733" y="0"/>
                </a:cubicBezTo>
                <a:cubicBezTo>
                  <a:pt x="5982061" y="-35514"/>
                  <a:pt x="6261711" y="5124"/>
                  <a:pt x="6492577" y="0"/>
                </a:cubicBezTo>
                <a:cubicBezTo>
                  <a:pt x="6723443" y="-5124"/>
                  <a:pt x="6815878" y="50799"/>
                  <a:pt x="7013687" y="0"/>
                </a:cubicBezTo>
                <a:cubicBezTo>
                  <a:pt x="7211496" y="-50799"/>
                  <a:pt x="7624859" y="2217"/>
                  <a:pt x="7900174" y="0"/>
                </a:cubicBezTo>
                <a:cubicBezTo>
                  <a:pt x="7969864" y="531"/>
                  <a:pt x="8005378" y="65905"/>
                  <a:pt x="8013642" y="113468"/>
                </a:cubicBezTo>
                <a:cubicBezTo>
                  <a:pt x="8014582" y="281395"/>
                  <a:pt x="7979894" y="450807"/>
                  <a:pt x="8013642" y="567325"/>
                </a:cubicBezTo>
                <a:cubicBezTo>
                  <a:pt x="8012298" y="613481"/>
                  <a:pt x="7964130" y="676726"/>
                  <a:pt x="7900174" y="680793"/>
                </a:cubicBezTo>
                <a:cubicBezTo>
                  <a:pt x="7719884" y="703315"/>
                  <a:pt x="7632528" y="673056"/>
                  <a:pt x="7534798" y="680793"/>
                </a:cubicBezTo>
                <a:cubicBezTo>
                  <a:pt x="7437068" y="688530"/>
                  <a:pt x="7028086" y="601203"/>
                  <a:pt x="6780086" y="680793"/>
                </a:cubicBezTo>
                <a:cubicBezTo>
                  <a:pt x="6532086" y="760383"/>
                  <a:pt x="6391792" y="644025"/>
                  <a:pt x="6181109" y="680793"/>
                </a:cubicBezTo>
                <a:cubicBezTo>
                  <a:pt x="5970426" y="717561"/>
                  <a:pt x="5775387" y="645122"/>
                  <a:pt x="5582132" y="680793"/>
                </a:cubicBezTo>
                <a:cubicBezTo>
                  <a:pt x="5388877" y="716464"/>
                  <a:pt x="5008118" y="639817"/>
                  <a:pt x="4827420" y="680793"/>
                </a:cubicBezTo>
                <a:cubicBezTo>
                  <a:pt x="4646722" y="721769"/>
                  <a:pt x="4508942" y="658787"/>
                  <a:pt x="4384177" y="680793"/>
                </a:cubicBezTo>
                <a:cubicBezTo>
                  <a:pt x="4259412" y="702799"/>
                  <a:pt x="3801893" y="624916"/>
                  <a:pt x="3629465" y="680793"/>
                </a:cubicBezTo>
                <a:cubicBezTo>
                  <a:pt x="3457037" y="736670"/>
                  <a:pt x="3286744" y="655749"/>
                  <a:pt x="3186222" y="680793"/>
                </a:cubicBezTo>
                <a:cubicBezTo>
                  <a:pt x="3085700" y="705837"/>
                  <a:pt x="2846068" y="669576"/>
                  <a:pt x="2587245" y="680793"/>
                </a:cubicBezTo>
                <a:cubicBezTo>
                  <a:pt x="2328422" y="692010"/>
                  <a:pt x="2091734" y="677279"/>
                  <a:pt x="1832533" y="680793"/>
                </a:cubicBezTo>
                <a:cubicBezTo>
                  <a:pt x="1573332" y="684307"/>
                  <a:pt x="1524440" y="660968"/>
                  <a:pt x="1389290" y="680793"/>
                </a:cubicBezTo>
                <a:cubicBezTo>
                  <a:pt x="1254140" y="700618"/>
                  <a:pt x="974662" y="614572"/>
                  <a:pt x="712445" y="680793"/>
                </a:cubicBezTo>
                <a:cubicBezTo>
                  <a:pt x="450228" y="747014"/>
                  <a:pt x="405443" y="619095"/>
                  <a:pt x="113468" y="680793"/>
                </a:cubicBezTo>
                <a:cubicBezTo>
                  <a:pt x="54813" y="682636"/>
                  <a:pt x="-2835" y="628682"/>
                  <a:pt x="0" y="567325"/>
                </a:cubicBezTo>
                <a:cubicBezTo>
                  <a:pt x="-30609" y="391020"/>
                  <a:pt x="32895" y="222793"/>
                  <a:pt x="0" y="113468"/>
                </a:cubicBezTo>
                <a:close/>
              </a:path>
            </a:pathLst>
          </a:custGeom>
          <a:noFill/>
          <a:ln w="76200">
            <a:solidFill>
              <a:srgbClr val="00B050"/>
            </a:solidFill>
            <a:extLst>
              <a:ext uri="{C807C97D-BFC1-408E-A445-0C87EB9F89A2}">
                <ask:lineSketchStyleProps xmlns:ask="http://schemas.microsoft.com/office/drawing/2018/sketchyshapes" sd="765000765">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20" name="TextBox 19">
            <a:extLst>
              <a:ext uri="{FF2B5EF4-FFF2-40B4-BE49-F238E27FC236}">
                <a16:creationId xmlns:a16="http://schemas.microsoft.com/office/drawing/2014/main" id="{9392AA9F-CDDF-C021-D253-4013B2843C08}"/>
              </a:ext>
            </a:extLst>
          </p:cNvPr>
          <p:cNvSpPr txBox="1"/>
          <p:nvPr/>
        </p:nvSpPr>
        <p:spPr>
          <a:xfrm>
            <a:off x="1186971" y="3934777"/>
            <a:ext cx="8132514" cy="800219"/>
          </a:xfrm>
          <a:prstGeom prst="rect">
            <a:avLst/>
          </a:prstGeom>
          <a:noFill/>
        </p:spPr>
        <p:txBody>
          <a:bodyPr wrap="square" rtlCol="0">
            <a:spAutoFit/>
          </a:bodyPr>
          <a:lstStyle/>
          <a:p>
            <a:r>
              <a:rPr lang="en-GB" sz="2800" b="1" dirty="0"/>
              <a:t>- Impact on patients and service delivery </a:t>
            </a:r>
          </a:p>
          <a:p>
            <a:endParaRPr lang="en-GB" dirty="0"/>
          </a:p>
        </p:txBody>
      </p:sp>
      <p:sp>
        <p:nvSpPr>
          <p:cNvPr id="21" name="Rectangle: Rounded Corners 20">
            <a:extLst>
              <a:ext uri="{FF2B5EF4-FFF2-40B4-BE49-F238E27FC236}">
                <a16:creationId xmlns:a16="http://schemas.microsoft.com/office/drawing/2014/main" id="{9C0AE8F7-5F60-F57B-CF0F-8A95385AACA4}"/>
              </a:ext>
            </a:extLst>
          </p:cNvPr>
          <p:cNvSpPr/>
          <p:nvPr/>
        </p:nvSpPr>
        <p:spPr>
          <a:xfrm>
            <a:off x="1138290" y="3886022"/>
            <a:ext cx="6495738" cy="663738"/>
          </a:xfrm>
          <a:custGeom>
            <a:avLst/>
            <a:gdLst>
              <a:gd name="connsiteX0" fmla="*/ 0 w 6495738"/>
              <a:gd name="connsiteY0" fmla="*/ 110625 h 663738"/>
              <a:gd name="connsiteX1" fmla="*/ 110625 w 6495738"/>
              <a:gd name="connsiteY1" fmla="*/ 0 h 663738"/>
              <a:gd name="connsiteX2" fmla="*/ 806523 w 6495738"/>
              <a:gd name="connsiteY2" fmla="*/ 0 h 663738"/>
              <a:gd name="connsiteX3" fmla="*/ 1376931 w 6495738"/>
              <a:gd name="connsiteY3" fmla="*/ 0 h 663738"/>
              <a:gd name="connsiteX4" fmla="*/ 1884594 w 6495738"/>
              <a:gd name="connsiteY4" fmla="*/ 0 h 663738"/>
              <a:gd name="connsiteX5" fmla="*/ 2392257 w 6495738"/>
              <a:gd name="connsiteY5" fmla="*/ 0 h 663738"/>
              <a:gd name="connsiteX6" fmla="*/ 2774430 w 6495738"/>
              <a:gd name="connsiteY6" fmla="*/ 0 h 663738"/>
              <a:gd name="connsiteX7" fmla="*/ 3219349 w 6495738"/>
              <a:gd name="connsiteY7" fmla="*/ 0 h 663738"/>
              <a:gd name="connsiteX8" fmla="*/ 3664267 w 6495738"/>
              <a:gd name="connsiteY8" fmla="*/ 0 h 663738"/>
              <a:gd name="connsiteX9" fmla="*/ 4234675 w 6495738"/>
              <a:gd name="connsiteY9" fmla="*/ 0 h 663738"/>
              <a:gd name="connsiteX10" fmla="*/ 4616848 w 6495738"/>
              <a:gd name="connsiteY10" fmla="*/ 0 h 663738"/>
              <a:gd name="connsiteX11" fmla="*/ 5187256 w 6495738"/>
              <a:gd name="connsiteY11" fmla="*/ 0 h 663738"/>
              <a:gd name="connsiteX12" fmla="*/ 5820409 w 6495738"/>
              <a:gd name="connsiteY12" fmla="*/ 0 h 663738"/>
              <a:gd name="connsiteX13" fmla="*/ 6385113 w 6495738"/>
              <a:gd name="connsiteY13" fmla="*/ 0 h 663738"/>
              <a:gd name="connsiteX14" fmla="*/ 6495738 w 6495738"/>
              <a:gd name="connsiteY14" fmla="*/ 110625 h 663738"/>
              <a:gd name="connsiteX15" fmla="*/ 6495738 w 6495738"/>
              <a:gd name="connsiteY15" fmla="*/ 553113 h 663738"/>
              <a:gd name="connsiteX16" fmla="*/ 6385113 w 6495738"/>
              <a:gd name="connsiteY16" fmla="*/ 663738 h 663738"/>
              <a:gd name="connsiteX17" fmla="*/ 5877450 w 6495738"/>
              <a:gd name="connsiteY17" fmla="*/ 663738 h 663738"/>
              <a:gd name="connsiteX18" fmla="*/ 5181552 w 6495738"/>
              <a:gd name="connsiteY18" fmla="*/ 663738 h 663738"/>
              <a:gd name="connsiteX19" fmla="*/ 4485654 w 6495738"/>
              <a:gd name="connsiteY19" fmla="*/ 663738 h 663738"/>
              <a:gd name="connsiteX20" fmla="*/ 3977991 w 6495738"/>
              <a:gd name="connsiteY20" fmla="*/ 663738 h 663738"/>
              <a:gd name="connsiteX21" fmla="*/ 3595818 w 6495738"/>
              <a:gd name="connsiteY21" fmla="*/ 663738 h 663738"/>
              <a:gd name="connsiteX22" fmla="*/ 3213645 w 6495738"/>
              <a:gd name="connsiteY22" fmla="*/ 663738 h 663738"/>
              <a:gd name="connsiteX23" fmla="*/ 2517747 w 6495738"/>
              <a:gd name="connsiteY23" fmla="*/ 663738 h 663738"/>
              <a:gd name="connsiteX24" fmla="*/ 2135573 w 6495738"/>
              <a:gd name="connsiteY24" fmla="*/ 663738 h 663738"/>
              <a:gd name="connsiteX25" fmla="*/ 1753400 w 6495738"/>
              <a:gd name="connsiteY25" fmla="*/ 663738 h 663738"/>
              <a:gd name="connsiteX26" fmla="*/ 1308482 w 6495738"/>
              <a:gd name="connsiteY26" fmla="*/ 663738 h 663738"/>
              <a:gd name="connsiteX27" fmla="*/ 863564 w 6495738"/>
              <a:gd name="connsiteY27" fmla="*/ 663738 h 663738"/>
              <a:gd name="connsiteX28" fmla="*/ 110625 w 6495738"/>
              <a:gd name="connsiteY28" fmla="*/ 663738 h 663738"/>
              <a:gd name="connsiteX29" fmla="*/ 0 w 6495738"/>
              <a:gd name="connsiteY29" fmla="*/ 553113 h 663738"/>
              <a:gd name="connsiteX30" fmla="*/ 0 w 6495738"/>
              <a:gd name="connsiteY30" fmla="*/ 110625 h 6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95738" h="663738" extrusionOk="0">
                <a:moveTo>
                  <a:pt x="0" y="110625"/>
                </a:moveTo>
                <a:cubicBezTo>
                  <a:pt x="7351" y="57276"/>
                  <a:pt x="49373" y="4556"/>
                  <a:pt x="110625" y="0"/>
                </a:cubicBezTo>
                <a:cubicBezTo>
                  <a:pt x="392670" y="-49426"/>
                  <a:pt x="532383" y="43721"/>
                  <a:pt x="806523" y="0"/>
                </a:cubicBezTo>
                <a:cubicBezTo>
                  <a:pt x="1080663" y="-43721"/>
                  <a:pt x="1222581" y="60084"/>
                  <a:pt x="1376931" y="0"/>
                </a:cubicBezTo>
                <a:cubicBezTo>
                  <a:pt x="1531281" y="-60084"/>
                  <a:pt x="1728599" y="3066"/>
                  <a:pt x="1884594" y="0"/>
                </a:cubicBezTo>
                <a:cubicBezTo>
                  <a:pt x="2040589" y="-3066"/>
                  <a:pt x="2192584" y="33273"/>
                  <a:pt x="2392257" y="0"/>
                </a:cubicBezTo>
                <a:cubicBezTo>
                  <a:pt x="2591930" y="-33273"/>
                  <a:pt x="2628014" y="20851"/>
                  <a:pt x="2774430" y="0"/>
                </a:cubicBezTo>
                <a:cubicBezTo>
                  <a:pt x="2920846" y="-20851"/>
                  <a:pt x="3000741" y="9699"/>
                  <a:pt x="3219349" y="0"/>
                </a:cubicBezTo>
                <a:cubicBezTo>
                  <a:pt x="3437957" y="-9699"/>
                  <a:pt x="3526053" y="51225"/>
                  <a:pt x="3664267" y="0"/>
                </a:cubicBezTo>
                <a:cubicBezTo>
                  <a:pt x="3802481" y="-51225"/>
                  <a:pt x="3963525" y="38684"/>
                  <a:pt x="4234675" y="0"/>
                </a:cubicBezTo>
                <a:cubicBezTo>
                  <a:pt x="4505825" y="-38684"/>
                  <a:pt x="4474203" y="19829"/>
                  <a:pt x="4616848" y="0"/>
                </a:cubicBezTo>
                <a:cubicBezTo>
                  <a:pt x="4759493" y="-19829"/>
                  <a:pt x="4979808" y="29186"/>
                  <a:pt x="5187256" y="0"/>
                </a:cubicBezTo>
                <a:cubicBezTo>
                  <a:pt x="5394704" y="-29186"/>
                  <a:pt x="5649955" y="8730"/>
                  <a:pt x="5820409" y="0"/>
                </a:cubicBezTo>
                <a:cubicBezTo>
                  <a:pt x="5990863" y="-8730"/>
                  <a:pt x="6103871" y="45684"/>
                  <a:pt x="6385113" y="0"/>
                </a:cubicBezTo>
                <a:cubicBezTo>
                  <a:pt x="6449035" y="9169"/>
                  <a:pt x="6484322" y="46811"/>
                  <a:pt x="6495738" y="110625"/>
                </a:cubicBezTo>
                <a:cubicBezTo>
                  <a:pt x="6520888" y="215897"/>
                  <a:pt x="6448893" y="367164"/>
                  <a:pt x="6495738" y="553113"/>
                </a:cubicBezTo>
                <a:cubicBezTo>
                  <a:pt x="6501288" y="625128"/>
                  <a:pt x="6432115" y="654835"/>
                  <a:pt x="6385113" y="663738"/>
                </a:cubicBezTo>
                <a:cubicBezTo>
                  <a:pt x="6151496" y="706713"/>
                  <a:pt x="5988910" y="648374"/>
                  <a:pt x="5877450" y="663738"/>
                </a:cubicBezTo>
                <a:cubicBezTo>
                  <a:pt x="5765990" y="679102"/>
                  <a:pt x="5392927" y="653052"/>
                  <a:pt x="5181552" y="663738"/>
                </a:cubicBezTo>
                <a:cubicBezTo>
                  <a:pt x="4970177" y="674424"/>
                  <a:pt x="4808779" y="627581"/>
                  <a:pt x="4485654" y="663738"/>
                </a:cubicBezTo>
                <a:cubicBezTo>
                  <a:pt x="4162529" y="699895"/>
                  <a:pt x="4088581" y="636668"/>
                  <a:pt x="3977991" y="663738"/>
                </a:cubicBezTo>
                <a:cubicBezTo>
                  <a:pt x="3867401" y="690808"/>
                  <a:pt x="3710509" y="646052"/>
                  <a:pt x="3595818" y="663738"/>
                </a:cubicBezTo>
                <a:cubicBezTo>
                  <a:pt x="3481127" y="681424"/>
                  <a:pt x="3392601" y="641741"/>
                  <a:pt x="3213645" y="663738"/>
                </a:cubicBezTo>
                <a:cubicBezTo>
                  <a:pt x="3034689" y="685735"/>
                  <a:pt x="2814512" y="600519"/>
                  <a:pt x="2517747" y="663738"/>
                </a:cubicBezTo>
                <a:cubicBezTo>
                  <a:pt x="2220982" y="726957"/>
                  <a:pt x="2234417" y="659850"/>
                  <a:pt x="2135573" y="663738"/>
                </a:cubicBezTo>
                <a:cubicBezTo>
                  <a:pt x="2036729" y="667626"/>
                  <a:pt x="1840900" y="625699"/>
                  <a:pt x="1753400" y="663738"/>
                </a:cubicBezTo>
                <a:cubicBezTo>
                  <a:pt x="1665900" y="701777"/>
                  <a:pt x="1501516" y="613984"/>
                  <a:pt x="1308482" y="663738"/>
                </a:cubicBezTo>
                <a:cubicBezTo>
                  <a:pt x="1115448" y="713492"/>
                  <a:pt x="963265" y="642634"/>
                  <a:pt x="863564" y="663738"/>
                </a:cubicBezTo>
                <a:cubicBezTo>
                  <a:pt x="763863" y="684842"/>
                  <a:pt x="386587" y="649536"/>
                  <a:pt x="110625" y="663738"/>
                </a:cubicBezTo>
                <a:cubicBezTo>
                  <a:pt x="58868" y="672502"/>
                  <a:pt x="645" y="609810"/>
                  <a:pt x="0" y="553113"/>
                </a:cubicBezTo>
                <a:cubicBezTo>
                  <a:pt x="-19587" y="380272"/>
                  <a:pt x="34418" y="301832"/>
                  <a:pt x="0" y="110625"/>
                </a:cubicBezTo>
                <a:close/>
              </a:path>
            </a:pathLst>
          </a:custGeom>
          <a:noFill/>
          <a:ln w="76200">
            <a:solidFill>
              <a:srgbClr val="00B0F0"/>
            </a:solidFill>
            <a:extLst>
              <a:ext uri="{C807C97D-BFC1-408E-A445-0C87EB9F89A2}">
                <ask:lineSketchStyleProps xmlns:ask="http://schemas.microsoft.com/office/drawing/2018/sketchyshapes" sd="1805722048">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1A0C61BA-9070-67CE-3A7F-A3C215CED665}"/>
              </a:ext>
            </a:extLst>
          </p:cNvPr>
          <p:cNvSpPr/>
          <p:nvPr/>
        </p:nvSpPr>
        <p:spPr>
          <a:xfrm>
            <a:off x="1142862" y="4815364"/>
            <a:ext cx="4200594" cy="663738"/>
          </a:xfrm>
          <a:custGeom>
            <a:avLst/>
            <a:gdLst>
              <a:gd name="connsiteX0" fmla="*/ 0 w 4200594"/>
              <a:gd name="connsiteY0" fmla="*/ 110625 h 663738"/>
              <a:gd name="connsiteX1" fmla="*/ 110625 w 4200594"/>
              <a:gd name="connsiteY1" fmla="*/ 0 h 663738"/>
              <a:gd name="connsiteX2" fmla="*/ 639309 w 4200594"/>
              <a:gd name="connsiteY2" fmla="*/ 0 h 663738"/>
              <a:gd name="connsiteX3" fmla="*/ 1088407 w 4200594"/>
              <a:gd name="connsiteY3" fmla="*/ 0 h 663738"/>
              <a:gd name="connsiteX4" fmla="*/ 1736471 w 4200594"/>
              <a:gd name="connsiteY4" fmla="*/ 0 h 663738"/>
              <a:gd name="connsiteX5" fmla="*/ 2304949 w 4200594"/>
              <a:gd name="connsiteY5" fmla="*/ 0 h 663738"/>
              <a:gd name="connsiteX6" fmla="*/ 2913220 w 4200594"/>
              <a:gd name="connsiteY6" fmla="*/ 0 h 663738"/>
              <a:gd name="connsiteX7" fmla="*/ 3521491 w 4200594"/>
              <a:gd name="connsiteY7" fmla="*/ 0 h 663738"/>
              <a:gd name="connsiteX8" fmla="*/ 4089969 w 4200594"/>
              <a:gd name="connsiteY8" fmla="*/ 0 h 663738"/>
              <a:gd name="connsiteX9" fmla="*/ 4200594 w 4200594"/>
              <a:gd name="connsiteY9" fmla="*/ 110625 h 663738"/>
              <a:gd name="connsiteX10" fmla="*/ 4200594 w 4200594"/>
              <a:gd name="connsiteY10" fmla="*/ 553113 h 663738"/>
              <a:gd name="connsiteX11" fmla="*/ 4089969 w 4200594"/>
              <a:gd name="connsiteY11" fmla="*/ 663738 h 663738"/>
              <a:gd name="connsiteX12" fmla="*/ 3561285 w 4200594"/>
              <a:gd name="connsiteY12" fmla="*/ 663738 h 663738"/>
              <a:gd name="connsiteX13" fmla="*/ 2913220 w 4200594"/>
              <a:gd name="connsiteY13" fmla="*/ 663738 h 663738"/>
              <a:gd name="connsiteX14" fmla="*/ 2344742 w 4200594"/>
              <a:gd name="connsiteY14" fmla="*/ 663738 h 663738"/>
              <a:gd name="connsiteX15" fmla="*/ 1816058 w 4200594"/>
              <a:gd name="connsiteY15" fmla="*/ 663738 h 663738"/>
              <a:gd name="connsiteX16" fmla="*/ 1287374 w 4200594"/>
              <a:gd name="connsiteY16" fmla="*/ 663738 h 663738"/>
              <a:gd name="connsiteX17" fmla="*/ 798483 w 4200594"/>
              <a:gd name="connsiteY17" fmla="*/ 663738 h 663738"/>
              <a:gd name="connsiteX18" fmla="*/ 110625 w 4200594"/>
              <a:gd name="connsiteY18" fmla="*/ 663738 h 663738"/>
              <a:gd name="connsiteX19" fmla="*/ 0 w 4200594"/>
              <a:gd name="connsiteY19" fmla="*/ 553113 h 663738"/>
              <a:gd name="connsiteX20" fmla="*/ 0 w 4200594"/>
              <a:gd name="connsiteY20" fmla="*/ 110625 h 6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0594" h="663738" fill="none" extrusionOk="0">
                <a:moveTo>
                  <a:pt x="0" y="110625"/>
                </a:moveTo>
                <a:cubicBezTo>
                  <a:pt x="3430" y="60417"/>
                  <a:pt x="55057" y="-5108"/>
                  <a:pt x="110625" y="0"/>
                </a:cubicBezTo>
                <a:cubicBezTo>
                  <a:pt x="225906" y="-48719"/>
                  <a:pt x="429809" y="47234"/>
                  <a:pt x="639309" y="0"/>
                </a:cubicBezTo>
                <a:cubicBezTo>
                  <a:pt x="848809" y="-47234"/>
                  <a:pt x="957646" y="16161"/>
                  <a:pt x="1088407" y="0"/>
                </a:cubicBezTo>
                <a:cubicBezTo>
                  <a:pt x="1219168" y="-16161"/>
                  <a:pt x="1561450" y="61080"/>
                  <a:pt x="1736471" y="0"/>
                </a:cubicBezTo>
                <a:cubicBezTo>
                  <a:pt x="1911492" y="-61080"/>
                  <a:pt x="2050599" y="44941"/>
                  <a:pt x="2304949" y="0"/>
                </a:cubicBezTo>
                <a:cubicBezTo>
                  <a:pt x="2559299" y="-44941"/>
                  <a:pt x="2632251" y="18809"/>
                  <a:pt x="2913220" y="0"/>
                </a:cubicBezTo>
                <a:cubicBezTo>
                  <a:pt x="3194189" y="-18809"/>
                  <a:pt x="3241034" y="44801"/>
                  <a:pt x="3521491" y="0"/>
                </a:cubicBezTo>
                <a:cubicBezTo>
                  <a:pt x="3801948" y="-44801"/>
                  <a:pt x="3943579" y="44882"/>
                  <a:pt x="4089969" y="0"/>
                </a:cubicBezTo>
                <a:cubicBezTo>
                  <a:pt x="4152895" y="-5712"/>
                  <a:pt x="4194896" y="51758"/>
                  <a:pt x="4200594" y="110625"/>
                </a:cubicBezTo>
                <a:cubicBezTo>
                  <a:pt x="4249431" y="218347"/>
                  <a:pt x="4165348" y="356018"/>
                  <a:pt x="4200594" y="553113"/>
                </a:cubicBezTo>
                <a:cubicBezTo>
                  <a:pt x="4204197" y="605055"/>
                  <a:pt x="4148062" y="651112"/>
                  <a:pt x="4089969" y="663738"/>
                </a:cubicBezTo>
                <a:cubicBezTo>
                  <a:pt x="3979222" y="707756"/>
                  <a:pt x="3671603" y="626717"/>
                  <a:pt x="3561285" y="663738"/>
                </a:cubicBezTo>
                <a:cubicBezTo>
                  <a:pt x="3450967" y="700759"/>
                  <a:pt x="3202998" y="598473"/>
                  <a:pt x="2913220" y="663738"/>
                </a:cubicBezTo>
                <a:cubicBezTo>
                  <a:pt x="2623442" y="729003"/>
                  <a:pt x="2621473" y="609728"/>
                  <a:pt x="2344742" y="663738"/>
                </a:cubicBezTo>
                <a:cubicBezTo>
                  <a:pt x="2068011" y="717748"/>
                  <a:pt x="1949681" y="626895"/>
                  <a:pt x="1816058" y="663738"/>
                </a:cubicBezTo>
                <a:cubicBezTo>
                  <a:pt x="1682435" y="700581"/>
                  <a:pt x="1523361" y="648315"/>
                  <a:pt x="1287374" y="663738"/>
                </a:cubicBezTo>
                <a:cubicBezTo>
                  <a:pt x="1051387" y="679161"/>
                  <a:pt x="960410" y="605751"/>
                  <a:pt x="798483" y="663738"/>
                </a:cubicBezTo>
                <a:cubicBezTo>
                  <a:pt x="636556" y="721725"/>
                  <a:pt x="409164" y="638834"/>
                  <a:pt x="110625" y="663738"/>
                </a:cubicBezTo>
                <a:cubicBezTo>
                  <a:pt x="39701" y="663673"/>
                  <a:pt x="-6226" y="613291"/>
                  <a:pt x="0" y="553113"/>
                </a:cubicBezTo>
                <a:cubicBezTo>
                  <a:pt x="-15894" y="392521"/>
                  <a:pt x="47738" y="221035"/>
                  <a:pt x="0" y="110625"/>
                </a:cubicBezTo>
                <a:close/>
              </a:path>
              <a:path w="4200594" h="663738" stroke="0" extrusionOk="0">
                <a:moveTo>
                  <a:pt x="0" y="110625"/>
                </a:moveTo>
                <a:cubicBezTo>
                  <a:pt x="1516" y="50421"/>
                  <a:pt x="54687" y="-11798"/>
                  <a:pt x="110625" y="0"/>
                </a:cubicBezTo>
                <a:cubicBezTo>
                  <a:pt x="279809" y="-40798"/>
                  <a:pt x="436551" y="23896"/>
                  <a:pt x="559722" y="0"/>
                </a:cubicBezTo>
                <a:cubicBezTo>
                  <a:pt x="682893" y="-23896"/>
                  <a:pt x="831311" y="48729"/>
                  <a:pt x="1008820" y="0"/>
                </a:cubicBezTo>
                <a:cubicBezTo>
                  <a:pt x="1186329" y="-48729"/>
                  <a:pt x="1322565" y="28388"/>
                  <a:pt x="1497711" y="0"/>
                </a:cubicBezTo>
                <a:cubicBezTo>
                  <a:pt x="1672857" y="-28388"/>
                  <a:pt x="1756727" y="31440"/>
                  <a:pt x="1986601" y="0"/>
                </a:cubicBezTo>
                <a:cubicBezTo>
                  <a:pt x="2216475" y="-31440"/>
                  <a:pt x="2324223" y="13165"/>
                  <a:pt x="2594873" y="0"/>
                </a:cubicBezTo>
                <a:cubicBezTo>
                  <a:pt x="2865523" y="-13165"/>
                  <a:pt x="3018949" y="39148"/>
                  <a:pt x="3203144" y="0"/>
                </a:cubicBezTo>
                <a:cubicBezTo>
                  <a:pt x="3387339" y="-39148"/>
                  <a:pt x="3821195" y="17824"/>
                  <a:pt x="4089969" y="0"/>
                </a:cubicBezTo>
                <a:cubicBezTo>
                  <a:pt x="4141944" y="6907"/>
                  <a:pt x="4193916" y="33445"/>
                  <a:pt x="4200594" y="110625"/>
                </a:cubicBezTo>
                <a:cubicBezTo>
                  <a:pt x="4239839" y="321763"/>
                  <a:pt x="4171920" y="358476"/>
                  <a:pt x="4200594" y="553113"/>
                </a:cubicBezTo>
                <a:cubicBezTo>
                  <a:pt x="4201286" y="618816"/>
                  <a:pt x="4158827" y="649358"/>
                  <a:pt x="4089969" y="663738"/>
                </a:cubicBezTo>
                <a:cubicBezTo>
                  <a:pt x="3926825" y="677166"/>
                  <a:pt x="3813106" y="630663"/>
                  <a:pt x="3640872" y="663738"/>
                </a:cubicBezTo>
                <a:cubicBezTo>
                  <a:pt x="3468638" y="696813"/>
                  <a:pt x="3289676" y="603925"/>
                  <a:pt x="3072394" y="663738"/>
                </a:cubicBezTo>
                <a:cubicBezTo>
                  <a:pt x="2855112" y="723551"/>
                  <a:pt x="2767457" y="635219"/>
                  <a:pt x="2503916" y="663738"/>
                </a:cubicBezTo>
                <a:cubicBezTo>
                  <a:pt x="2240375" y="692257"/>
                  <a:pt x="2175379" y="624001"/>
                  <a:pt x="1855852" y="663738"/>
                </a:cubicBezTo>
                <a:cubicBezTo>
                  <a:pt x="1536325" y="703475"/>
                  <a:pt x="1520714" y="607162"/>
                  <a:pt x="1327167" y="663738"/>
                </a:cubicBezTo>
                <a:cubicBezTo>
                  <a:pt x="1133620" y="720314"/>
                  <a:pt x="915728" y="628715"/>
                  <a:pt x="718896" y="663738"/>
                </a:cubicBezTo>
                <a:cubicBezTo>
                  <a:pt x="522064" y="698761"/>
                  <a:pt x="330954" y="655950"/>
                  <a:pt x="110625" y="663738"/>
                </a:cubicBezTo>
                <a:cubicBezTo>
                  <a:pt x="52460" y="663805"/>
                  <a:pt x="-4348" y="613454"/>
                  <a:pt x="0" y="553113"/>
                </a:cubicBezTo>
                <a:cubicBezTo>
                  <a:pt x="-18201" y="409491"/>
                  <a:pt x="10735" y="243587"/>
                  <a:pt x="0" y="110625"/>
                </a:cubicBezTo>
                <a:close/>
              </a:path>
            </a:pathLst>
          </a:custGeom>
          <a:solidFill>
            <a:schemeClr val="bg1"/>
          </a:solidFill>
          <a:ln w="76200">
            <a:solidFill>
              <a:srgbClr val="92D050"/>
            </a:solidFill>
            <a:extLst>
              <a:ext uri="{C807C97D-BFC1-408E-A445-0C87EB9F89A2}">
                <ask:lineSketchStyleProps xmlns:ask="http://schemas.microsoft.com/office/drawing/2018/sketchyshapes" sd="7833579">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E8E6D2EC-6743-99A7-9716-69130E3F38E1}"/>
              </a:ext>
            </a:extLst>
          </p:cNvPr>
          <p:cNvSpPr txBox="1"/>
          <p:nvPr/>
        </p:nvSpPr>
        <p:spPr>
          <a:xfrm>
            <a:off x="1186971" y="4840664"/>
            <a:ext cx="6094476" cy="532903"/>
          </a:xfrm>
          <a:prstGeom prst="rect">
            <a:avLst/>
          </a:prstGeom>
          <a:noFill/>
        </p:spPr>
        <p:txBody>
          <a:bodyPr wrap="square">
            <a:spAutoFit/>
          </a:bodyPr>
          <a:lstStyle/>
          <a:p>
            <a:pPr lvl="0">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 The CLiP mentor / coach</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3D5E3AE2-D306-A26E-EADB-43362C70CFD6}"/>
              </a:ext>
            </a:extLst>
          </p:cNvPr>
          <p:cNvSpPr/>
          <p:nvPr/>
        </p:nvSpPr>
        <p:spPr>
          <a:xfrm>
            <a:off x="1138290" y="5803346"/>
            <a:ext cx="10313731" cy="731642"/>
          </a:xfrm>
          <a:custGeom>
            <a:avLst/>
            <a:gdLst>
              <a:gd name="connsiteX0" fmla="*/ 0 w 10313731"/>
              <a:gd name="connsiteY0" fmla="*/ 121943 h 731642"/>
              <a:gd name="connsiteX1" fmla="*/ 121943 w 10313731"/>
              <a:gd name="connsiteY1" fmla="*/ 0 h 731642"/>
              <a:gd name="connsiteX2" fmla="*/ 412191 w 10313731"/>
              <a:gd name="connsiteY2" fmla="*/ 0 h 731642"/>
              <a:gd name="connsiteX3" fmla="*/ 1205932 w 10313731"/>
              <a:gd name="connsiteY3" fmla="*/ 0 h 731642"/>
              <a:gd name="connsiteX4" fmla="*/ 1697578 w 10313731"/>
              <a:gd name="connsiteY4" fmla="*/ 0 h 731642"/>
              <a:gd name="connsiteX5" fmla="*/ 2390620 w 10313731"/>
              <a:gd name="connsiteY5" fmla="*/ 0 h 731642"/>
              <a:gd name="connsiteX6" fmla="*/ 2882265 w 10313731"/>
              <a:gd name="connsiteY6" fmla="*/ 0 h 731642"/>
              <a:gd name="connsiteX7" fmla="*/ 3474609 w 10313731"/>
              <a:gd name="connsiteY7" fmla="*/ 0 h 731642"/>
              <a:gd name="connsiteX8" fmla="*/ 4268350 w 10313731"/>
              <a:gd name="connsiteY8" fmla="*/ 0 h 731642"/>
              <a:gd name="connsiteX9" fmla="*/ 4860694 w 10313731"/>
              <a:gd name="connsiteY9" fmla="*/ 0 h 731642"/>
              <a:gd name="connsiteX10" fmla="*/ 5654434 w 10313731"/>
              <a:gd name="connsiteY10" fmla="*/ 0 h 731642"/>
              <a:gd name="connsiteX11" fmla="*/ 5944683 w 10313731"/>
              <a:gd name="connsiteY11" fmla="*/ 0 h 731642"/>
              <a:gd name="connsiteX12" fmla="*/ 6335630 w 10313731"/>
              <a:gd name="connsiteY12" fmla="*/ 0 h 731642"/>
              <a:gd name="connsiteX13" fmla="*/ 6726577 w 10313731"/>
              <a:gd name="connsiteY13" fmla="*/ 0 h 731642"/>
              <a:gd name="connsiteX14" fmla="*/ 7218222 w 10313731"/>
              <a:gd name="connsiteY14" fmla="*/ 0 h 731642"/>
              <a:gd name="connsiteX15" fmla="*/ 7911264 w 10313731"/>
              <a:gd name="connsiteY15" fmla="*/ 0 h 731642"/>
              <a:gd name="connsiteX16" fmla="*/ 8201513 w 10313731"/>
              <a:gd name="connsiteY16" fmla="*/ 0 h 731642"/>
              <a:gd name="connsiteX17" fmla="*/ 8995253 w 10313731"/>
              <a:gd name="connsiteY17" fmla="*/ 0 h 731642"/>
              <a:gd name="connsiteX18" fmla="*/ 9386200 w 10313731"/>
              <a:gd name="connsiteY18" fmla="*/ 0 h 731642"/>
              <a:gd name="connsiteX19" fmla="*/ 10191788 w 10313731"/>
              <a:gd name="connsiteY19" fmla="*/ 0 h 731642"/>
              <a:gd name="connsiteX20" fmla="*/ 10313731 w 10313731"/>
              <a:gd name="connsiteY20" fmla="*/ 121943 h 731642"/>
              <a:gd name="connsiteX21" fmla="*/ 10313731 w 10313731"/>
              <a:gd name="connsiteY21" fmla="*/ 609699 h 731642"/>
              <a:gd name="connsiteX22" fmla="*/ 10191788 w 10313731"/>
              <a:gd name="connsiteY22" fmla="*/ 731642 h 731642"/>
              <a:gd name="connsiteX23" fmla="*/ 9700143 w 10313731"/>
              <a:gd name="connsiteY23" fmla="*/ 731642 h 731642"/>
              <a:gd name="connsiteX24" fmla="*/ 9309196 w 10313731"/>
              <a:gd name="connsiteY24" fmla="*/ 731642 h 731642"/>
              <a:gd name="connsiteX25" fmla="*/ 8515455 w 10313731"/>
              <a:gd name="connsiteY25" fmla="*/ 731642 h 731642"/>
              <a:gd name="connsiteX26" fmla="*/ 7721714 w 10313731"/>
              <a:gd name="connsiteY26" fmla="*/ 731642 h 731642"/>
              <a:gd name="connsiteX27" fmla="*/ 7330767 w 10313731"/>
              <a:gd name="connsiteY27" fmla="*/ 731642 h 731642"/>
              <a:gd name="connsiteX28" fmla="*/ 6839122 w 10313731"/>
              <a:gd name="connsiteY28" fmla="*/ 731642 h 731642"/>
              <a:gd name="connsiteX29" fmla="*/ 6045381 w 10313731"/>
              <a:gd name="connsiteY29" fmla="*/ 731642 h 731642"/>
              <a:gd name="connsiteX30" fmla="*/ 5453037 w 10313731"/>
              <a:gd name="connsiteY30" fmla="*/ 731642 h 731642"/>
              <a:gd name="connsiteX31" fmla="*/ 4759995 w 10313731"/>
              <a:gd name="connsiteY31" fmla="*/ 731642 h 731642"/>
              <a:gd name="connsiteX32" fmla="*/ 4469747 w 10313731"/>
              <a:gd name="connsiteY32" fmla="*/ 731642 h 731642"/>
              <a:gd name="connsiteX33" fmla="*/ 3877403 w 10313731"/>
              <a:gd name="connsiteY33" fmla="*/ 731642 h 731642"/>
              <a:gd name="connsiteX34" fmla="*/ 3285059 w 10313731"/>
              <a:gd name="connsiteY34" fmla="*/ 731642 h 731642"/>
              <a:gd name="connsiteX35" fmla="*/ 2994811 w 10313731"/>
              <a:gd name="connsiteY35" fmla="*/ 731642 h 731642"/>
              <a:gd name="connsiteX36" fmla="*/ 2704562 w 10313731"/>
              <a:gd name="connsiteY36" fmla="*/ 731642 h 731642"/>
              <a:gd name="connsiteX37" fmla="*/ 1910821 w 10313731"/>
              <a:gd name="connsiteY37" fmla="*/ 731642 h 731642"/>
              <a:gd name="connsiteX38" fmla="*/ 1620573 w 10313731"/>
              <a:gd name="connsiteY38" fmla="*/ 731642 h 731642"/>
              <a:gd name="connsiteX39" fmla="*/ 826832 w 10313731"/>
              <a:gd name="connsiteY39" fmla="*/ 731642 h 731642"/>
              <a:gd name="connsiteX40" fmla="*/ 121943 w 10313731"/>
              <a:gd name="connsiteY40" fmla="*/ 731642 h 731642"/>
              <a:gd name="connsiteX41" fmla="*/ 0 w 10313731"/>
              <a:gd name="connsiteY41" fmla="*/ 609699 h 731642"/>
              <a:gd name="connsiteX42" fmla="*/ 0 w 10313731"/>
              <a:gd name="connsiteY42" fmla="*/ 121943 h 73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313731" h="731642" fill="none" extrusionOk="0">
                <a:moveTo>
                  <a:pt x="0" y="121943"/>
                </a:moveTo>
                <a:cubicBezTo>
                  <a:pt x="5879" y="65276"/>
                  <a:pt x="48979" y="16483"/>
                  <a:pt x="121943" y="0"/>
                </a:cubicBezTo>
                <a:cubicBezTo>
                  <a:pt x="259803" y="-5338"/>
                  <a:pt x="291280" y="34297"/>
                  <a:pt x="412191" y="0"/>
                </a:cubicBezTo>
                <a:cubicBezTo>
                  <a:pt x="533102" y="-34297"/>
                  <a:pt x="852288" y="77767"/>
                  <a:pt x="1205932" y="0"/>
                </a:cubicBezTo>
                <a:cubicBezTo>
                  <a:pt x="1559576" y="-77767"/>
                  <a:pt x="1493117" y="58428"/>
                  <a:pt x="1697578" y="0"/>
                </a:cubicBezTo>
                <a:cubicBezTo>
                  <a:pt x="1902039" y="-58428"/>
                  <a:pt x="2068745" y="75174"/>
                  <a:pt x="2390620" y="0"/>
                </a:cubicBezTo>
                <a:cubicBezTo>
                  <a:pt x="2712495" y="-75174"/>
                  <a:pt x="2638863" y="30900"/>
                  <a:pt x="2882265" y="0"/>
                </a:cubicBezTo>
                <a:cubicBezTo>
                  <a:pt x="3125668" y="-30900"/>
                  <a:pt x="3311678" y="10545"/>
                  <a:pt x="3474609" y="0"/>
                </a:cubicBezTo>
                <a:cubicBezTo>
                  <a:pt x="3637540" y="-10545"/>
                  <a:pt x="4086399" y="63711"/>
                  <a:pt x="4268350" y="0"/>
                </a:cubicBezTo>
                <a:cubicBezTo>
                  <a:pt x="4450301" y="-63711"/>
                  <a:pt x="4595012" y="66117"/>
                  <a:pt x="4860694" y="0"/>
                </a:cubicBezTo>
                <a:cubicBezTo>
                  <a:pt x="5126376" y="-66117"/>
                  <a:pt x="5361327" y="61953"/>
                  <a:pt x="5654434" y="0"/>
                </a:cubicBezTo>
                <a:cubicBezTo>
                  <a:pt x="5947541" y="-61953"/>
                  <a:pt x="5830190" y="29284"/>
                  <a:pt x="5944683" y="0"/>
                </a:cubicBezTo>
                <a:cubicBezTo>
                  <a:pt x="6059176" y="-29284"/>
                  <a:pt x="6172624" y="9396"/>
                  <a:pt x="6335630" y="0"/>
                </a:cubicBezTo>
                <a:cubicBezTo>
                  <a:pt x="6498636" y="-9396"/>
                  <a:pt x="6575742" y="16146"/>
                  <a:pt x="6726577" y="0"/>
                </a:cubicBezTo>
                <a:cubicBezTo>
                  <a:pt x="6877412" y="-16146"/>
                  <a:pt x="6978701" y="49738"/>
                  <a:pt x="7218222" y="0"/>
                </a:cubicBezTo>
                <a:cubicBezTo>
                  <a:pt x="7457744" y="-49738"/>
                  <a:pt x="7734895" y="3796"/>
                  <a:pt x="7911264" y="0"/>
                </a:cubicBezTo>
                <a:cubicBezTo>
                  <a:pt x="8087633" y="-3796"/>
                  <a:pt x="8126895" y="19341"/>
                  <a:pt x="8201513" y="0"/>
                </a:cubicBezTo>
                <a:cubicBezTo>
                  <a:pt x="8276131" y="-19341"/>
                  <a:pt x="8705229" y="79478"/>
                  <a:pt x="8995253" y="0"/>
                </a:cubicBezTo>
                <a:cubicBezTo>
                  <a:pt x="9285277" y="-79478"/>
                  <a:pt x="9233921" y="31819"/>
                  <a:pt x="9386200" y="0"/>
                </a:cubicBezTo>
                <a:cubicBezTo>
                  <a:pt x="9538479" y="-31819"/>
                  <a:pt x="9928870" y="41052"/>
                  <a:pt x="10191788" y="0"/>
                </a:cubicBezTo>
                <a:cubicBezTo>
                  <a:pt x="10272691" y="-2118"/>
                  <a:pt x="10314656" y="57932"/>
                  <a:pt x="10313731" y="121943"/>
                </a:cubicBezTo>
                <a:cubicBezTo>
                  <a:pt x="10326064" y="261149"/>
                  <a:pt x="10262198" y="391926"/>
                  <a:pt x="10313731" y="609699"/>
                </a:cubicBezTo>
                <a:cubicBezTo>
                  <a:pt x="10319236" y="679011"/>
                  <a:pt x="10270301" y="743075"/>
                  <a:pt x="10191788" y="731642"/>
                </a:cubicBezTo>
                <a:cubicBezTo>
                  <a:pt x="9949778" y="755827"/>
                  <a:pt x="9851804" y="725782"/>
                  <a:pt x="9700143" y="731642"/>
                </a:cubicBezTo>
                <a:cubicBezTo>
                  <a:pt x="9548483" y="737502"/>
                  <a:pt x="9468105" y="712313"/>
                  <a:pt x="9309196" y="731642"/>
                </a:cubicBezTo>
                <a:cubicBezTo>
                  <a:pt x="9150287" y="750971"/>
                  <a:pt x="8875354" y="678435"/>
                  <a:pt x="8515455" y="731642"/>
                </a:cubicBezTo>
                <a:cubicBezTo>
                  <a:pt x="8155556" y="784849"/>
                  <a:pt x="7997651" y="714625"/>
                  <a:pt x="7721714" y="731642"/>
                </a:cubicBezTo>
                <a:cubicBezTo>
                  <a:pt x="7445777" y="748659"/>
                  <a:pt x="7456549" y="713088"/>
                  <a:pt x="7330767" y="731642"/>
                </a:cubicBezTo>
                <a:cubicBezTo>
                  <a:pt x="7204985" y="750196"/>
                  <a:pt x="7073755" y="714773"/>
                  <a:pt x="6839122" y="731642"/>
                </a:cubicBezTo>
                <a:cubicBezTo>
                  <a:pt x="6604489" y="748511"/>
                  <a:pt x="6257933" y="711916"/>
                  <a:pt x="6045381" y="731642"/>
                </a:cubicBezTo>
                <a:cubicBezTo>
                  <a:pt x="5832829" y="751368"/>
                  <a:pt x="5713830" y="702044"/>
                  <a:pt x="5453037" y="731642"/>
                </a:cubicBezTo>
                <a:cubicBezTo>
                  <a:pt x="5192244" y="761240"/>
                  <a:pt x="4938066" y="654374"/>
                  <a:pt x="4759995" y="731642"/>
                </a:cubicBezTo>
                <a:cubicBezTo>
                  <a:pt x="4581924" y="808910"/>
                  <a:pt x="4537544" y="717455"/>
                  <a:pt x="4469747" y="731642"/>
                </a:cubicBezTo>
                <a:cubicBezTo>
                  <a:pt x="4401950" y="745829"/>
                  <a:pt x="4170129" y="709497"/>
                  <a:pt x="3877403" y="731642"/>
                </a:cubicBezTo>
                <a:cubicBezTo>
                  <a:pt x="3584677" y="753787"/>
                  <a:pt x="3527501" y="679136"/>
                  <a:pt x="3285059" y="731642"/>
                </a:cubicBezTo>
                <a:cubicBezTo>
                  <a:pt x="3042617" y="784148"/>
                  <a:pt x="3099535" y="712641"/>
                  <a:pt x="2994811" y="731642"/>
                </a:cubicBezTo>
                <a:cubicBezTo>
                  <a:pt x="2890087" y="750643"/>
                  <a:pt x="2821863" y="698699"/>
                  <a:pt x="2704562" y="731642"/>
                </a:cubicBezTo>
                <a:cubicBezTo>
                  <a:pt x="2587261" y="764585"/>
                  <a:pt x="2079259" y="727503"/>
                  <a:pt x="1910821" y="731642"/>
                </a:cubicBezTo>
                <a:cubicBezTo>
                  <a:pt x="1742383" y="735781"/>
                  <a:pt x="1706824" y="704855"/>
                  <a:pt x="1620573" y="731642"/>
                </a:cubicBezTo>
                <a:cubicBezTo>
                  <a:pt x="1534322" y="758429"/>
                  <a:pt x="1046533" y="717828"/>
                  <a:pt x="826832" y="731642"/>
                </a:cubicBezTo>
                <a:cubicBezTo>
                  <a:pt x="607131" y="745456"/>
                  <a:pt x="370579" y="656045"/>
                  <a:pt x="121943" y="731642"/>
                </a:cubicBezTo>
                <a:cubicBezTo>
                  <a:pt x="46961" y="749616"/>
                  <a:pt x="-7953" y="669534"/>
                  <a:pt x="0" y="609699"/>
                </a:cubicBezTo>
                <a:cubicBezTo>
                  <a:pt x="-43293" y="420021"/>
                  <a:pt x="34307" y="246185"/>
                  <a:pt x="0" y="121943"/>
                </a:cubicBezTo>
                <a:close/>
              </a:path>
              <a:path w="10313731" h="731642" stroke="0" extrusionOk="0">
                <a:moveTo>
                  <a:pt x="0" y="121943"/>
                </a:moveTo>
                <a:cubicBezTo>
                  <a:pt x="-69" y="63097"/>
                  <a:pt x="45906" y="9562"/>
                  <a:pt x="121943" y="0"/>
                </a:cubicBezTo>
                <a:cubicBezTo>
                  <a:pt x="294807" y="-56030"/>
                  <a:pt x="476519" y="10409"/>
                  <a:pt x="814985" y="0"/>
                </a:cubicBezTo>
                <a:cubicBezTo>
                  <a:pt x="1153451" y="-10409"/>
                  <a:pt x="1020990" y="4281"/>
                  <a:pt x="1205932" y="0"/>
                </a:cubicBezTo>
                <a:cubicBezTo>
                  <a:pt x="1390874" y="-4281"/>
                  <a:pt x="1632764" y="34913"/>
                  <a:pt x="1798276" y="0"/>
                </a:cubicBezTo>
                <a:cubicBezTo>
                  <a:pt x="1963788" y="-34913"/>
                  <a:pt x="2255964" y="64573"/>
                  <a:pt x="2390620" y="0"/>
                </a:cubicBezTo>
                <a:cubicBezTo>
                  <a:pt x="2525276" y="-64573"/>
                  <a:pt x="2741808" y="38265"/>
                  <a:pt x="2882265" y="0"/>
                </a:cubicBezTo>
                <a:cubicBezTo>
                  <a:pt x="3022722" y="-38265"/>
                  <a:pt x="3109047" y="23353"/>
                  <a:pt x="3172514" y="0"/>
                </a:cubicBezTo>
                <a:cubicBezTo>
                  <a:pt x="3235981" y="-23353"/>
                  <a:pt x="3540830" y="47294"/>
                  <a:pt x="3664159" y="0"/>
                </a:cubicBezTo>
                <a:cubicBezTo>
                  <a:pt x="3787488" y="-47294"/>
                  <a:pt x="4094415" y="32305"/>
                  <a:pt x="4256503" y="0"/>
                </a:cubicBezTo>
                <a:cubicBezTo>
                  <a:pt x="4418591" y="-32305"/>
                  <a:pt x="4597903" y="10519"/>
                  <a:pt x="4748148" y="0"/>
                </a:cubicBezTo>
                <a:cubicBezTo>
                  <a:pt x="4898394" y="-10519"/>
                  <a:pt x="4942061" y="7544"/>
                  <a:pt x="5038397" y="0"/>
                </a:cubicBezTo>
                <a:cubicBezTo>
                  <a:pt x="5134733" y="-7544"/>
                  <a:pt x="5320959" y="45288"/>
                  <a:pt x="5530042" y="0"/>
                </a:cubicBezTo>
                <a:cubicBezTo>
                  <a:pt x="5739126" y="-45288"/>
                  <a:pt x="5897012" y="200"/>
                  <a:pt x="6223084" y="0"/>
                </a:cubicBezTo>
                <a:cubicBezTo>
                  <a:pt x="6549156" y="-200"/>
                  <a:pt x="6475959" y="39874"/>
                  <a:pt x="6614031" y="0"/>
                </a:cubicBezTo>
                <a:cubicBezTo>
                  <a:pt x="6752103" y="-39874"/>
                  <a:pt x="7103273" y="32148"/>
                  <a:pt x="7407772" y="0"/>
                </a:cubicBezTo>
                <a:cubicBezTo>
                  <a:pt x="7712271" y="-32148"/>
                  <a:pt x="7720016" y="42615"/>
                  <a:pt x="8000116" y="0"/>
                </a:cubicBezTo>
                <a:cubicBezTo>
                  <a:pt x="8280216" y="-42615"/>
                  <a:pt x="8192693" y="32005"/>
                  <a:pt x="8290364" y="0"/>
                </a:cubicBezTo>
                <a:cubicBezTo>
                  <a:pt x="8388035" y="-32005"/>
                  <a:pt x="8798774" y="83463"/>
                  <a:pt x="9084105" y="0"/>
                </a:cubicBezTo>
                <a:cubicBezTo>
                  <a:pt x="9369436" y="-83463"/>
                  <a:pt x="9827675" y="5199"/>
                  <a:pt x="10191788" y="0"/>
                </a:cubicBezTo>
                <a:cubicBezTo>
                  <a:pt x="10264291" y="-10100"/>
                  <a:pt x="10312430" y="46658"/>
                  <a:pt x="10313731" y="121943"/>
                </a:cubicBezTo>
                <a:cubicBezTo>
                  <a:pt x="10347357" y="353046"/>
                  <a:pt x="10285303" y="429838"/>
                  <a:pt x="10313731" y="609699"/>
                </a:cubicBezTo>
                <a:cubicBezTo>
                  <a:pt x="10312648" y="693796"/>
                  <a:pt x="10251523" y="731023"/>
                  <a:pt x="10191788" y="731642"/>
                </a:cubicBezTo>
                <a:cubicBezTo>
                  <a:pt x="10073674" y="743110"/>
                  <a:pt x="9974359" y="719271"/>
                  <a:pt x="9901540" y="731642"/>
                </a:cubicBezTo>
                <a:cubicBezTo>
                  <a:pt x="9828721" y="744013"/>
                  <a:pt x="9449224" y="665491"/>
                  <a:pt x="9309196" y="731642"/>
                </a:cubicBezTo>
                <a:cubicBezTo>
                  <a:pt x="9169168" y="797793"/>
                  <a:pt x="9067178" y="702573"/>
                  <a:pt x="8918249" y="731642"/>
                </a:cubicBezTo>
                <a:cubicBezTo>
                  <a:pt x="8769320" y="760711"/>
                  <a:pt x="8616963" y="694111"/>
                  <a:pt x="8527302" y="731642"/>
                </a:cubicBezTo>
                <a:cubicBezTo>
                  <a:pt x="8437641" y="769173"/>
                  <a:pt x="8228098" y="712069"/>
                  <a:pt x="8136355" y="731642"/>
                </a:cubicBezTo>
                <a:cubicBezTo>
                  <a:pt x="8044612" y="751215"/>
                  <a:pt x="7707159" y="656287"/>
                  <a:pt x="7443313" y="731642"/>
                </a:cubicBezTo>
                <a:cubicBezTo>
                  <a:pt x="7179467" y="806997"/>
                  <a:pt x="7286945" y="731517"/>
                  <a:pt x="7153064" y="731642"/>
                </a:cubicBezTo>
                <a:cubicBezTo>
                  <a:pt x="7019183" y="731767"/>
                  <a:pt x="6939800" y="705627"/>
                  <a:pt x="6762117" y="731642"/>
                </a:cubicBezTo>
                <a:cubicBezTo>
                  <a:pt x="6584434" y="757657"/>
                  <a:pt x="6372488" y="650461"/>
                  <a:pt x="6069075" y="731642"/>
                </a:cubicBezTo>
                <a:cubicBezTo>
                  <a:pt x="5765662" y="812823"/>
                  <a:pt x="5877284" y="725752"/>
                  <a:pt x="5778827" y="731642"/>
                </a:cubicBezTo>
                <a:cubicBezTo>
                  <a:pt x="5680370" y="737532"/>
                  <a:pt x="5433160" y="720829"/>
                  <a:pt x="5186483" y="731642"/>
                </a:cubicBezTo>
                <a:cubicBezTo>
                  <a:pt x="4939806" y="742455"/>
                  <a:pt x="4856751" y="667308"/>
                  <a:pt x="4594139" y="731642"/>
                </a:cubicBezTo>
                <a:cubicBezTo>
                  <a:pt x="4331527" y="795976"/>
                  <a:pt x="4120611" y="726032"/>
                  <a:pt x="3901097" y="731642"/>
                </a:cubicBezTo>
                <a:cubicBezTo>
                  <a:pt x="3681583" y="737252"/>
                  <a:pt x="3555088" y="674679"/>
                  <a:pt x="3308753" y="731642"/>
                </a:cubicBezTo>
                <a:cubicBezTo>
                  <a:pt x="3062418" y="788605"/>
                  <a:pt x="2938804" y="707080"/>
                  <a:pt x="2817107" y="731642"/>
                </a:cubicBezTo>
                <a:cubicBezTo>
                  <a:pt x="2695410" y="756204"/>
                  <a:pt x="2400411" y="700538"/>
                  <a:pt x="2023367" y="731642"/>
                </a:cubicBezTo>
                <a:cubicBezTo>
                  <a:pt x="1646323" y="762746"/>
                  <a:pt x="1401635" y="671282"/>
                  <a:pt x="1229626" y="731642"/>
                </a:cubicBezTo>
                <a:cubicBezTo>
                  <a:pt x="1057617" y="792002"/>
                  <a:pt x="1031879" y="710282"/>
                  <a:pt x="838679" y="731642"/>
                </a:cubicBezTo>
                <a:cubicBezTo>
                  <a:pt x="645479" y="753002"/>
                  <a:pt x="330297" y="701645"/>
                  <a:pt x="121943" y="731642"/>
                </a:cubicBezTo>
                <a:cubicBezTo>
                  <a:pt x="61697" y="734785"/>
                  <a:pt x="-7398" y="658264"/>
                  <a:pt x="0" y="609699"/>
                </a:cubicBezTo>
                <a:cubicBezTo>
                  <a:pt x="-56607" y="426456"/>
                  <a:pt x="45879" y="339842"/>
                  <a:pt x="0" y="121943"/>
                </a:cubicBezTo>
                <a:close/>
              </a:path>
            </a:pathLst>
          </a:custGeom>
          <a:solidFill>
            <a:schemeClr val="bg1"/>
          </a:solidFill>
          <a:ln w="76200">
            <a:solidFill>
              <a:srgbClr val="0070C0"/>
            </a:solidFill>
            <a:extLst>
              <a:ext uri="{C807C97D-BFC1-408E-A445-0C87EB9F89A2}">
                <ask:lineSketchStyleProps xmlns:ask="http://schemas.microsoft.com/office/drawing/2018/sketchyshapes" sd="3528968302">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GB" b="1" dirty="0"/>
              <a:t>Operationalising CLiP – organisation, delivery and future planning</a:t>
            </a:r>
            <a:endParaRPr lang="en-GB" dirty="0"/>
          </a:p>
        </p:txBody>
      </p:sp>
      <p:sp>
        <p:nvSpPr>
          <p:cNvPr id="26" name="TextBox 25">
            <a:extLst>
              <a:ext uri="{FF2B5EF4-FFF2-40B4-BE49-F238E27FC236}">
                <a16:creationId xmlns:a16="http://schemas.microsoft.com/office/drawing/2014/main" id="{B1779607-38F3-D408-CEDE-876A92F2F6A9}"/>
              </a:ext>
            </a:extLst>
          </p:cNvPr>
          <p:cNvSpPr txBox="1"/>
          <p:nvPr/>
        </p:nvSpPr>
        <p:spPr>
          <a:xfrm>
            <a:off x="1285141" y="5879941"/>
            <a:ext cx="10564352" cy="523220"/>
          </a:xfrm>
          <a:prstGeom prst="rect">
            <a:avLst/>
          </a:prstGeom>
          <a:noFill/>
        </p:spPr>
        <p:txBody>
          <a:bodyPr wrap="square" rtlCol="0">
            <a:spAutoFit/>
          </a:bodyPr>
          <a:lstStyle/>
          <a:p>
            <a:pPr lvl="0"/>
            <a:r>
              <a:rPr lang="en-GB" sz="2800" b="1" dirty="0"/>
              <a:t>- Operationalising CLiP – organisation, delivery and future planning</a:t>
            </a:r>
            <a:endParaRPr lang="en-GB" sz="2800" dirty="0"/>
          </a:p>
        </p:txBody>
      </p:sp>
      <p:pic>
        <p:nvPicPr>
          <p:cNvPr id="2" name="Picture 1">
            <a:extLst>
              <a:ext uri="{FF2B5EF4-FFF2-40B4-BE49-F238E27FC236}">
                <a16:creationId xmlns:a16="http://schemas.microsoft.com/office/drawing/2014/main" id="{ECEF3598-F9CF-4D25-88D9-57C5119C66FD}"/>
              </a:ext>
            </a:extLst>
          </p:cNvPr>
          <p:cNvPicPr>
            <a:picLocks noChangeAspect="1"/>
          </p:cNvPicPr>
          <p:nvPr/>
        </p:nvPicPr>
        <p:blipFill>
          <a:blip r:embed="rId3"/>
          <a:stretch>
            <a:fillRect/>
          </a:stretch>
        </p:blipFill>
        <p:spPr>
          <a:xfrm>
            <a:off x="9557468" y="434277"/>
            <a:ext cx="2215723" cy="1521111"/>
          </a:xfrm>
          <a:prstGeom prst="rect">
            <a:avLst/>
          </a:prstGeom>
        </p:spPr>
      </p:pic>
    </p:spTree>
    <p:extLst>
      <p:ext uri="{BB962C8B-B14F-4D97-AF65-F5344CB8AC3E}">
        <p14:creationId xmlns:p14="http://schemas.microsoft.com/office/powerpoint/2010/main" val="181583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73DD63-18AB-54CF-8629-DF3A0D3644F2}"/>
              </a:ext>
            </a:extLst>
          </p:cNvPr>
          <p:cNvPicPr>
            <a:picLocks noChangeAspect="1"/>
          </p:cNvPicPr>
          <p:nvPr/>
        </p:nvPicPr>
        <p:blipFill>
          <a:blip r:embed="rId2"/>
          <a:stretch>
            <a:fillRect/>
          </a:stretch>
        </p:blipFill>
        <p:spPr>
          <a:xfrm>
            <a:off x="507265" y="432270"/>
            <a:ext cx="2617597" cy="1797001"/>
          </a:xfrm>
          <a:prstGeom prst="rect">
            <a:avLst/>
          </a:prstGeom>
        </p:spPr>
      </p:pic>
      <p:sp>
        <p:nvSpPr>
          <p:cNvPr id="2" name="Title 1">
            <a:extLst>
              <a:ext uri="{FF2B5EF4-FFF2-40B4-BE49-F238E27FC236}">
                <a16:creationId xmlns:a16="http://schemas.microsoft.com/office/drawing/2014/main" id="{C4527E70-8C38-EC5A-F90B-354C8928AC95}"/>
              </a:ext>
            </a:extLst>
          </p:cNvPr>
          <p:cNvSpPr>
            <a:spLocks noGrp="1"/>
          </p:cNvSpPr>
          <p:nvPr>
            <p:ph type="title"/>
          </p:nvPr>
        </p:nvSpPr>
        <p:spPr>
          <a:xfrm>
            <a:off x="2969361" y="2486065"/>
            <a:ext cx="5005797" cy="1325563"/>
          </a:xfrm>
        </p:spPr>
        <p:txBody>
          <a:bodyPr>
            <a:noAutofit/>
          </a:bodyPr>
          <a:lstStyle/>
          <a:p>
            <a:r>
              <a:rPr lang="en-GB" sz="8000" b="1" dirty="0"/>
              <a:t>Next steps </a:t>
            </a:r>
          </a:p>
        </p:txBody>
      </p:sp>
      <p:pic>
        <p:nvPicPr>
          <p:cNvPr id="19" name="Picture 18">
            <a:extLst>
              <a:ext uri="{FF2B5EF4-FFF2-40B4-BE49-F238E27FC236}">
                <a16:creationId xmlns:a16="http://schemas.microsoft.com/office/drawing/2014/main" id="{F4AB820A-FEAA-29FF-E2DA-38EEE038478F}"/>
              </a:ext>
            </a:extLst>
          </p:cNvPr>
          <p:cNvPicPr>
            <a:picLocks noChangeAspect="1"/>
          </p:cNvPicPr>
          <p:nvPr/>
        </p:nvPicPr>
        <p:blipFill>
          <a:blip r:embed="rId3"/>
          <a:stretch>
            <a:fillRect/>
          </a:stretch>
        </p:blipFill>
        <p:spPr>
          <a:xfrm>
            <a:off x="9492520" y="0"/>
            <a:ext cx="2367143" cy="6858000"/>
          </a:xfrm>
          <a:prstGeom prst="rect">
            <a:avLst/>
          </a:prstGeom>
        </p:spPr>
      </p:pic>
    </p:spTree>
    <p:extLst>
      <p:ext uri="{BB962C8B-B14F-4D97-AF65-F5344CB8AC3E}">
        <p14:creationId xmlns:p14="http://schemas.microsoft.com/office/powerpoint/2010/main" val="2686528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76D5-6263-F120-77D8-9A35C583B900}"/>
              </a:ext>
            </a:extLst>
          </p:cNvPr>
          <p:cNvSpPr>
            <a:spLocks noGrp="1"/>
          </p:cNvSpPr>
          <p:nvPr>
            <p:ph type="title"/>
          </p:nvPr>
        </p:nvSpPr>
        <p:spPr/>
        <p:txBody>
          <a:bodyPr/>
          <a:lstStyle/>
          <a:p>
            <a:r>
              <a:rPr lang="en-GB" b="1" dirty="0"/>
              <a:t>Special thanks </a:t>
            </a:r>
          </a:p>
        </p:txBody>
      </p:sp>
      <p:pic>
        <p:nvPicPr>
          <p:cNvPr id="5" name="Content Placeholder 4">
            <a:extLst>
              <a:ext uri="{FF2B5EF4-FFF2-40B4-BE49-F238E27FC236}">
                <a16:creationId xmlns:a16="http://schemas.microsoft.com/office/drawing/2014/main" id="{1E133C8B-1D38-124B-904C-F1CDC89AB8FE}"/>
              </a:ext>
            </a:extLst>
          </p:cNvPr>
          <p:cNvPicPr>
            <a:picLocks noGrp="1" noChangeAspect="1"/>
          </p:cNvPicPr>
          <p:nvPr>
            <p:ph idx="1"/>
          </p:nvPr>
        </p:nvPicPr>
        <p:blipFill>
          <a:blip r:embed="rId2"/>
          <a:stretch>
            <a:fillRect/>
          </a:stretch>
        </p:blipFill>
        <p:spPr>
          <a:xfrm>
            <a:off x="3876819" y="1690688"/>
            <a:ext cx="4263432" cy="4351338"/>
          </a:xfrm>
          <a:prstGeom prst="rect">
            <a:avLst/>
          </a:prstGeom>
        </p:spPr>
      </p:pic>
      <p:pic>
        <p:nvPicPr>
          <p:cNvPr id="6" name="Picture 5">
            <a:extLst>
              <a:ext uri="{FF2B5EF4-FFF2-40B4-BE49-F238E27FC236}">
                <a16:creationId xmlns:a16="http://schemas.microsoft.com/office/drawing/2014/main" id="{477B45A0-A979-F25F-1088-6AA5F570A4A8}"/>
              </a:ext>
            </a:extLst>
          </p:cNvPr>
          <p:cNvPicPr>
            <a:picLocks noChangeAspect="1"/>
          </p:cNvPicPr>
          <p:nvPr/>
        </p:nvPicPr>
        <p:blipFill>
          <a:blip r:embed="rId3"/>
          <a:stretch>
            <a:fillRect/>
          </a:stretch>
        </p:blipFill>
        <p:spPr>
          <a:xfrm>
            <a:off x="8436313" y="249878"/>
            <a:ext cx="3493311" cy="1414395"/>
          </a:xfrm>
          <a:prstGeom prst="rect">
            <a:avLst/>
          </a:prstGeom>
        </p:spPr>
      </p:pic>
      <p:pic>
        <p:nvPicPr>
          <p:cNvPr id="7" name="Picture 6">
            <a:extLst>
              <a:ext uri="{FF2B5EF4-FFF2-40B4-BE49-F238E27FC236}">
                <a16:creationId xmlns:a16="http://schemas.microsoft.com/office/drawing/2014/main" id="{A6C90C22-3A74-09ED-DC97-A682CC14E370}"/>
              </a:ext>
            </a:extLst>
          </p:cNvPr>
          <p:cNvPicPr>
            <a:picLocks noChangeAspect="1"/>
          </p:cNvPicPr>
          <p:nvPr/>
        </p:nvPicPr>
        <p:blipFill>
          <a:blip r:embed="rId4"/>
          <a:stretch>
            <a:fillRect/>
          </a:stretch>
        </p:blipFill>
        <p:spPr>
          <a:xfrm>
            <a:off x="715616" y="1664273"/>
            <a:ext cx="2337021" cy="2337021"/>
          </a:xfrm>
          <a:prstGeom prst="rect">
            <a:avLst/>
          </a:prstGeom>
        </p:spPr>
      </p:pic>
      <p:sp>
        <p:nvSpPr>
          <p:cNvPr id="8" name="TextBox 7">
            <a:extLst>
              <a:ext uri="{FF2B5EF4-FFF2-40B4-BE49-F238E27FC236}">
                <a16:creationId xmlns:a16="http://schemas.microsoft.com/office/drawing/2014/main" id="{969E61B8-A600-1F8D-5C77-B9CAAEA52F48}"/>
              </a:ext>
            </a:extLst>
          </p:cNvPr>
          <p:cNvSpPr txBox="1"/>
          <p:nvPr/>
        </p:nvSpPr>
        <p:spPr>
          <a:xfrm>
            <a:off x="715616" y="4136197"/>
            <a:ext cx="2337021" cy="923330"/>
          </a:xfrm>
          <a:prstGeom prst="rect">
            <a:avLst/>
          </a:prstGeom>
          <a:noFill/>
        </p:spPr>
        <p:txBody>
          <a:bodyPr wrap="square" rtlCol="0">
            <a:spAutoFit/>
          </a:bodyPr>
          <a:lstStyle/>
          <a:p>
            <a:pPr algn="ctr"/>
            <a:r>
              <a:rPr lang="en-GB" dirty="0"/>
              <a:t>Amy Souster  Physiotherapy Lecturer</a:t>
            </a:r>
          </a:p>
          <a:p>
            <a:r>
              <a:rPr lang="en-GB" dirty="0"/>
              <a:t>University of Plymouth </a:t>
            </a:r>
          </a:p>
        </p:txBody>
      </p:sp>
      <p:sp>
        <p:nvSpPr>
          <p:cNvPr id="9" name="TextBox 8">
            <a:extLst>
              <a:ext uri="{FF2B5EF4-FFF2-40B4-BE49-F238E27FC236}">
                <a16:creationId xmlns:a16="http://schemas.microsoft.com/office/drawing/2014/main" id="{311A1E5A-9DF1-5F9B-109A-1A876E365DA3}"/>
              </a:ext>
            </a:extLst>
          </p:cNvPr>
          <p:cNvSpPr txBox="1"/>
          <p:nvPr/>
        </p:nvSpPr>
        <p:spPr>
          <a:xfrm>
            <a:off x="8680173" y="1870744"/>
            <a:ext cx="3005593" cy="1754326"/>
          </a:xfrm>
          <a:prstGeom prst="rect">
            <a:avLst/>
          </a:prstGeom>
          <a:noFill/>
        </p:spPr>
        <p:txBody>
          <a:bodyPr wrap="square" rtlCol="0">
            <a:spAutoFit/>
          </a:bodyPr>
          <a:lstStyle/>
          <a:p>
            <a:pPr marL="285750" indent="-285750">
              <a:buFont typeface="Arial" panose="020B0604020202020204" pitchFamily="34" charset="0"/>
              <a:buChar char="•"/>
            </a:pPr>
            <a:r>
              <a:rPr lang="en-GB" dirty="0"/>
              <a:t>Jess Hughes – Physiotherapy Service Lead and Placement coordinator</a:t>
            </a:r>
          </a:p>
          <a:p>
            <a:endParaRPr lang="en-GB" dirty="0"/>
          </a:p>
          <a:p>
            <a:pPr marL="285750" indent="-285750">
              <a:buFont typeface="Arial" panose="020B0604020202020204" pitchFamily="34" charset="0"/>
              <a:buChar char="•"/>
            </a:pPr>
            <a:r>
              <a:rPr lang="en-GB" dirty="0"/>
              <a:t>Livewell CHLT &amp; CNRT</a:t>
            </a:r>
          </a:p>
          <a:p>
            <a:pPr marL="285750" indent="-285750">
              <a:buFont typeface="Arial" panose="020B0604020202020204" pitchFamily="34" charset="0"/>
              <a:buChar char="•"/>
            </a:pPr>
            <a:endParaRPr lang="en-GB" dirty="0"/>
          </a:p>
        </p:txBody>
      </p:sp>
      <p:pic>
        <p:nvPicPr>
          <p:cNvPr id="10" name="Picture 9">
            <a:extLst>
              <a:ext uri="{FF2B5EF4-FFF2-40B4-BE49-F238E27FC236}">
                <a16:creationId xmlns:a16="http://schemas.microsoft.com/office/drawing/2014/main" id="{A2160F7F-BFD6-AC8E-A1B8-BACF0B9ACDCC}"/>
              </a:ext>
            </a:extLst>
          </p:cNvPr>
          <p:cNvPicPr>
            <a:picLocks noChangeAspect="1"/>
          </p:cNvPicPr>
          <p:nvPr/>
        </p:nvPicPr>
        <p:blipFill>
          <a:blip r:embed="rId5"/>
          <a:stretch>
            <a:fillRect/>
          </a:stretch>
        </p:blipFill>
        <p:spPr>
          <a:xfrm>
            <a:off x="418062" y="5416363"/>
            <a:ext cx="3063047" cy="848299"/>
          </a:xfrm>
          <a:prstGeom prst="rect">
            <a:avLst/>
          </a:prstGeom>
        </p:spPr>
      </p:pic>
      <p:pic>
        <p:nvPicPr>
          <p:cNvPr id="12" name="Picture 11">
            <a:extLst>
              <a:ext uri="{FF2B5EF4-FFF2-40B4-BE49-F238E27FC236}">
                <a16:creationId xmlns:a16="http://schemas.microsoft.com/office/drawing/2014/main" id="{9B22E44F-F944-A66B-C064-61E4262BB3D0}"/>
              </a:ext>
            </a:extLst>
          </p:cNvPr>
          <p:cNvPicPr>
            <a:picLocks noChangeAspect="1"/>
          </p:cNvPicPr>
          <p:nvPr/>
        </p:nvPicPr>
        <p:blipFill>
          <a:blip r:embed="rId6"/>
          <a:stretch>
            <a:fillRect/>
          </a:stretch>
        </p:blipFill>
        <p:spPr>
          <a:xfrm>
            <a:off x="9365014" y="3971149"/>
            <a:ext cx="1544175" cy="1258217"/>
          </a:xfrm>
          <a:prstGeom prst="rect">
            <a:avLst/>
          </a:prstGeom>
        </p:spPr>
      </p:pic>
      <p:sp>
        <p:nvSpPr>
          <p:cNvPr id="13" name="TextBox 12">
            <a:extLst>
              <a:ext uri="{FF2B5EF4-FFF2-40B4-BE49-F238E27FC236}">
                <a16:creationId xmlns:a16="http://schemas.microsoft.com/office/drawing/2014/main" id="{E1E4D413-1C97-CB7C-BB8D-FED0A1D706A5}"/>
              </a:ext>
            </a:extLst>
          </p:cNvPr>
          <p:cNvSpPr txBox="1"/>
          <p:nvPr/>
        </p:nvSpPr>
        <p:spPr>
          <a:xfrm>
            <a:off x="8857753" y="5510254"/>
            <a:ext cx="2828013" cy="369332"/>
          </a:xfrm>
          <a:prstGeom prst="rect">
            <a:avLst/>
          </a:prstGeom>
          <a:noFill/>
        </p:spPr>
        <p:txBody>
          <a:bodyPr wrap="square" rtlCol="0">
            <a:spAutoFit/>
          </a:bodyPr>
          <a:lstStyle/>
          <a:p>
            <a:r>
              <a:rPr lang="en-GB" dirty="0"/>
              <a:t>Funding for the </a:t>
            </a:r>
            <a:r>
              <a:rPr lang="en-GB" dirty="0" err="1"/>
              <a:t>CLiP</a:t>
            </a:r>
            <a:r>
              <a:rPr lang="en-GB" dirty="0"/>
              <a:t> Project</a:t>
            </a:r>
          </a:p>
        </p:txBody>
      </p:sp>
    </p:spTree>
    <p:extLst>
      <p:ext uri="{BB962C8B-B14F-4D97-AF65-F5344CB8AC3E}">
        <p14:creationId xmlns:p14="http://schemas.microsoft.com/office/powerpoint/2010/main" val="3078937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04F4B8-AE58-225A-378B-CD9F503965A0}"/>
              </a:ext>
            </a:extLst>
          </p:cNvPr>
          <p:cNvPicPr>
            <a:picLocks noChangeAspect="1"/>
          </p:cNvPicPr>
          <p:nvPr/>
        </p:nvPicPr>
        <p:blipFill>
          <a:blip r:embed="rId3"/>
          <a:stretch>
            <a:fillRect/>
          </a:stretch>
        </p:blipFill>
        <p:spPr>
          <a:xfrm>
            <a:off x="654805" y="586222"/>
            <a:ext cx="9243951" cy="5685556"/>
          </a:xfrm>
          <a:prstGeom prst="rect">
            <a:avLst/>
          </a:prstGeom>
        </p:spPr>
      </p:pic>
      <p:pic>
        <p:nvPicPr>
          <p:cNvPr id="5" name="Picture 4">
            <a:extLst>
              <a:ext uri="{FF2B5EF4-FFF2-40B4-BE49-F238E27FC236}">
                <a16:creationId xmlns:a16="http://schemas.microsoft.com/office/drawing/2014/main" id="{271BEBB0-E632-017B-B2CB-3C9B07FB8865}"/>
              </a:ext>
            </a:extLst>
          </p:cNvPr>
          <p:cNvPicPr>
            <a:picLocks noChangeAspect="1"/>
          </p:cNvPicPr>
          <p:nvPr/>
        </p:nvPicPr>
        <p:blipFill>
          <a:blip r:embed="rId4"/>
          <a:stretch>
            <a:fillRect/>
          </a:stretch>
        </p:blipFill>
        <p:spPr>
          <a:xfrm>
            <a:off x="9911726" y="5284646"/>
            <a:ext cx="2047164" cy="1407984"/>
          </a:xfrm>
          <a:prstGeom prst="rect">
            <a:avLst/>
          </a:prstGeom>
        </p:spPr>
      </p:pic>
    </p:spTree>
    <p:extLst>
      <p:ext uri="{BB962C8B-B14F-4D97-AF65-F5344CB8AC3E}">
        <p14:creationId xmlns:p14="http://schemas.microsoft.com/office/powerpoint/2010/main" val="3280729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10F4C4-5647-965A-3747-6D2AB0828608}"/>
              </a:ext>
            </a:extLst>
          </p:cNvPr>
          <p:cNvPicPr>
            <a:picLocks noChangeAspect="1"/>
          </p:cNvPicPr>
          <p:nvPr/>
        </p:nvPicPr>
        <p:blipFill>
          <a:blip r:embed="rId3"/>
          <a:stretch>
            <a:fillRect/>
          </a:stretch>
        </p:blipFill>
        <p:spPr>
          <a:xfrm>
            <a:off x="9805912" y="243781"/>
            <a:ext cx="2048434" cy="1408298"/>
          </a:xfrm>
          <a:prstGeom prst="rect">
            <a:avLst/>
          </a:prstGeom>
        </p:spPr>
      </p:pic>
      <p:pic>
        <p:nvPicPr>
          <p:cNvPr id="7" name="Picture 6">
            <a:extLst>
              <a:ext uri="{FF2B5EF4-FFF2-40B4-BE49-F238E27FC236}">
                <a16:creationId xmlns:a16="http://schemas.microsoft.com/office/drawing/2014/main" id="{3964B9C0-77B8-601D-2B8D-0C430E49009A}"/>
              </a:ext>
            </a:extLst>
          </p:cNvPr>
          <p:cNvPicPr>
            <a:picLocks noChangeAspect="1"/>
          </p:cNvPicPr>
          <p:nvPr/>
        </p:nvPicPr>
        <p:blipFill>
          <a:blip r:embed="rId4"/>
          <a:stretch>
            <a:fillRect/>
          </a:stretch>
        </p:blipFill>
        <p:spPr>
          <a:xfrm>
            <a:off x="6356320" y="2086824"/>
            <a:ext cx="5353797" cy="3448531"/>
          </a:xfrm>
          <a:prstGeom prst="rect">
            <a:avLst/>
          </a:prstGeom>
        </p:spPr>
      </p:pic>
      <p:sp>
        <p:nvSpPr>
          <p:cNvPr id="3" name="TextBox 2">
            <a:extLst>
              <a:ext uri="{FF2B5EF4-FFF2-40B4-BE49-F238E27FC236}">
                <a16:creationId xmlns:a16="http://schemas.microsoft.com/office/drawing/2014/main" id="{7BBFBC23-40AB-F1DE-F9E6-A85F330EB63D}"/>
              </a:ext>
            </a:extLst>
          </p:cNvPr>
          <p:cNvSpPr txBox="1"/>
          <p:nvPr/>
        </p:nvSpPr>
        <p:spPr>
          <a:xfrm>
            <a:off x="789869" y="2086824"/>
            <a:ext cx="8243350" cy="3139321"/>
          </a:xfrm>
          <a:prstGeom prst="rect">
            <a:avLst/>
          </a:prstGeom>
          <a:noFill/>
        </p:spPr>
        <p:txBody>
          <a:bodyPr wrap="square" rtlCol="0">
            <a:spAutoFit/>
          </a:bodyPr>
          <a:lstStyle/>
          <a:p>
            <a:r>
              <a:rPr lang="en-GB" dirty="0"/>
              <a:t>  </a:t>
            </a:r>
            <a:r>
              <a:rPr lang="en-GB" sz="6600" dirty="0">
                <a:solidFill>
                  <a:srgbClr val="0070C0"/>
                </a:solidFill>
              </a:rPr>
              <a:t>- </a:t>
            </a:r>
            <a:r>
              <a:rPr lang="en-GB" sz="6600" dirty="0"/>
              <a:t> </a:t>
            </a:r>
            <a:r>
              <a:rPr lang="en-GB" sz="6600" b="1" dirty="0">
                <a:solidFill>
                  <a:srgbClr val="0070C0"/>
                </a:solidFill>
              </a:rPr>
              <a:t>Capacity</a:t>
            </a:r>
          </a:p>
          <a:p>
            <a:pPr marL="285750" indent="-285750">
              <a:buFontTx/>
              <a:buChar char="-"/>
            </a:pPr>
            <a:r>
              <a:rPr lang="en-GB" sz="6600" b="1" dirty="0">
                <a:solidFill>
                  <a:srgbClr val="00B050"/>
                </a:solidFill>
              </a:rPr>
              <a:t> </a:t>
            </a:r>
            <a:r>
              <a:rPr lang="en-GB" sz="6600" b="1" dirty="0">
                <a:solidFill>
                  <a:srgbClr val="92D050"/>
                </a:solidFill>
              </a:rPr>
              <a:t>Experience</a:t>
            </a:r>
          </a:p>
          <a:p>
            <a:pPr marL="285750" indent="-285750">
              <a:buFontTx/>
              <a:buChar char="-"/>
            </a:pPr>
            <a:r>
              <a:rPr lang="en-GB" sz="6600" b="1" dirty="0">
                <a:solidFill>
                  <a:srgbClr val="00B0F0"/>
                </a:solidFill>
              </a:rPr>
              <a:t> Value / Impact</a:t>
            </a:r>
          </a:p>
        </p:txBody>
      </p:sp>
    </p:spTree>
    <p:extLst>
      <p:ext uri="{BB962C8B-B14F-4D97-AF65-F5344CB8AC3E}">
        <p14:creationId xmlns:p14="http://schemas.microsoft.com/office/powerpoint/2010/main" val="207919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Woman with cane with solid fill">
            <a:extLst>
              <a:ext uri="{FF2B5EF4-FFF2-40B4-BE49-F238E27FC236}">
                <a16:creationId xmlns:a16="http://schemas.microsoft.com/office/drawing/2014/main" id="{AE1BD661-19CF-88D9-3D7A-2283AD29F4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3024" y="4747231"/>
            <a:ext cx="914400" cy="914400"/>
          </a:xfrm>
          <a:prstGeom prst="rect">
            <a:avLst/>
          </a:prstGeom>
        </p:spPr>
      </p:pic>
      <p:pic>
        <p:nvPicPr>
          <p:cNvPr id="12" name="Graphic 11" descr="Woman outline">
            <a:extLst>
              <a:ext uri="{FF2B5EF4-FFF2-40B4-BE49-F238E27FC236}">
                <a16:creationId xmlns:a16="http://schemas.microsoft.com/office/drawing/2014/main" id="{976C7E4F-5917-1220-F402-783EEA332D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49382" y="4533598"/>
            <a:ext cx="914400" cy="914400"/>
          </a:xfrm>
          <a:prstGeom prst="rect">
            <a:avLst/>
          </a:prstGeom>
        </p:spPr>
      </p:pic>
      <p:pic>
        <p:nvPicPr>
          <p:cNvPr id="16" name="Graphic 15" descr="Group of men with solid fill">
            <a:extLst>
              <a:ext uri="{FF2B5EF4-FFF2-40B4-BE49-F238E27FC236}">
                <a16:creationId xmlns:a16="http://schemas.microsoft.com/office/drawing/2014/main" id="{E603B429-5542-FA43-B675-FA8ACC18988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44917" y="1103707"/>
            <a:ext cx="1517597" cy="1517597"/>
          </a:xfrm>
          <a:prstGeom prst="rect">
            <a:avLst/>
          </a:prstGeom>
        </p:spPr>
      </p:pic>
      <p:pic>
        <p:nvPicPr>
          <p:cNvPr id="18" name="Graphic 17" descr="User with solid fill">
            <a:extLst>
              <a:ext uri="{FF2B5EF4-FFF2-40B4-BE49-F238E27FC236}">
                <a16:creationId xmlns:a16="http://schemas.microsoft.com/office/drawing/2014/main" id="{F166A49C-9C3A-00F8-1B83-5EA5FC58C2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877315" y="2742614"/>
            <a:ext cx="1429310" cy="1429310"/>
          </a:xfrm>
          <a:prstGeom prst="rect">
            <a:avLst/>
          </a:prstGeom>
        </p:spPr>
      </p:pic>
      <p:pic>
        <p:nvPicPr>
          <p:cNvPr id="22" name="Graphic 21" descr="Man with cane outline">
            <a:extLst>
              <a:ext uri="{FF2B5EF4-FFF2-40B4-BE49-F238E27FC236}">
                <a16:creationId xmlns:a16="http://schemas.microsoft.com/office/drawing/2014/main" id="{E780DC8D-D0CD-9131-4D33-BB416FFE078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86387" y="5707454"/>
            <a:ext cx="914400" cy="914400"/>
          </a:xfrm>
          <a:prstGeom prst="rect">
            <a:avLst/>
          </a:prstGeom>
          <a:scene3d>
            <a:camera prst="orthographicFront">
              <a:rot lat="0" lon="10800000" rev="0"/>
            </a:camera>
            <a:lightRig rig="threePt" dir="t"/>
          </a:scene3d>
        </p:spPr>
      </p:pic>
      <p:pic>
        <p:nvPicPr>
          <p:cNvPr id="24" name="Graphic 23" descr="Two Men with solid fill">
            <a:extLst>
              <a:ext uri="{FF2B5EF4-FFF2-40B4-BE49-F238E27FC236}">
                <a16:creationId xmlns:a16="http://schemas.microsoft.com/office/drawing/2014/main" id="{3A6A576A-842F-0DE5-2F6B-FC15161BC36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42267" y="319683"/>
            <a:ext cx="1363217" cy="1363217"/>
          </a:xfrm>
          <a:prstGeom prst="rect">
            <a:avLst/>
          </a:prstGeom>
        </p:spPr>
      </p:pic>
      <p:sp>
        <p:nvSpPr>
          <p:cNvPr id="27" name="TextBox 26">
            <a:extLst>
              <a:ext uri="{FF2B5EF4-FFF2-40B4-BE49-F238E27FC236}">
                <a16:creationId xmlns:a16="http://schemas.microsoft.com/office/drawing/2014/main" id="{E42EC2B3-E404-1530-CC9E-E0B88B2B0CB0}"/>
              </a:ext>
            </a:extLst>
          </p:cNvPr>
          <p:cNvSpPr txBox="1"/>
          <p:nvPr/>
        </p:nvSpPr>
        <p:spPr>
          <a:xfrm>
            <a:off x="-28025" y="3051873"/>
            <a:ext cx="2111656" cy="923330"/>
          </a:xfrm>
          <a:prstGeom prst="rect">
            <a:avLst/>
          </a:prstGeom>
          <a:noFill/>
        </p:spPr>
        <p:txBody>
          <a:bodyPr wrap="square" rtlCol="0">
            <a:spAutoFit/>
          </a:bodyPr>
          <a:lstStyle/>
          <a:p>
            <a:pPr algn="ctr"/>
            <a:r>
              <a:rPr lang="en-GB" b="1" dirty="0"/>
              <a:t>1 full-time CLiP</a:t>
            </a:r>
          </a:p>
          <a:p>
            <a:pPr algn="ctr"/>
            <a:r>
              <a:rPr lang="en-GB" b="1" dirty="0"/>
              <a:t>Physiotherapy Facilitator / Coach</a:t>
            </a:r>
          </a:p>
        </p:txBody>
      </p:sp>
      <p:sp>
        <p:nvSpPr>
          <p:cNvPr id="28" name="TextBox 27">
            <a:extLst>
              <a:ext uri="{FF2B5EF4-FFF2-40B4-BE49-F238E27FC236}">
                <a16:creationId xmlns:a16="http://schemas.microsoft.com/office/drawing/2014/main" id="{08CC6560-3F12-A4E9-3A97-6E1EBD5C952B}"/>
              </a:ext>
            </a:extLst>
          </p:cNvPr>
          <p:cNvSpPr txBox="1"/>
          <p:nvPr/>
        </p:nvSpPr>
        <p:spPr>
          <a:xfrm>
            <a:off x="-21695" y="1351039"/>
            <a:ext cx="2009673" cy="1200329"/>
          </a:xfrm>
          <a:prstGeom prst="rect">
            <a:avLst/>
          </a:prstGeom>
          <a:noFill/>
        </p:spPr>
        <p:txBody>
          <a:bodyPr wrap="square" rtlCol="0">
            <a:spAutoFit/>
          </a:bodyPr>
          <a:lstStyle/>
          <a:p>
            <a:pPr algn="ctr"/>
            <a:r>
              <a:rPr lang="en-GB" b="1" dirty="0"/>
              <a:t>3 First year students </a:t>
            </a:r>
          </a:p>
          <a:p>
            <a:pPr algn="ctr"/>
            <a:r>
              <a:rPr lang="en-GB" b="1" dirty="0"/>
              <a:t>(BSc / Pre-Reg MSc)</a:t>
            </a:r>
          </a:p>
        </p:txBody>
      </p:sp>
      <p:sp>
        <p:nvSpPr>
          <p:cNvPr id="29" name="TextBox 28">
            <a:extLst>
              <a:ext uri="{FF2B5EF4-FFF2-40B4-BE49-F238E27FC236}">
                <a16:creationId xmlns:a16="http://schemas.microsoft.com/office/drawing/2014/main" id="{C2E6870B-1184-12BA-F544-EAC24D6FCE69}"/>
              </a:ext>
            </a:extLst>
          </p:cNvPr>
          <p:cNvSpPr txBox="1"/>
          <p:nvPr/>
        </p:nvSpPr>
        <p:spPr>
          <a:xfrm>
            <a:off x="3471294" y="1594573"/>
            <a:ext cx="1590675" cy="646331"/>
          </a:xfrm>
          <a:prstGeom prst="rect">
            <a:avLst/>
          </a:prstGeom>
          <a:noFill/>
        </p:spPr>
        <p:txBody>
          <a:bodyPr wrap="square" rtlCol="0">
            <a:spAutoFit/>
          </a:bodyPr>
          <a:lstStyle/>
          <a:p>
            <a:pPr algn="ctr"/>
            <a:r>
              <a:rPr lang="en-GB" b="1" dirty="0"/>
              <a:t>2 Third year students (BSc</a:t>
            </a:r>
            <a:r>
              <a:rPr lang="en-GB" dirty="0"/>
              <a:t>)</a:t>
            </a:r>
          </a:p>
        </p:txBody>
      </p:sp>
      <p:sp>
        <p:nvSpPr>
          <p:cNvPr id="31" name="Oval 30">
            <a:extLst>
              <a:ext uri="{FF2B5EF4-FFF2-40B4-BE49-F238E27FC236}">
                <a16:creationId xmlns:a16="http://schemas.microsoft.com/office/drawing/2014/main" id="{AB2C4CCB-080E-99A4-8121-5CCE524F7695}"/>
              </a:ext>
            </a:extLst>
          </p:cNvPr>
          <p:cNvSpPr/>
          <p:nvPr/>
        </p:nvSpPr>
        <p:spPr>
          <a:xfrm>
            <a:off x="4319240" y="2585516"/>
            <a:ext cx="2552700" cy="2291988"/>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Box 31">
            <a:extLst>
              <a:ext uri="{FF2B5EF4-FFF2-40B4-BE49-F238E27FC236}">
                <a16:creationId xmlns:a16="http://schemas.microsoft.com/office/drawing/2014/main" id="{27FB4366-703D-ECEB-231A-9C0A178E6607}"/>
              </a:ext>
            </a:extLst>
          </p:cNvPr>
          <p:cNvSpPr txBox="1"/>
          <p:nvPr/>
        </p:nvSpPr>
        <p:spPr>
          <a:xfrm>
            <a:off x="4561570" y="3091061"/>
            <a:ext cx="2067830" cy="1200329"/>
          </a:xfrm>
          <a:prstGeom prst="rect">
            <a:avLst/>
          </a:prstGeom>
          <a:noFill/>
        </p:spPr>
        <p:txBody>
          <a:bodyPr wrap="square" rtlCol="0">
            <a:spAutoFit/>
          </a:bodyPr>
          <a:lstStyle/>
          <a:p>
            <a:pPr algn="ctr"/>
            <a:r>
              <a:rPr lang="en-GB" sz="7200" b="1" dirty="0"/>
              <a:t>CLiP</a:t>
            </a:r>
          </a:p>
        </p:txBody>
      </p:sp>
      <p:cxnSp>
        <p:nvCxnSpPr>
          <p:cNvPr id="34" name="Straight Connector 33">
            <a:extLst>
              <a:ext uri="{FF2B5EF4-FFF2-40B4-BE49-F238E27FC236}">
                <a16:creationId xmlns:a16="http://schemas.microsoft.com/office/drawing/2014/main" id="{0BB7D9DC-F2FF-2FF1-FE7C-37CD6FCD10B7}"/>
              </a:ext>
            </a:extLst>
          </p:cNvPr>
          <p:cNvCxnSpPr>
            <a:cxnSpLocks/>
          </p:cNvCxnSpPr>
          <p:nvPr/>
        </p:nvCxnSpPr>
        <p:spPr>
          <a:xfrm flipH="1" flipV="1">
            <a:off x="3417379" y="2281102"/>
            <a:ext cx="1224220" cy="676102"/>
          </a:xfrm>
          <a:prstGeom prst="line">
            <a:avLst/>
          </a:prstGeom>
        </p:spPr>
        <p:style>
          <a:lnRef idx="2">
            <a:schemeClr val="dk1"/>
          </a:lnRef>
          <a:fillRef idx="0">
            <a:schemeClr val="dk1"/>
          </a:fillRef>
          <a:effectRef idx="1">
            <a:schemeClr val="dk1"/>
          </a:effectRef>
          <a:fontRef idx="minor">
            <a:schemeClr val="tx1"/>
          </a:fontRef>
        </p:style>
      </p:cxnSp>
      <p:pic>
        <p:nvPicPr>
          <p:cNvPr id="40" name="Picture 39">
            <a:extLst>
              <a:ext uri="{FF2B5EF4-FFF2-40B4-BE49-F238E27FC236}">
                <a16:creationId xmlns:a16="http://schemas.microsoft.com/office/drawing/2014/main" id="{74F5B2D2-E0BE-AD93-8F30-495DE1485A6C}"/>
              </a:ext>
            </a:extLst>
          </p:cNvPr>
          <p:cNvPicPr>
            <a:picLocks noChangeAspect="1"/>
          </p:cNvPicPr>
          <p:nvPr/>
        </p:nvPicPr>
        <p:blipFill>
          <a:blip r:embed="rId15"/>
          <a:stretch>
            <a:fillRect/>
          </a:stretch>
        </p:blipFill>
        <p:spPr>
          <a:xfrm>
            <a:off x="8800283" y="219435"/>
            <a:ext cx="2794866" cy="1131604"/>
          </a:xfrm>
          <a:prstGeom prst="rect">
            <a:avLst/>
          </a:prstGeom>
        </p:spPr>
      </p:pic>
      <p:pic>
        <p:nvPicPr>
          <p:cNvPr id="42" name="Graphic 41" descr="Home with solid fill">
            <a:extLst>
              <a:ext uri="{FF2B5EF4-FFF2-40B4-BE49-F238E27FC236}">
                <a16:creationId xmlns:a16="http://schemas.microsoft.com/office/drawing/2014/main" id="{BF79369A-4E37-5D1E-6737-4AAA351679A3}"/>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510459" y="1417262"/>
            <a:ext cx="1159733" cy="1159733"/>
          </a:xfrm>
          <a:prstGeom prst="rect">
            <a:avLst/>
          </a:prstGeom>
        </p:spPr>
      </p:pic>
      <p:pic>
        <p:nvPicPr>
          <p:cNvPr id="44" name="Graphic 43" descr="Home outline">
            <a:extLst>
              <a:ext uri="{FF2B5EF4-FFF2-40B4-BE49-F238E27FC236}">
                <a16:creationId xmlns:a16="http://schemas.microsoft.com/office/drawing/2014/main" id="{BD43B016-1574-3A88-827E-0A0F132FB81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629270" y="1388455"/>
            <a:ext cx="1136893" cy="1136893"/>
          </a:xfrm>
          <a:prstGeom prst="rect">
            <a:avLst/>
          </a:prstGeom>
        </p:spPr>
      </p:pic>
      <p:pic>
        <p:nvPicPr>
          <p:cNvPr id="48" name="Graphic 47" descr="Sleep with solid fill">
            <a:extLst>
              <a:ext uri="{FF2B5EF4-FFF2-40B4-BE49-F238E27FC236}">
                <a16:creationId xmlns:a16="http://schemas.microsoft.com/office/drawing/2014/main" id="{52E1AF83-977D-4D2A-73C2-3A32811E40B9}"/>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402892" y="4877504"/>
            <a:ext cx="914400" cy="914400"/>
          </a:xfrm>
          <a:prstGeom prst="rect">
            <a:avLst/>
          </a:prstGeom>
        </p:spPr>
      </p:pic>
      <p:pic>
        <p:nvPicPr>
          <p:cNvPr id="50" name="Picture 49">
            <a:extLst>
              <a:ext uri="{FF2B5EF4-FFF2-40B4-BE49-F238E27FC236}">
                <a16:creationId xmlns:a16="http://schemas.microsoft.com/office/drawing/2014/main" id="{0206BB5F-F4CA-1F23-651E-816AE498BA4E}"/>
              </a:ext>
            </a:extLst>
          </p:cNvPr>
          <p:cNvPicPr>
            <a:picLocks noChangeAspect="1"/>
          </p:cNvPicPr>
          <p:nvPr/>
        </p:nvPicPr>
        <p:blipFill>
          <a:blip r:embed="rId22"/>
          <a:stretch>
            <a:fillRect/>
          </a:stretch>
        </p:blipFill>
        <p:spPr>
          <a:xfrm>
            <a:off x="10737199" y="1367008"/>
            <a:ext cx="1158340" cy="1158340"/>
          </a:xfrm>
          <a:prstGeom prst="rect">
            <a:avLst/>
          </a:prstGeom>
        </p:spPr>
      </p:pic>
      <p:pic>
        <p:nvPicPr>
          <p:cNvPr id="52" name="Graphic 51" descr="Hospital outline">
            <a:extLst>
              <a:ext uri="{FF2B5EF4-FFF2-40B4-BE49-F238E27FC236}">
                <a16:creationId xmlns:a16="http://schemas.microsoft.com/office/drawing/2014/main" id="{0BA044DA-F34F-7C71-532B-5C1E474EC28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9956203" y="2281102"/>
            <a:ext cx="1619919" cy="1619919"/>
          </a:xfrm>
          <a:prstGeom prst="rect">
            <a:avLst/>
          </a:prstGeom>
        </p:spPr>
      </p:pic>
      <p:sp>
        <p:nvSpPr>
          <p:cNvPr id="53" name="TextBox 52">
            <a:extLst>
              <a:ext uri="{FF2B5EF4-FFF2-40B4-BE49-F238E27FC236}">
                <a16:creationId xmlns:a16="http://schemas.microsoft.com/office/drawing/2014/main" id="{C912D4FF-93CA-0962-3D9E-995FDA32EEB0}"/>
              </a:ext>
            </a:extLst>
          </p:cNvPr>
          <p:cNvSpPr txBox="1"/>
          <p:nvPr/>
        </p:nvSpPr>
        <p:spPr>
          <a:xfrm>
            <a:off x="7952396" y="2573057"/>
            <a:ext cx="2025231" cy="1200329"/>
          </a:xfrm>
          <a:prstGeom prst="rect">
            <a:avLst/>
          </a:prstGeom>
          <a:noFill/>
        </p:spPr>
        <p:txBody>
          <a:bodyPr wrap="square" rtlCol="0">
            <a:spAutoFit/>
          </a:bodyPr>
          <a:lstStyle/>
          <a:p>
            <a:pPr algn="ctr"/>
            <a:r>
              <a:rPr lang="en-GB" b="1" dirty="0"/>
              <a:t>Based within Care Home Liaison team and Community Neuro Rehab team</a:t>
            </a:r>
          </a:p>
        </p:txBody>
      </p:sp>
      <p:cxnSp>
        <p:nvCxnSpPr>
          <p:cNvPr id="55" name="Straight Connector 54">
            <a:extLst>
              <a:ext uri="{FF2B5EF4-FFF2-40B4-BE49-F238E27FC236}">
                <a16:creationId xmlns:a16="http://schemas.microsoft.com/office/drawing/2014/main" id="{88C6DA49-79EC-660D-05E7-F76FD4376CC2}"/>
              </a:ext>
            </a:extLst>
          </p:cNvPr>
          <p:cNvCxnSpPr>
            <a:cxnSpLocks/>
          </p:cNvCxnSpPr>
          <p:nvPr/>
        </p:nvCxnSpPr>
        <p:spPr>
          <a:xfrm flipV="1">
            <a:off x="6778241" y="2957204"/>
            <a:ext cx="1106314" cy="293292"/>
          </a:xfrm>
          <a:prstGeom prst="line">
            <a:avLst/>
          </a:prstGeom>
        </p:spPr>
        <p:style>
          <a:lnRef idx="2">
            <a:schemeClr val="dk1"/>
          </a:lnRef>
          <a:fillRef idx="0">
            <a:schemeClr val="dk1"/>
          </a:fillRef>
          <a:effectRef idx="1">
            <a:schemeClr val="dk1"/>
          </a:effectRef>
          <a:fontRef idx="minor">
            <a:schemeClr val="tx1"/>
          </a:fontRef>
        </p:style>
      </p:cxnSp>
      <p:pic>
        <p:nvPicPr>
          <p:cNvPr id="62" name="Picture 61">
            <a:extLst>
              <a:ext uri="{FF2B5EF4-FFF2-40B4-BE49-F238E27FC236}">
                <a16:creationId xmlns:a16="http://schemas.microsoft.com/office/drawing/2014/main" id="{2A0262B9-9154-64AA-DBB0-41880FC64A8E}"/>
              </a:ext>
            </a:extLst>
          </p:cNvPr>
          <p:cNvPicPr>
            <a:picLocks noChangeAspect="1"/>
          </p:cNvPicPr>
          <p:nvPr/>
        </p:nvPicPr>
        <p:blipFill>
          <a:blip r:embed="rId25"/>
          <a:stretch>
            <a:fillRect/>
          </a:stretch>
        </p:blipFill>
        <p:spPr>
          <a:xfrm>
            <a:off x="7434674" y="5790545"/>
            <a:ext cx="913409" cy="748218"/>
          </a:xfrm>
          <a:prstGeom prst="rect">
            <a:avLst/>
          </a:prstGeom>
        </p:spPr>
      </p:pic>
      <p:pic>
        <p:nvPicPr>
          <p:cNvPr id="64" name="Graphic 63" descr="Person in wheelchair with solid fill">
            <a:extLst>
              <a:ext uri="{FF2B5EF4-FFF2-40B4-BE49-F238E27FC236}">
                <a16:creationId xmlns:a16="http://schemas.microsoft.com/office/drawing/2014/main" id="{92A0FDFC-3A15-60FD-69CA-1B28877ECC0C}"/>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414740" y="5790545"/>
            <a:ext cx="914400" cy="914400"/>
          </a:xfrm>
          <a:prstGeom prst="rect">
            <a:avLst/>
          </a:prstGeom>
          <a:scene3d>
            <a:camera prst="orthographicFront">
              <a:rot lat="0" lon="10800000" rev="0"/>
            </a:camera>
            <a:lightRig rig="threePt" dir="t"/>
          </a:scene3d>
        </p:spPr>
      </p:pic>
      <p:pic>
        <p:nvPicPr>
          <p:cNvPr id="66" name="Graphic 65" descr="Walk with solid fill">
            <a:extLst>
              <a:ext uri="{FF2B5EF4-FFF2-40B4-BE49-F238E27FC236}">
                <a16:creationId xmlns:a16="http://schemas.microsoft.com/office/drawing/2014/main" id="{2142E98D-92D9-D9E3-7301-B53552EEF019}"/>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8206135" y="3985123"/>
            <a:ext cx="914400" cy="914400"/>
          </a:xfrm>
          <a:prstGeom prst="rect">
            <a:avLst/>
          </a:prstGeom>
        </p:spPr>
      </p:pic>
      <p:cxnSp>
        <p:nvCxnSpPr>
          <p:cNvPr id="70" name="Straight Connector 69">
            <a:extLst>
              <a:ext uri="{FF2B5EF4-FFF2-40B4-BE49-F238E27FC236}">
                <a16:creationId xmlns:a16="http://schemas.microsoft.com/office/drawing/2014/main" id="{78F689F7-F8D9-6543-4D97-EE83467CAE60}"/>
              </a:ext>
            </a:extLst>
          </p:cNvPr>
          <p:cNvCxnSpPr>
            <a:cxnSpLocks/>
          </p:cNvCxnSpPr>
          <p:nvPr/>
        </p:nvCxnSpPr>
        <p:spPr>
          <a:xfrm>
            <a:off x="6646504" y="4357526"/>
            <a:ext cx="763768" cy="402526"/>
          </a:xfrm>
          <a:prstGeom prst="line">
            <a:avLst/>
          </a:prstGeom>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018A94D7-B5E0-38EC-2171-989220223ADB}"/>
              </a:ext>
            </a:extLst>
          </p:cNvPr>
          <p:cNvSpPr txBox="1"/>
          <p:nvPr/>
        </p:nvSpPr>
        <p:spPr>
          <a:xfrm>
            <a:off x="9593958" y="4819741"/>
            <a:ext cx="2286481" cy="1477328"/>
          </a:xfrm>
          <a:prstGeom prst="rect">
            <a:avLst/>
          </a:prstGeom>
          <a:noFill/>
        </p:spPr>
        <p:txBody>
          <a:bodyPr wrap="square" rtlCol="0">
            <a:spAutoFit/>
          </a:bodyPr>
          <a:lstStyle/>
          <a:p>
            <a:pPr algn="ctr"/>
            <a:r>
              <a:rPr lang="en-GB" b="1" dirty="0"/>
              <a:t>Older adults with a range of conditions – presenting with mobility or balance issues.</a:t>
            </a:r>
          </a:p>
        </p:txBody>
      </p:sp>
      <p:pic>
        <p:nvPicPr>
          <p:cNvPr id="82" name="Picture 81">
            <a:extLst>
              <a:ext uri="{FF2B5EF4-FFF2-40B4-BE49-F238E27FC236}">
                <a16:creationId xmlns:a16="http://schemas.microsoft.com/office/drawing/2014/main" id="{DF40E034-B980-ED6D-6064-686877E8C326}"/>
              </a:ext>
            </a:extLst>
          </p:cNvPr>
          <p:cNvPicPr>
            <a:picLocks noChangeAspect="1"/>
          </p:cNvPicPr>
          <p:nvPr/>
        </p:nvPicPr>
        <p:blipFill>
          <a:blip r:embed="rId30"/>
          <a:stretch>
            <a:fillRect/>
          </a:stretch>
        </p:blipFill>
        <p:spPr>
          <a:xfrm>
            <a:off x="5806537" y="269718"/>
            <a:ext cx="1453688" cy="1118737"/>
          </a:xfrm>
          <a:prstGeom prst="rect">
            <a:avLst/>
          </a:prstGeom>
          <a:solidFill>
            <a:srgbClr val="92D050"/>
          </a:solidFill>
        </p:spPr>
      </p:pic>
      <p:sp>
        <p:nvSpPr>
          <p:cNvPr id="83" name="TextBox 82">
            <a:extLst>
              <a:ext uri="{FF2B5EF4-FFF2-40B4-BE49-F238E27FC236}">
                <a16:creationId xmlns:a16="http://schemas.microsoft.com/office/drawing/2014/main" id="{2784724B-EA13-4802-861B-9A560D78598C}"/>
              </a:ext>
            </a:extLst>
          </p:cNvPr>
          <p:cNvSpPr txBox="1"/>
          <p:nvPr/>
        </p:nvSpPr>
        <p:spPr>
          <a:xfrm>
            <a:off x="5456552" y="1338433"/>
            <a:ext cx="2067830" cy="646331"/>
          </a:xfrm>
          <a:prstGeom prst="rect">
            <a:avLst/>
          </a:prstGeom>
          <a:noFill/>
        </p:spPr>
        <p:txBody>
          <a:bodyPr wrap="square" rtlCol="0">
            <a:spAutoFit/>
          </a:bodyPr>
          <a:lstStyle/>
          <a:p>
            <a:pPr algn="ctr"/>
            <a:r>
              <a:rPr lang="en-GB" b="1" dirty="0"/>
              <a:t>5-week placement</a:t>
            </a:r>
          </a:p>
          <a:p>
            <a:pPr algn="ctr"/>
            <a:r>
              <a:rPr lang="en-GB" b="1" dirty="0"/>
              <a:t>April – May 2025</a:t>
            </a:r>
          </a:p>
        </p:txBody>
      </p:sp>
      <p:cxnSp>
        <p:nvCxnSpPr>
          <p:cNvPr id="85" name="Straight Connector 84">
            <a:extLst>
              <a:ext uri="{FF2B5EF4-FFF2-40B4-BE49-F238E27FC236}">
                <a16:creationId xmlns:a16="http://schemas.microsoft.com/office/drawing/2014/main" id="{765C7E63-8700-4EBC-BB70-46A56791E345}"/>
              </a:ext>
            </a:extLst>
          </p:cNvPr>
          <p:cNvCxnSpPr/>
          <p:nvPr/>
        </p:nvCxnSpPr>
        <p:spPr>
          <a:xfrm flipV="1">
            <a:off x="5905500" y="1933831"/>
            <a:ext cx="419100" cy="680972"/>
          </a:xfrm>
          <a:prstGeom prst="line">
            <a:avLst/>
          </a:prstGeom>
        </p:spPr>
        <p:style>
          <a:lnRef idx="2">
            <a:schemeClr val="dk1"/>
          </a:lnRef>
          <a:fillRef idx="0">
            <a:schemeClr val="dk1"/>
          </a:fillRef>
          <a:effectRef idx="1">
            <a:schemeClr val="dk1"/>
          </a:effectRef>
          <a:fontRef idx="minor">
            <a:schemeClr val="tx1"/>
          </a:fontRef>
        </p:style>
      </p:cxnSp>
      <p:pic>
        <p:nvPicPr>
          <p:cNvPr id="86" name="Picture 85">
            <a:extLst>
              <a:ext uri="{FF2B5EF4-FFF2-40B4-BE49-F238E27FC236}">
                <a16:creationId xmlns:a16="http://schemas.microsoft.com/office/drawing/2014/main" id="{2F813B7B-7916-893D-FC44-9CAB25AEBC5B}"/>
              </a:ext>
            </a:extLst>
          </p:cNvPr>
          <p:cNvPicPr>
            <a:picLocks noChangeAspect="1"/>
          </p:cNvPicPr>
          <p:nvPr/>
        </p:nvPicPr>
        <p:blipFill>
          <a:blip r:embed="rId31"/>
          <a:stretch>
            <a:fillRect/>
          </a:stretch>
        </p:blipFill>
        <p:spPr>
          <a:xfrm>
            <a:off x="385180" y="342952"/>
            <a:ext cx="2463684" cy="682308"/>
          </a:xfrm>
          <a:prstGeom prst="rect">
            <a:avLst/>
          </a:prstGeom>
        </p:spPr>
      </p:pic>
      <p:pic>
        <p:nvPicPr>
          <p:cNvPr id="94" name="Graphic 93" descr="Coins outline">
            <a:extLst>
              <a:ext uri="{FF2B5EF4-FFF2-40B4-BE49-F238E27FC236}">
                <a16:creationId xmlns:a16="http://schemas.microsoft.com/office/drawing/2014/main" id="{E54AC112-871A-C2F6-8D0F-270201A266E8}"/>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3731548" y="4968094"/>
            <a:ext cx="914400" cy="914400"/>
          </a:xfrm>
          <a:prstGeom prst="rect">
            <a:avLst/>
          </a:prstGeom>
        </p:spPr>
      </p:pic>
      <p:pic>
        <p:nvPicPr>
          <p:cNvPr id="96" name="Graphic 95" descr="Coins with solid fill">
            <a:extLst>
              <a:ext uri="{FF2B5EF4-FFF2-40B4-BE49-F238E27FC236}">
                <a16:creationId xmlns:a16="http://schemas.microsoft.com/office/drawing/2014/main" id="{79E8A119-4CB5-7BBC-A18F-F6B0E3E3C65F}"/>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flipH="1">
            <a:off x="4767371" y="5193894"/>
            <a:ext cx="914400" cy="914400"/>
          </a:xfrm>
          <a:prstGeom prst="rect">
            <a:avLst/>
          </a:prstGeom>
        </p:spPr>
      </p:pic>
      <p:cxnSp>
        <p:nvCxnSpPr>
          <p:cNvPr id="98" name="Straight Connector 97">
            <a:extLst>
              <a:ext uri="{FF2B5EF4-FFF2-40B4-BE49-F238E27FC236}">
                <a16:creationId xmlns:a16="http://schemas.microsoft.com/office/drawing/2014/main" id="{F25CAF4F-EEBF-150B-1377-FBEDAFE46115}"/>
              </a:ext>
            </a:extLst>
          </p:cNvPr>
          <p:cNvCxnSpPr/>
          <p:nvPr/>
        </p:nvCxnSpPr>
        <p:spPr>
          <a:xfrm flipH="1">
            <a:off x="4704232" y="4834262"/>
            <a:ext cx="402504" cy="491195"/>
          </a:xfrm>
          <a:prstGeom prst="line">
            <a:avLst/>
          </a:prstGeom>
        </p:spPr>
        <p:style>
          <a:lnRef idx="2">
            <a:schemeClr val="dk1"/>
          </a:lnRef>
          <a:fillRef idx="0">
            <a:schemeClr val="dk1"/>
          </a:fillRef>
          <a:effectRef idx="1">
            <a:schemeClr val="dk1"/>
          </a:effectRef>
          <a:fontRef idx="minor">
            <a:schemeClr val="tx1"/>
          </a:fontRef>
        </p:style>
      </p:cxnSp>
      <p:sp>
        <p:nvSpPr>
          <p:cNvPr id="99" name="TextBox 98">
            <a:extLst>
              <a:ext uri="{FF2B5EF4-FFF2-40B4-BE49-F238E27FC236}">
                <a16:creationId xmlns:a16="http://schemas.microsoft.com/office/drawing/2014/main" id="{88600D86-BF00-6E33-CEAE-9A9F08C3846A}"/>
              </a:ext>
            </a:extLst>
          </p:cNvPr>
          <p:cNvSpPr txBox="1"/>
          <p:nvPr/>
        </p:nvSpPr>
        <p:spPr>
          <a:xfrm>
            <a:off x="3417379" y="6093512"/>
            <a:ext cx="2552699" cy="646331"/>
          </a:xfrm>
          <a:prstGeom prst="rect">
            <a:avLst/>
          </a:prstGeom>
          <a:noFill/>
        </p:spPr>
        <p:txBody>
          <a:bodyPr wrap="square" rtlCol="0">
            <a:spAutoFit/>
          </a:bodyPr>
          <a:lstStyle/>
          <a:p>
            <a:pPr algn="ctr"/>
            <a:r>
              <a:rPr lang="en-GB" b="1" dirty="0"/>
              <a:t>Financial support for the pilot from HEE / NHSE </a:t>
            </a:r>
          </a:p>
        </p:txBody>
      </p:sp>
      <p:pic>
        <p:nvPicPr>
          <p:cNvPr id="101" name="Graphic 100" descr="Group of women outline">
            <a:extLst>
              <a:ext uri="{FF2B5EF4-FFF2-40B4-BE49-F238E27FC236}">
                <a16:creationId xmlns:a16="http://schemas.microsoft.com/office/drawing/2014/main" id="{BD032DF6-774A-23FC-B91A-DB6C3785709F}"/>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765957" y="4160956"/>
            <a:ext cx="1346612" cy="1346612"/>
          </a:xfrm>
          <a:prstGeom prst="rect">
            <a:avLst/>
          </a:prstGeom>
        </p:spPr>
      </p:pic>
      <p:cxnSp>
        <p:nvCxnSpPr>
          <p:cNvPr id="104" name="Straight Connector 103">
            <a:extLst>
              <a:ext uri="{FF2B5EF4-FFF2-40B4-BE49-F238E27FC236}">
                <a16:creationId xmlns:a16="http://schemas.microsoft.com/office/drawing/2014/main" id="{09B3083A-9C62-A72B-8F02-046FD965A70A}"/>
              </a:ext>
            </a:extLst>
          </p:cNvPr>
          <p:cNvCxnSpPr>
            <a:cxnSpLocks/>
          </p:cNvCxnSpPr>
          <p:nvPr/>
        </p:nvCxnSpPr>
        <p:spPr>
          <a:xfrm flipH="1">
            <a:off x="3223927" y="4025253"/>
            <a:ext cx="1104391" cy="332273"/>
          </a:xfrm>
          <a:prstGeom prst="line">
            <a:avLst/>
          </a:prstGeom>
        </p:spPr>
        <p:style>
          <a:lnRef idx="2">
            <a:schemeClr val="dk1"/>
          </a:lnRef>
          <a:fillRef idx="0">
            <a:schemeClr val="dk1"/>
          </a:fillRef>
          <a:effectRef idx="1">
            <a:schemeClr val="dk1"/>
          </a:effectRef>
          <a:fontRef idx="minor">
            <a:schemeClr val="tx1"/>
          </a:fontRef>
        </p:style>
      </p:cxnSp>
      <p:sp>
        <p:nvSpPr>
          <p:cNvPr id="105" name="TextBox 104">
            <a:extLst>
              <a:ext uri="{FF2B5EF4-FFF2-40B4-BE49-F238E27FC236}">
                <a16:creationId xmlns:a16="http://schemas.microsoft.com/office/drawing/2014/main" id="{AAB4822F-468E-875B-1DA1-D37FEC74C628}"/>
              </a:ext>
            </a:extLst>
          </p:cNvPr>
          <p:cNvSpPr txBox="1"/>
          <p:nvPr/>
        </p:nvSpPr>
        <p:spPr>
          <a:xfrm>
            <a:off x="586643" y="5646629"/>
            <a:ext cx="2087079" cy="923330"/>
          </a:xfrm>
          <a:prstGeom prst="rect">
            <a:avLst/>
          </a:prstGeom>
          <a:noFill/>
        </p:spPr>
        <p:txBody>
          <a:bodyPr wrap="square" rtlCol="0">
            <a:spAutoFit/>
          </a:bodyPr>
          <a:lstStyle/>
          <a:p>
            <a:pPr algn="ctr"/>
            <a:r>
              <a:rPr lang="en-GB" b="1" dirty="0"/>
              <a:t>Support from Clinical, Placement  Care home teams </a:t>
            </a:r>
          </a:p>
        </p:txBody>
      </p:sp>
      <p:pic>
        <p:nvPicPr>
          <p:cNvPr id="112" name="Graphic 111" descr="Two Men outline">
            <a:extLst>
              <a:ext uri="{FF2B5EF4-FFF2-40B4-BE49-F238E27FC236}">
                <a16:creationId xmlns:a16="http://schemas.microsoft.com/office/drawing/2014/main" id="{B8BD3DD1-81FE-1DCD-E2B7-90B6854D6D62}"/>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697005" y="4160956"/>
            <a:ext cx="1346612" cy="1346612"/>
          </a:xfrm>
          <a:prstGeom prst="rect">
            <a:avLst/>
          </a:prstGeom>
        </p:spPr>
      </p:pic>
    </p:spTree>
    <p:extLst>
      <p:ext uri="{BB962C8B-B14F-4D97-AF65-F5344CB8AC3E}">
        <p14:creationId xmlns:p14="http://schemas.microsoft.com/office/powerpoint/2010/main" val="609856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45B4FF"/>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764931D-2033-6E6E-2C0B-5CEB297DE595}"/>
              </a:ext>
            </a:extLst>
          </p:cNvPr>
          <p:cNvPicPr>
            <a:picLocks noChangeAspect="1"/>
          </p:cNvPicPr>
          <p:nvPr/>
        </p:nvPicPr>
        <p:blipFill>
          <a:blip r:embed="rId2"/>
          <a:stretch>
            <a:fillRect/>
          </a:stretch>
        </p:blipFill>
        <p:spPr>
          <a:xfrm>
            <a:off x="509366" y="1436287"/>
            <a:ext cx="4135786" cy="4135786"/>
          </a:xfrm>
          <a:prstGeom prst="rect">
            <a:avLst/>
          </a:prstGeom>
        </p:spPr>
      </p:pic>
      <p:sp>
        <p:nvSpPr>
          <p:cNvPr id="4" name="TextBox 3">
            <a:extLst>
              <a:ext uri="{FF2B5EF4-FFF2-40B4-BE49-F238E27FC236}">
                <a16:creationId xmlns:a16="http://schemas.microsoft.com/office/drawing/2014/main" id="{693CF28F-B3CE-4B12-AECD-BB8ADA2160A6}"/>
              </a:ext>
            </a:extLst>
          </p:cNvPr>
          <p:cNvSpPr txBox="1"/>
          <p:nvPr/>
        </p:nvSpPr>
        <p:spPr>
          <a:xfrm>
            <a:off x="5114166" y="428633"/>
            <a:ext cx="6818754" cy="5509200"/>
          </a:xfrm>
          <a:prstGeom prst="rect">
            <a:avLst/>
          </a:prstGeom>
          <a:noFill/>
        </p:spPr>
        <p:txBody>
          <a:bodyPr wrap="square">
            <a:spAutoFit/>
          </a:bodyPr>
          <a:lstStyle/>
          <a:p>
            <a:endParaRPr lang="en-GB" dirty="0"/>
          </a:p>
          <a:p>
            <a:r>
              <a:rPr lang="en-GB" sz="2400" b="1" dirty="0"/>
              <a:t>Evaluation drew on four data sources: </a:t>
            </a:r>
          </a:p>
          <a:p>
            <a:endParaRPr lang="en-GB" sz="2400" b="1" dirty="0"/>
          </a:p>
          <a:p>
            <a:endParaRPr lang="en-GB" sz="2400" b="1" dirty="0"/>
          </a:p>
          <a:p>
            <a:r>
              <a:rPr lang="en-GB" sz="2400" b="1" dirty="0"/>
              <a:t>	</a:t>
            </a:r>
            <a:r>
              <a:rPr lang="en-GB" sz="2800" b="1" dirty="0">
                <a:solidFill>
                  <a:srgbClr val="0070C0"/>
                </a:solidFill>
              </a:rPr>
              <a:t>- Service delivery metrics</a:t>
            </a:r>
          </a:p>
          <a:p>
            <a:endParaRPr lang="en-GB" sz="2800" b="1" dirty="0">
              <a:solidFill>
                <a:srgbClr val="0070C0"/>
              </a:solidFill>
            </a:endParaRPr>
          </a:p>
          <a:p>
            <a:r>
              <a:rPr lang="en-GB" sz="2800" b="1" dirty="0">
                <a:solidFill>
                  <a:srgbClr val="0070C0"/>
                </a:solidFill>
              </a:rPr>
              <a:t>	- Service user feedback</a:t>
            </a:r>
          </a:p>
          <a:p>
            <a:endParaRPr lang="en-GB" sz="2800" b="1" dirty="0">
              <a:solidFill>
                <a:srgbClr val="0070C0"/>
              </a:solidFill>
            </a:endParaRPr>
          </a:p>
          <a:p>
            <a:r>
              <a:rPr lang="en-GB" sz="2800" b="1" dirty="0">
                <a:solidFill>
                  <a:srgbClr val="0070C0"/>
                </a:solidFill>
              </a:rPr>
              <a:t>	- Student placement assessment data </a:t>
            </a:r>
          </a:p>
          <a:p>
            <a:r>
              <a:rPr lang="en-GB" sz="2800" b="1" dirty="0">
                <a:solidFill>
                  <a:srgbClr val="0070C0"/>
                </a:solidFill>
              </a:rPr>
              <a:t> </a:t>
            </a:r>
          </a:p>
          <a:p>
            <a:r>
              <a:rPr lang="en-GB" sz="2800" b="1" dirty="0">
                <a:solidFill>
                  <a:srgbClr val="0070C0"/>
                </a:solidFill>
              </a:rPr>
              <a:t>	- Stakeholder discussions</a:t>
            </a:r>
          </a:p>
          <a:p>
            <a:endParaRPr lang="en-GB" sz="2400" b="1" dirty="0"/>
          </a:p>
          <a:p>
            <a:endParaRPr lang="en-GB" sz="2400" b="1" dirty="0"/>
          </a:p>
          <a:p>
            <a:endParaRPr lang="en-GB" dirty="0"/>
          </a:p>
        </p:txBody>
      </p:sp>
      <p:sp>
        <p:nvSpPr>
          <p:cNvPr id="6" name="TextBox 5">
            <a:extLst>
              <a:ext uri="{FF2B5EF4-FFF2-40B4-BE49-F238E27FC236}">
                <a16:creationId xmlns:a16="http://schemas.microsoft.com/office/drawing/2014/main" id="{72C89949-0B60-FB16-E941-B34417DFDEB1}"/>
              </a:ext>
            </a:extLst>
          </p:cNvPr>
          <p:cNvSpPr txBox="1"/>
          <p:nvPr/>
        </p:nvSpPr>
        <p:spPr>
          <a:xfrm>
            <a:off x="-1069848" y="168409"/>
            <a:ext cx="7050024" cy="1015663"/>
          </a:xfrm>
          <a:prstGeom prst="rect">
            <a:avLst/>
          </a:prstGeom>
          <a:noFill/>
        </p:spPr>
        <p:txBody>
          <a:bodyPr wrap="square" rtlCol="0">
            <a:spAutoFit/>
          </a:bodyPr>
          <a:lstStyle/>
          <a:p>
            <a:pPr algn="ctr"/>
            <a:r>
              <a:rPr lang="en-GB" sz="6000" b="1" dirty="0">
                <a:solidFill>
                  <a:srgbClr val="0070C0"/>
                </a:solidFill>
              </a:rPr>
              <a:t>Evaluation</a:t>
            </a:r>
            <a:r>
              <a:rPr lang="en-GB" dirty="0"/>
              <a:t> </a:t>
            </a:r>
          </a:p>
        </p:txBody>
      </p:sp>
      <p:sp>
        <p:nvSpPr>
          <p:cNvPr id="8" name="TextBox 7">
            <a:extLst>
              <a:ext uri="{FF2B5EF4-FFF2-40B4-BE49-F238E27FC236}">
                <a16:creationId xmlns:a16="http://schemas.microsoft.com/office/drawing/2014/main" id="{481E868A-61EF-E9A5-C13B-358B5847C25B}"/>
              </a:ext>
            </a:extLst>
          </p:cNvPr>
          <p:cNvSpPr txBox="1"/>
          <p:nvPr/>
        </p:nvSpPr>
        <p:spPr>
          <a:xfrm>
            <a:off x="172150" y="5866882"/>
            <a:ext cx="9710928" cy="646331"/>
          </a:xfrm>
          <a:prstGeom prst="rect">
            <a:avLst/>
          </a:prstGeom>
          <a:noFill/>
        </p:spPr>
        <p:txBody>
          <a:bodyPr wrap="square" rtlCol="0">
            <a:spAutoFit/>
          </a:bodyPr>
          <a:lstStyle/>
          <a:p>
            <a:pPr algn="ctr"/>
            <a:r>
              <a:rPr lang="en-GB" b="1" dirty="0"/>
              <a:t>Ethical approval -  University of Plymouth FREIC (Ref: 6268) and Livewell’s Service Evaluation team</a:t>
            </a:r>
          </a:p>
          <a:p>
            <a:pPr algn="ctr"/>
            <a:endParaRPr lang="en-GB" dirty="0"/>
          </a:p>
        </p:txBody>
      </p:sp>
      <p:pic>
        <p:nvPicPr>
          <p:cNvPr id="9" name="Picture 8">
            <a:extLst>
              <a:ext uri="{FF2B5EF4-FFF2-40B4-BE49-F238E27FC236}">
                <a16:creationId xmlns:a16="http://schemas.microsoft.com/office/drawing/2014/main" id="{71E5F47E-F002-1D14-373F-B33CC368C92F}"/>
              </a:ext>
            </a:extLst>
          </p:cNvPr>
          <p:cNvPicPr>
            <a:picLocks noChangeAspect="1"/>
          </p:cNvPicPr>
          <p:nvPr/>
        </p:nvPicPr>
        <p:blipFill>
          <a:blip r:embed="rId3"/>
          <a:stretch>
            <a:fillRect/>
          </a:stretch>
        </p:blipFill>
        <p:spPr>
          <a:xfrm>
            <a:off x="9960596" y="5269895"/>
            <a:ext cx="1894805" cy="1302678"/>
          </a:xfrm>
          <a:prstGeom prst="rect">
            <a:avLst/>
          </a:prstGeom>
        </p:spPr>
      </p:pic>
      <p:pic>
        <p:nvPicPr>
          <p:cNvPr id="11" name="Picture 10">
            <a:extLst>
              <a:ext uri="{FF2B5EF4-FFF2-40B4-BE49-F238E27FC236}">
                <a16:creationId xmlns:a16="http://schemas.microsoft.com/office/drawing/2014/main" id="{412FB62E-B0BE-73FA-7672-01817D05E86A}"/>
              </a:ext>
            </a:extLst>
          </p:cNvPr>
          <p:cNvPicPr>
            <a:picLocks noChangeAspect="1"/>
          </p:cNvPicPr>
          <p:nvPr/>
        </p:nvPicPr>
        <p:blipFill>
          <a:blip r:embed="rId4"/>
          <a:stretch>
            <a:fillRect/>
          </a:stretch>
        </p:blipFill>
        <p:spPr>
          <a:xfrm>
            <a:off x="5475672" y="2511352"/>
            <a:ext cx="838317" cy="819264"/>
          </a:xfrm>
          <a:prstGeom prst="rect">
            <a:avLst/>
          </a:prstGeom>
        </p:spPr>
      </p:pic>
      <p:pic>
        <p:nvPicPr>
          <p:cNvPr id="13" name="Picture 12">
            <a:extLst>
              <a:ext uri="{FF2B5EF4-FFF2-40B4-BE49-F238E27FC236}">
                <a16:creationId xmlns:a16="http://schemas.microsoft.com/office/drawing/2014/main" id="{018A7EA9-9F96-9A8B-5FAB-8B75F4785F96}"/>
              </a:ext>
            </a:extLst>
          </p:cNvPr>
          <p:cNvPicPr>
            <a:picLocks noChangeAspect="1"/>
          </p:cNvPicPr>
          <p:nvPr/>
        </p:nvPicPr>
        <p:blipFill>
          <a:blip r:embed="rId4"/>
          <a:stretch>
            <a:fillRect/>
          </a:stretch>
        </p:blipFill>
        <p:spPr>
          <a:xfrm>
            <a:off x="5475673" y="1692088"/>
            <a:ext cx="838317" cy="819264"/>
          </a:xfrm>
          <a:prstGeom prst="rect">
            <a:avLst/>
          </a:prstGeom>
        </p:spPr>
      </p:pic>
      <p:pic>
        <p:nvPicPr>
          <p:cNvPr id="15" name="Picture 14">
            <a:extLst>
              <a:ext uri="{FF2B5EF4-FFF2-40B4-BE49-F238E27FC236}">
                <a16:creationId xmlns:a16="http://schemas.microsoft.com/office/drawing/2014/main" id="{831CA4C6-6CC7-2857-5772-752C09A05EEC}"/>
              </a:ext>
            </a:extLst>
          </p:cNvPr>
          <p:cNvPicPr>
            <a:picLocks noChangeAspect="1"/>
          </p:cNvPicPr>
          <p:nvPr/>
        </p:nvPicPr>
        <p:blipFill>
          <a:blip r:embed="rId4"/>
          <a:stretch>
            <a:fillRect/>
          </a:stretch>
        </p:blipFill>
        <p:spPr>
          <a:xfrm>
            <a:off x="5475670" y="3367972"/>
            <a:ext cx="838317" cy="819264"/>
          </a:xfrm>
          <a:prstGeom prst="rect">
            <a:avLst/>
          </a:prstGeom>
        </p:spPr>
      </p:pic>
      <p:pic>
        <p:nvPicPr>
          <p:cNvPr id="17" name="Picture 16">
            <a:extLst>
              <a:ext uri="{FF2B5EF4-FFF2-40B4-BE49-F238E27FC236}">
                <a16:creationId xmlns:a16="http://schemas.microsoft.com/office/drawing/2014/main" id="{DCF507CB-65B6-C564-DDB7-8354BC30E460}"/>
              </a:ext>
            </a:extLst>
          </p:cNvPr>
          <p:cNvPicPr>
            <a:picLocks noChangeAspect="1"/>
          </p:cNvPicPr>
          <p:nvPr/>
        </p:nvPicPr>
        <p:blipFill>
          <a:blip r:embed="rId4"/>
          <a:stretch>
            <a:fillRect/>
          </a:stretch>
        </p:blipFill>
        <p:spPr>
          <a:xfrm>
            <a:off x="5475671" y="4224592"/>
            <a:ext cx="838317" cy="819264"/>
          </a:xfrm>
          <a:prstGeom prst="rect">
            <a:avLst/>
          </a:prstGeom>
        </p:spPr>
      </p:pic>
    </p:spTree>
    <p:extLst>
      <p:ext uri="{BB962C8B-B14F-4D97-AF65-F5344CB8AC3E}">
        <p14:creationId xmlns:p14="http://schemas.microsoft.com/office/powerpoint/2010/main" val="308243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324559-DBCF-96C2-D0D0-71C7E5B2828D}"/>
              </a:ext>
            </a:extLst>
          </p:cNvPr>
          <p:cNvPicPr>
            <a:picLocks noChangeAspect="1"/>
          </p:cNvPicPr>
          <p:nvPr/>
        </p:nvPicPr>
        <p:blipFill>
          <a:blip r:embed="rId3"/>
          <a:stretch>
            <a:fillRect/>
          </a:stretch>
        </p:blipFill>
        <p:spPr>
          <a:xfrm>
            <a:off x="327601" y="524554"/>
            <a:ext cx="838317" cy="819264"/>
          </a:xfrm>
          <a:prstGeom prst="rect">
            <a:avLst/>
          </a:prstGeom>
        </p:spPr>
      </p:pic>
      <p:pic>
        <p:nvPicPr>
          <p:cNvPr id="4" name="Graphic 3" descr="Clock with solid fill">
            <a:extLst>
              <a:ext uri="{FF2B5EF4-FFF2-40B4-BE49-F238E27FC236}">
                <a16:creationId xmlns:a16="http://schemas.microsoft.com/office/drawing/2014/main" id="{2FD95D5F-AC65-C8B3-43E9-82AFE02EE5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49489" y="295954"/>
            <a:ext cx="1700212" cy="1700212"/>
          </a:xfrm>
          <a:prstGeom prst="rect">
            <a:avLst/>
          </a:prstGeom>
        </p:spPr>
      </p:pic>
      <p:sp>
        <p:nvSpPr>
          <p:cNvPr id="8" name="TextBox 7">
            <a:extLst>
              <a:ext uri="{FF2B5EF4-FFF2-40B4-BE49-F238E27FC236}">
                <a16:creationId xmlns:a16="http://schemas.microsoft.com/office/drawing/2014/main" id="{04670782-3FF3-1D9A-4AC0-364002B7185C}"/>
              </a:ext>
            </a:extLst>
          </p:cNvPr>
          <p:cNvSpPr txBox="1"/>
          <p:nvPr/>
        </p:nvSpPr>
        <p:spPr>
          <a:xfrm>
            <a:off x="9093200" y="1937087"/>
            <a:ext cx="2717800" cy="1200329"/>
          </a:xfrm>
          <a:prstGeom prst="rect">
            <a:avLst/>
          </a:prstGeom>
          <a:noFill/>
        </p:spPr>
        <p:txBody>
          <a:bodyPr wrap="square" rtlCol="0">
            <a:spAutoFit/>
          </a:bodyPr>
          <a:lstStyle/>
          <a:p>
            <a:pPr algn="ctr"/>
            <a:r>
              <a:rPr lang="en-GB" b="1" dirty="0"/>
              <a:t>More than 50 hours direct patient contact </a:t>
            </a:r>
          </a:p>
          <a:p>
            <a:pPr algn="ctr"/>
            <a:r>
              <a:rPr lang="en-GB" b="1" dirty="0"/>
              <a:t>in addition to usual service delivery</a:t>
            </a:r>
          </a:p>
        </p:txBody>
      </p:sp>
      <p:pic>
        <p:nvPicPr>
          <p:cNvPr id="10" name="Graphic 9" descr="Group of people outline">
            <a:extLst>
              <a:ext uri="{FF2B5EF4-FFF2-40B4-BE49-F238E27FC236}">
                <a16:creationId xmlns:a16="http://schemas.microsoft.com/office/drawing/2014/main" id="{61C56323-FCAE-071E-DAF6-87CC5F0ADE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726255" y="1842515"/>
            <a:ext cx="1068051" cy="1068051"/>
          </a:xfrm>
          <a:prstGeom prst="rect">
            <a:avLst/>
          </a:prstGeom>
        </p:spPr>
      </p:pic>
      <p:pic>
        <p:nvPicPr>
          <p:cNvPr id="17" name="Graphic 16" descr="Man outline">
            <a:extLst>
              <a:ext uri="{FF2B5EF4-FFF2-40B4-BE49-F238E27FC236}">
                <a16:creationId xmlns:a16="http://schemas.microsoft.com/office/drawing/2014/main" id="{89386A47-F6AB-3A8F-4048-1F867D69775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01960" y="1996166"/>
            <a:ext cx="914400" cy="914400"/>
          </a:xfrm>
          <a:prstGeom prst="rect">
            <a:avLst/>
          </a:prstGeom>
        </p:spPr>
      </p:pic>
      <p:sp>
        <p:nvSpPr>
          <p:cNvPr id="18" name="TextBox 17">
            <a:extLst>
              <a:ext uri="{FF2B5EF4-FFF2-40B4-BE49-F238E27FC236}">
                <a16:creationId xmlns:a16="http://schemas.microsoft.com/office/drawing/2014/main" id="{BDE49CE1-E83D-B06C-CAEF-88BA7D9743E7}"/>
              </a:ext>
            </a:extLst>
          </p:cNvPr>
          <p:cNvSpPr txBox="1"/>
          <p:nvPr/>
        </p:nvSpPr>
        <p:spPr>
          <a:xfrm>
            <a:off x="310794" y="3029667"/>
            <a:ext cx="3416656" cy="646331"/>
          </a:xfrm>
          <a:prstGeom prst="rect">
            <a:avLst/>
          </a:prstGeom>
          <a:noFill/>
        </p:spPr>
        <p:txBody>
          <a:bodyPr wrap="square" rtlCol="0">
            <a:spAutoFit/>
          </a:bodyPr>
          <a:lstStyle/>
          <a:p>
            <a:pPr marL="285750" indent="-285750">
              <a:buFontTx/>
              <a:buChar char="-"/>
            </a:pPr>
            <a:r>
              <a:rPr lang="en-GB" b="1" dirty="0"/>
              <a:t>56 individual patient contacts </a:t>
            </a:r>
          </a:p>
          <a:p>
            <a:pPr marL="285750" indent="-285750">
              <a:buFontTx/>
              <a:buChar char="-"/>
            </a:pPr>
            <a:r>
              <a:rPr lang="en-GB" b="1" dirty="0"/>
              <a:t>18 group-based contacts</a:t>
            </a:r>
          </a:p>
        </p:txBody>
      </p:sp>
      <p:pic>
        <p:nvPicPr>
          <p:cNvPr id="20" name="Graphic 19" descr="Target Audience outline">
            <a:extLst>
              <a:ext uri="{FF2B5EF4-FFF2-40B4-BE49-F238E27FC236}">
                <a16:creationId xmlns:a16="http://schemas.microsoft.com/office/drawing/2014/main" id="{1448F78C-C6D6-C11C-A92C-04086A777B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7360" y="3900619"/>
            <a:ext cx="1397115" cy="1397115"/>
          </a:xfrm>
          <a:prstGeom prst="rect">
            <a:avLst/>
          </a:prstGeom>
        </p:spPr>
      </p:pic>
      <p:pic>
        <p:nvPicPr>
          <p:cNvPr id="28" name="Picture 27">
            <a:extLst>
              <a:ext uri="{FF2B5EF4-FFF2-40B4-BE49-F238E27FC236}">
                <a16:creationId xmlns:a16="http://schemas.microsoft.com/office/drawing/2014/main" id="{18BBD1A3-EECD-4708-CF0E-8272E1E37996}"/>
              </a:ext>
            </a:extLst>
          </p:cNvPr>
          <p:cNvPicPr>
            <a:picLocks noChangeAspect="1"/>
          </p:cNvPicPr>
          <p:nvPr/>
        </p:nvPicPr>
        <p:blipFill>
          <a:blip r:embed="rId12"/>
          <a:stretch>
            <a:fillRect/>
          </a:stretch>
        </p:blipFill>
        <p:spPr>
          <a:xfrm>
            <a:off x="4131612" y="1151175"/>
            <a:ext cx="2534189" cy="2455812"/>
          </a:xfrm>
          <a:prstGeom prst="rect">
            <a:avLst/>
          </a:prstGeom>
        </p:spPr>
      </p:pic>
      <p:sp>
        <p:nvSpPr>
          <p:cNvPr id="29" name="TextBox 28">
            <a:extLst>
              <a:ext uri="{FF2B5EF4-FFF2-40B4-BE49-F238E27FC236}">
                <a16:creationId xmlns:a16="http://schemas.microsoft.com/office/drawing/2014/main" id="{ABCD32A0-57F2-3315-BCC9-FC0EF7D81D22}"/>
              </a:ext>
            </a:extLst>
          </p:cNvPr>
          <p:cNvSpPr txBox="1"/>
          <p:nvPr/>
        </p:nvSpPr>
        <p:spPr>
          <a:xfrm>
            <a:off x="4073131" y="3621006"/>
            <a:ext cx="2724150" cy="369332"/>
          </a:xfrm>
          <a:prstGeom prst="rect">
            <a:avLst/>
          </a:prstGeom>
          <a:noFill/>
        </p:spPr>
        <p:txBody>
          <a:bodyPr wrap="square" rtlCol="0">
            <a:spAutoFit/>
          </a:bodyPr>
          <a:lstStyle/>
          <a:p>
            <a:pPr algn="ctr"/>
            <a:r>
              <a:rPr lang="en-GB" b="1" dirty="0"/>
              <a:t>Direct patient contacts </a:t>
            </a:r>
          </a:p>
        </p:txBody>
      </p:sp>
      <p:sp>
        <p:nvSpPr>
          <p:cNvPr id="35" name="TextBox 34">
            <a:extLst>
              <a:ext uri="{FF2B5EF4-FFF2-40B4-BE49-F238E27FC236}">
                <a16:creationId xmlns:a16="http://schemas.microsoft.com/office/drawing/2014/main" id="{69D53D9C-7F41-F0AD-26ED-5884EB67A554}"/>
              </a:ext>
            </a:extLst>
          </p:cNvPr>
          <p:cNvSpPr txBox="1"/>
          <p:nvPr/>
        </p:nvSpPr>
        <p:spPr>
          <a:xfrm>
            <a:off x="8267598" y="5404568"/>
            <a:ext cx="3821650" cy="1200329"/>
          </a:xfrm>
          <a:prstGeom prst="rect">
            <a:avLst/>
          </a:prstGeom>
          <a:noFill/>
        </p:spPr>
        <p:txBody>
          <a:bodyPr wrap="square" rtlCol="0">
            <a:spAutoFit/>
          </a:bodyPr>
          <a:lstStyle/>
          <a:p>
            <a:pPr marL="285750" indent="-285750" algn="ctr">
              <a:buFontTx/>
              <a:buChar char="-"/>
            </a:pPr>
            <a:r>
              <a:rPr lang="en-GB" b="1" dirty="0"/>
              <a:t>39 Care Home Liaison Team</a:t>
            </a:r>
          </a:p>
          <a:p>
            <a:pPr marL="285750" indent="-285750" algn="ctr">
              <a:buFontTx/>
              <a:buChar char="-"/>
            </a:pPr>
            <a:endParaRPr lang="en-GB" b="1" dirty="0"/>
          </a:p>
          <a:p>
            <a:pPr algn="ctr"/>
            <a:r>
              <a:rPr lang="en-GB" b="1" dirty="0"/>
              <a:t>-    35 Community    Neuro rehab Team </a:t>
            </a:r>
          </a:p>
          <a:p>
            <a:pPr algn="ctr"/>
            <a:endParaRPr lang="en-GB" dirty="0"/>
          </a:p>
        </p:txBody>
      </p:sp>
      <p:pic>
        <p:nvPicPr>
          <p:cNvPr id="37" name="Graphic 36" descr="Users outline">
            <a:extLst>
              <a:ext uri="{FF2B5EF4-FFF2-40B4-BE49-F238E27FC236}">
                <a16:creationId xmlns:a16="http://schemas.microsoft.com/office/drawing/2014/main" id="{B98537D9-7153-5A1F-643B-F311E82548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074273" y="3976319"/>
            <a:ext cx="1149843" cy="1149843"/>
          </a:xfrm>
          <a:prstGeom prst="rect">
            <a:avLst/>
          </a:prstGeom>
        </p:spPr>
      </p:pic>
      <p:sp>
        <p:nvSpPr>
          <p:cNvPr id="38" name="TextBox 37">
            <a:extLst>
              <a:ext uri="{FF2B5EF4-FFF2-40B4-BE49-F238E27FC236}">
                <a16:creationId xmlns:a16="http://schemas.microsoft.com/office/drawing/2014/main" id="{B0826B7A-9570-2E46-22F7-5B503E2187F3}"/>
              </a:ext>
            </a:extLst>
          </p:cNvPr>
          <p:cNvSpPr txBox="1"/>
          <p:nvPr/>
        </p:nvSpPr>
        <p:spPr>
          <a:xfrm>
            <a:off x="382328" y="5465641"/>
            <a:ext cx="3140710" cy="923330"/>
          </a:xfrm>
          <a:prstGeom prst="rect">
            <a:avLst/>
          </a:prstGeom>
          <a:noFill/>
        </p:spPr>
        <p:txBody>
          <a:bodyPr wrap="square" rtlCol="0">
            <a:spAutoFit/>
          </a:bodyPr>
          <a:lstStyle/>
          <a:p>
            <a:pPr marL="285750" indent="-285750">
              <a:buFontTx/>
              <a:buChar char="-"/>
            </a:pPr>
            <a:r>
              <a:rPr lang="en-GB" b="1" dirty="0"/>
              <a:t>21 new assessments  </a:t>
            </a:r>
          </a:p>
          <a:p>
            <a:pPr marL="285750" indent="-285750">
              <a:buFontTx/>
              <a:buChar char="-"/>
            </a:pPr>
            <a:r>
              <a:rPr lang="en-GB" b="1" dirty="0"/>
              <a:t>53 follow-up appointments</a:t>
            </a:r>
          </a:p>
          <a:p>
            <a:endParaRPr lang="en-GB" dirty="0"/>
          </a:p>
        </p:txBody>
      </p:sp>
      <p:pic>
        <p:nvPicPr>
          <p:cNvPr id="40" name="Picture 39">
            <a:extLst>
              <a:ext uri="{FF2B5EF4-FFF2-40B4-BE49-F238E27FC236}">
                <a16:creationId xmlns:a16="http://schemas.microsoft.com/office/drawing/2014/main" id="{0223D945-0876-3AED-6F03-D9587F8DC4A8}"/>
              </a:ext>
            </a:extLst>
          </p:cNvPr>
          <p:cNvPicPr>
            <a:picLocks noChangeAspect="1"/>
          </p:cNvPicPr>
          <p:nvPr/>
        </p:nvPicPr>
        <p:blipFill>
          <a:blip r:embed="rId15"/>
          <a:stretch>
            <a:fillRect/>
          </a:stretch>
        </p:blipFill>
        <p:spPr>
          <a:xfrm>
            <a:off x="8876891" y="3305722"/>
            <a:ext cx="2934109" cy="924054"/>
          </a:xfrm>
          <a:prstGeom prst="rect">
            <a:avLst/>
          </a:prstGeom>
        </p:spPr>
      </p:pic>
      <p:pic>
        <p:nvPicPr>
          <p:cNvPr id="42" name="Picture 41">
            <a:extLst>
              <a:ext uri="{FF2B5EF4-FFF2-40B4-BE49-F238E27FC236}">
                <a16:creationId xmlns:a16="http://schemas.microsoft.com/office/drawing/2014/main" id="{1AFC4024-D0A4-67EE-331B-87E4F979BC09}"/>
              </a:ext>
            </a:extLst>
          </p:cNvPr>
          <p:cNvPicPr>
            <a:picLocks noChangeAspect="1"/>
          </p:cNvPicPr>
          <p:nvPr/>
        </p:nvPicPr>
        <p:blipFill>
          <a:blip r:embed="rId16"/>
          <a:stretch>
            <a:fillRect/>
          </a:stretch>
        </p:blipFill>
        <p:spPr>
          <a:xfrm>
            <a:off x="9732752" y="4192320"/>
            <a:ext cx="1333686" cy="1038370"/>
          </a:xfrm>
          <a:prstGeom prst="rect">
            <a:avLst/>
          </a:prstGeom>
        </p:spPr>
      </p:pic>
      <p:pic>
        <p:nvPicPr>
          <p:cNvPr id="6" name="Graphic 5" descr="Dance steps outline">
            <a:extLst>
              <a:ext uri="{FF2B5EF4-FFF2-40B4-BE49-F238E27FC236}">
                <a16:creationId xmlns:a16="http://schemas.microsoft.com/office/drawing/2014/main" id="{65DA955E-DA90-DB2A-82B4-8040A8A749B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038820" y="5404568"/>
            <a:ext cx="914400" cy="914400"/>
          </a:xfrm>
          <a:prstGeom prst="rect">
            <a:avLst/>
          </a:prstGeom>
        </p:spPr>
      </p:pic>
      <p:pic>
        <p:nvPicPr>
          <p:cNvPr id="12" name="Graphic 11" descr="Muscular arm outline">
            <a:extLst>
              <a:ext uri="{FF2B5EF4-FFF2-40B4-BE49-F238E27FC236}">
                <a16:creationId xmlns:a16="http://schemas.microsoft.com/office/drawing/2014/main" id="{279A0983-B09D-7DEA-A5F0-A7FD7DCA797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002153" y="4430824"/>
            <a:ext cx="914400" cy="914400"/>
          </a:xfrm>
          <a:prstGeom prst="rect">
            <a:avLst/>
          </a:prstGeom>
        </p:spPr>
      </p:pic>
      <p:sp>
        <p:nvSpPr>
          <p:cNvPr id="2" name="Title 1">
            <a:extLst>
              <a:ext uri="{FF2B5EF4-FFF2-40B4-BE49-F238E27FC236}">
                <a16:creationId xmlns:a16="http://schemas.microsoft.com/office/drawing/2014/main" id="{1DC087A3-A1AC-91A4-8BF1-A044B6836350}"/>
              </a:ext>
            </a:extLst>
          </p:cNvPr>
          <p:cNvSpPr>
            <a:spLocks noGrp="1"/>
          </p:cNvSpPr>
          <p:nvPr>
            <p:ph type="title"/>
          </p:nvPr>
        </p:nvSpPr>
        <p:spPr>
          <a:xfrm>
            <a:off x="1229926" y="-27782"/>
            <a:ext cx="9575234" cy="1325563"/>
          </a:xfrm>
        </p:spPr>
        <p:txBody>
          <a:bodyPr/>
          <a:lstStyle/>
          <a:p>
            <a:br>
              <a:rPr lang="en-GB" b="1" dirty="0">
                <a:solidFill>
                  <a:srgbClr val="0070C0"/>
                </a:solidFill>
              </a:rPr>
            </a:br>
            <a:r>
              <a:rPr lang="en-GB" b="1" dirty="0"/>
              <a:t>Service Impact </a:t>
            </a:r>
            <a:endParaRPr lang="en-GB" dirty="0"/>
          </a:p>
        </p:txBody>
      </p:sp>
      <p:sp>
        <p:nvSpPr>
          <p:cNvPr id="13" name="TextBox 12">
            <a:extLst>
              <a:ext uri="{FF2B5EF4-FFF2-40B4-BE49-F238E27FC236}">
                <a16:creationId xmlns:a16="http://schemas.microsoft.com/office/drawing/2014/main" id="{BD59DC0F-C4F3-8046-E6F0-50297E4EB52F}"/>
              </a:ext>
            </a:extLst>
          </p:cNvPr>
          <p:cNvSpPr txBox="1"/>
          <p:nvPr/>
        </p:nvSpPr>
        <p:spPr>
          <a:xfrm>
            <a:off x="5186527" y="4424820"/>
            <a:ext cx="3234111" cy="2308324"/>
          </a:xfrm>
          <a:prstGeom prst="rect">
            <a:avLst/>
          </a:prstGeom>
          <a:noFill/>
        </p:spPr>
        <p:txBody>
          <a:bodyPr wrap="square" rtlCol="0">
            <a:spAutoFit/>
          </a:bodyPr>
          <a:lstStyle/>
          <a:p>
            <a:pPr lvl="0"/>
            <a:r>
              <a:rPr lang="en-GB" b="1" dirty="0"/>
              <a:t>28 general exercise interventions</a:t>
            </a:r>
          </a:p>
          <a:p>
            <a:pPr lvl="0"/>
            <a:r>
              <a:rPr lang="en-GB" b="1" dirty="0"/>
              <a:t>22 balance interventions </a:t>
            </a:r>
          </a:p>
          <a:p>
            <a:pPr lvl="0"/>
            <a:r>
              <a:rPr lang="en-GB" b="1" dirty="0"/>
              <a:t>13 mobility assessments </a:t>
            </a:r>
          </a:p>
          <a:p>
            <a:pPr lvl="0"/>
            <a:r>
              <a:rPr lang="en-GB" b="1" dirty="0"/>
              <a:t>8 neuro assessments</a:t>
            </a:r>
          </a:p>
          <a:p>
            <a:pPr lvl="0"/>
            <a:r>
              <a:rPr lang="en-GB" b="1" dirty="0"/>
              <a:t>3 general exercise advice or guidance</a:t>
            </a:r>
          </a:p>
          <a:p>
            <a:endParaRPr lang="en-GB" dirty="0"/>
          </a:p>
        </p:txBody>
      </p:sp>
      <p:pic>
        <p:nvPicPr>
          <p:cNvPr id="16" name="Picture 15">
            <a:extLst>
              <a:ext uri="{FF2B5EF4-FFF2-40B4-BE49-F238E27FC236}">
                <a16:creationId xmlns:a16="http://schemas.microsoft.com/office/drawing/2014/main" id="{D10A8826-1EE2-723B-EE15-EFB1FDE23C1D}"/>
              </a:ext>
            </a:extLst>
          </p:cNvPr>
          <p:cNvPicPr>
            <a:picLocks noChangeAspect="1"/>
          </p:cNvPicPr>
          <p:nvPr/>
        </p:nvPicPr>
        <p:blipFill>
          <a:blip r:embed="rId21"/>
          <a:stretch>
            <a:fillRect/>
          </a:stretch>
        </p:blipFill>
        <p:spPr>
          <a:xfrm>
            <a:off x="6626353" y="530884"/>
            <a:ext cx="2434843" cy="1882399"/>
          </a:xfrm>
          <a:prstGeom prst="rect">
            <a:avLst/>
          </a:prstGeom>
        </p:spPr>
      </p:pic>
      <p:sp>
        <p:nvSpPr>
          <p:cNvPr id="19" name="TextBox 18">
            <a:extLst>
              <a:ext uri="{FF2B5EF4-FFF2-40B4-BE49-F238E27FC236}">
                <a16:creationId xmlns:a16="http://schemas.microsoft.com/office/drawing/2014/main" id="{66E5C793-1034-A988-B623-3C61B4478BA5}"/>
              </a:ext>
            </a:extLst>
          </p:cNvPr>
          <p:cNvSpPr txBox="1"/>
          <p:nvPr/>
        </p:nvSpPr>
        <p:spPr>
          <a:xfrm>
            <a:off x="6997618" y="2367914"/>
            <a:ext cx="1581924" cy="923330"/>
          </a:xfrm>
          <a:prstGeom prst="rect">
            <a:avLst/>
          </a:prstGeom>
          <a:noFill/>
        </p:spPr>
        <p:txBody>
          <a:bodyPr wrap="square" rtlCol="0">
            <a:spAutoFit/>
          </a:bodyPr>
          <a:lstStyle/>
          <a:p>
            <a:pPr algn="ctr"/>
            <a:r>
              <a:rPr lang="en-GB" b="1" dirty="0"/>
              <a:t>2-week reduction in wait list time</a:t>
            </a:r>
          </a:p>
        </p:txBody>
      </p:sp>
    </p:spTree>
    <p:extLst>
      <p:ext uri="{BB962C8B-B14F-4D97-AF65-F5344CB8AC3E}">
        <p14:creationId xmlns:p14="http://schemas.microsoft.com/office/powerpoint/2010/main" val="173235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18AE2-2175-B6C8-896E-F3F03C4C9767}"/>
              </a:ext>
            </a:extLst>
          </p:cNvPr>
          <p:cNvSpPr>
            <a:spLocks noGrp="1"/>
          </p:cNvSpPr>
          <p:nvPr>
            <p:ph type="title"/>
          </p:nvPr>
        </p:nvSpPr>
        <p:spPr>
          <a:xfrm>
            <a:off x="1194852" y="247172"/>
            <a:ext cx="10515600" cy="1325563"/>
          </a:xfrm>
        </p:spPr>
        <p:txBody>
          <a:bodyPr/>
          <a:lstStyle/>
          <a:p>
            <a:r>
              <a:rPr lang="en-GB" b="1" dirty="0"/>
              <a:t>Service User Experience</a:t>
            </a:r>
          </a:p>
        </p:txBody>
      </p:sp>
      <p:pic>
        <p:nvPicPr>
          <p:cNvPr id="4" name="Picture 3">
            <a:extLst>
              <a:ext uri="{FF2B5EF4-FFF2-40B4-BE49-F238E27FC236}">
                <a16:creationId xmlns:a16="http://schemas.microsoft.com/office/drawing/2014/main" id="{D2DBC5FC-F106-918B-F34A-D49DC8917C4F}"/>
              </a:ext>
            </a:extLst>
          </p:cNvPr>
          <p:cNvPicPr>
            <a:picLocks noChangeAspect="1"/>
          </p:cNvPicPr>
          <p:nvPr/>
        </p:nvPicPr>
        <p:blipFill>
          <a:blip r:embed="rId3"/>
          <a:stretch>
            <a:fillRect/>
          </a:stretch>
        </p:blipFill>
        <p:spPr>
          <a:xfrm>
            <a:off x="353531" y="502910"/>
            <a:ext cx="841321" cy="816935"/>
          </a:xfrm>
          <a:prstGeom prst="rect">
            <a:avLst/>
          </a:prstGeom>
        </p:spPr>
      </p:pic>
      <p:pic>
        <p:nvPicPr>
          <p:cNvPr id="6" name="Picture 5">
            <a:extLst>
              <a:ext uri="{FF2B5EF4-FFF2-40B4-BE49-F238E27FC236}">
                <a16:creationId xmlns:a16="http://schemas.microsoft.com/office/drawing/2014/main" id="{9B1F3591-A751-9068-52DF-DEDA5AC1268F}"/>
              </a:ext>
            </a:extLst>
          </p:cNvPr>
          <p:cNvPicPr>
            <a:picLocks noChangeAspect="1"/>
          </p:cNvPicPr>
          <p:nvPr/>
        </p:nvPicPr>
        <p:blipFill>
          <a:blip r:embed="rId4"/>
          <a:stretch>
            <a:fillRect/>
          </a:stretch>
        </p:blipFill>
        <p:spPr>
          <a:xfrm>
            <a:off x="9814432" y="247172"/>
            <a:ext cx="1896020" cy="1304657"/>
          </a:xfrm>
          <a:prstGeom prst="rect">
            <a:avLst/>
          </a:prstGeom>
        </p:spPr>
      </p:pic>
      <p:pic>
        <p:nvPicPr>
          <p:cNvPr id="8" name="Picture 7">
            <a:extLst>
              <a:ext uri="{FF2B5EF4-FFF2-40B4-BE49-F238E27FC236}">
                <a16:creationId xmlns:a16="http://schemas.microsoft.com/office/drawing/2014/main" id="{E2D2B258-5D05-3DE5-212D-9179438C422F}"/>
              </a:ext>
            </a:extLst>
          </p:cNvPr>
          <p:cNvPicPr>
            <a:picLocks noChangeAspect="1"/>
          </p:cNvPicPr>
          <p:nvPr/>
        </p:nvPicPr>
        <p:blipFill>
          <a:blip r:embed="rId5"/>
          <a:stretch>
            <a:fillRect/>
          </a:stretch>
        </p:blipFill>
        <p:spPr>
          <a:xfrm>
            <a:off x="665994" y="1395070"/>
            <a:ext cx="8568798" cy="5095958"/>
          </a:xfrm>
          <a:prstGeom prst="rect">
            <a:avLst/>
          </a:prstGeom>
        </p:spPr>
      </p:pic>
      <p:pic>
        <p:nvPicPr>
          <p:cNvPr id="11" name="Graphic 10" descr="Smiling face outline with solid fill">
            <a:extLst>
              <a:ext uri="{FF2B5EF4-FFF2-40B4-BE49-F238E27FC236}">
                <a16:creationId xmlns:a16="http://schemas.microsoft.com/office/drawing/2014/main" id="{215C6CD6-0638-2444-5973-43E74FB130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735943" y="1919274"/>
            <a:ext cx="1304657" cy="1304657"/>
          </a:xfrm>
          <a:prstGeom prst="rect">
            <a:avLst/>
          </a:prstGeom>
        </p:spPr>
      </p:pic>
      <p:pic>
        <p:nvPicPr>
          <p:cNvPr id="13" name="Graphic 12" descr="Grinning face outline with solid fill">
            <a:extLst>
              <a:ext uri="{FF2B5EF4-FFF2-40B4-BE49-F238E27FC236}">
                <a16:creationId xmlns:a16="http://schemas.microsoft.com/office/drawing/2014/main" id="{EB919112-85C2-8932-2A14-195162DD21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28633" y="3089162"/>
            <a:ext cx="1304657" cy="1304657"/>
          </a:xfrm>
          <a:prstGeom prst="rect">
            <a:avLst/>
          </a:prstGeom>
        </p:spPr>
      </p:pic>
      <p:pic>
        <p:nvPicPr>
          <p:cNvPr id="15" name="Picture 14">
            <a:extLst>
              <a:ext uri="{FF2B5EF4-FFF2-40B4-BE49-F238E27FC236}">
                <a16:creationId xmlns:a16="http://schemas.microsoft.com/office/drawing/2014/main" id="{49BE8B03-F8B4-E822-1BF0-3AC1454A7CB6}"/>
              </a:ext>
            </a:extLst>
          </p:cNvPr>
          <p:cNvPicPr>
            <a:picLocks noChangeAspect="1"/>
          </p:cNvPicPr>
          <p:nvPr/>
        </p:nvPicPr>
        <p:blipFill>
          <a:blip r:embed="rId10"/>
          <a:stretch>
            <a:fillRect/>
          </a:stretch>
        </p:blipFill>
        <p:spPr>
          <a:xfrm>
            <a:off x="9594251" y="5080197"/>
            <a:ext cx="1304657" cy="1304657"/>
          </a:xfrm>
          <a:prstGeom prst="rect">
            <a:avLst/>
          </a:prstGeom>
        </p:spPr>
      </p:pic>
      <p:pic>
        <p:nvPicPr>
          <p:cNvPr id="16" name="Picture 15">
            <a:extLst>
              <a:ext uri="{FF2B5EF4-FFF2-40B4-BE49-F238E27FC236}">
                <a16:creationId xmlns:a16="http://schemas.microsoft.com/office/drawing/2014/main" id="{F98DA227-D87D-585E-2ABA-4945CF67375D}"/>
              </a:ext>
            </a:extLst>
          </p:cNvPr>
          <p:cNvPicPr>
            <a:picLocks noChangeAspect="1"/>
          </p:cNvPicPr>
          <p:nvPr/>
        </p:nvPicPr>
        <p:blipFill>
          <a:blip r:embed="rId11"/>
          <a:stretch>
            <a:fillRect/>
          </a:stretch>
        </p:blipFill>
        <p:spPr>
          <a:xfrm>
            <a:off x="10735942" y="3910309"/>
            <a:ext cx="1304657" cy="1304657"/>
          </a:xfrm>
          <a:prstGeom prst="rect">
            <a:avLst/>
          </a:prstGeom>
        </p:spPr>
      </p:pic>
    </p:spTree>
    <p:extLst>
      <p:ext uri="{BB962C8B-B14F-4D97-AF65-F5344CB8AC3E}">
        <p14:creationId xmlns:p14="http://schemas.microsoft.com/office/powerpoint/2010/main" val="3716538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227E-EAAA-EDB1-8F64-0FC16354400E}"/>
              </a:ext>
            </a:extLst>
          </p:cNvPr>
          <p:cNvSpPr>
            <a:spLocks noGrp="1"/>
          </p:cNvSpPr>
          <p:nvPr>
            <p:ph type="title"/>
          </p:nvPr>
        </p:nvSpPr>
        <p:spPr>
          <a:xfrm>
            <a:off x="1185708" y="110810"/>
            <a:ext cx="10515600" cy="1325563"/>
          </a:xfrm>
        </p:spPr>
        <p:txBody>
          <a:bodyPr/>
          <a:lstStyle/>
          <a:p>
            <a:r>
              <a:rPr lang="en-GB" b="1" dirty="0"/>
              <a:t>Student achievement </a:t>
            </a:r>
          </a:p>
        </p:txBody>
      </p:sp>
      <p:pic>
        <p:nvPicPr>
          <p:cNvPr id="4" name="Picture 3">
            <a:extLst>
              <a:ext uri="{FF2B5EF4-FFF2-40B4-BE49-F238E27FC236}">
                <a16:creationId xmlns:a16="http://schemas.microsoft.com/office/drawing/2014/main" id="{6B046DC6-26D3-5729-BAEC-E79E6108A8CD}"/>
              </a:ext>
            </a:extLst>
          </p:cNvPr>
          <p:cNvPicPr>
            <a:picLocks noChangeAspect="1"/>
          </p:cNvPicPr>
          <p:nvPr/>
        </p:nvPicPr>
        <p:blipFill>
          <a:blip r:embed="rId3"/>
          <a:stretch>
            <a:fillRect/>
          </a:stretch>
        </p:blipFill>
        <p:spPr>
          <a:xfrm>
            <a:off x="344387" y="365125"/>
            <a:ext cx="841321" cy="816935"/>
          </a:xfrm>
          <a:prstGeom prst="rect">
            <a:avLst/>
          </a:prstGeom>
        </p:spPr>
      </p:pic>
      <p:pic>
        <p:nvPicPr>
          <p:cNvPr id="9" name="Picture 8">
            <a:extLst>
              <a:ext uri="{FF2B5EF4-FFF2-40B4-BE49-F238E27FC236}">
                <a16:creationId xmlns:a16="http://schemas.microsoft.com/office/drawing/2014/main" id="{BC70AEEE-D7DA-3E28-2D9C-765E147A1BDC}"/>
              </a:ext>
            </a:extLst>
          </p:cNvPr>
          <p:cNvPicPr>
            <a:picLocks noChangeAspect="1"/>
          </p:cNvPicPr>
          <p:nvPr/>
        </p:nvPicPr>
        <p:blipFill>
          <a:blip r:embed="rId4"/>
          <a:stretch>
            <a:fillRect/>
          </a:stretch>
        </p:blipFill>
        <p:spPr>
          <a:xfrm>
            <a:off x="457871" y="1317308"/>
            <a:ext cx="8895029" cy="5365255"/>
          </a:xfrm>
          <a:prstGeom prst="rect">
            <a:avLst/>
          </a:prstGeom>
        </p:spPr>
      </p:pic>
      <p:pic>
        <p:nvPicPr>
          <p:cNvPr id="12" name="Picture 11">
            <a:extLst>
              <a:ext uri="{FF2B5EF4-FFF2-40B4-BE49-F238E27FC236}">
                <a16:creationId xmlns:a16="http://schemas.microsoft.com/office/drawing/2014/main" id="{CF7BAC6F-B9F9-7005-6579-9BCA71CA5402}"/>
              </a:ext>
            </a:extLst>
          </p:cNvPr>
          <p:cNvPicPr>
            <a:picLocks noChangeAspect="1"/>
          </p:cNvPicPr>
          <p:nvPr/>
        </p:nvPicPr>
        <p:blipFill>
          <a:blip r:embed="rId5"/>
          <a:stretch>
            <a:fillRect/>
          </a:stretch>
        </p:blipFill>
        <p:spPr>
          <a:xfrm>
            <a:off x="10080737" y="243663"/>
            <a:ext cx="1732538" cy="1192164"/>
          </a:xfrm>
          <a:prstGeom prst="rect">
            <a:avLst/>
          </a:prstGeom>
        </p:spPr>
      </p:pic>
      <p:sp>
        <p:nvSpPr>
          <p:cNvPr id="16" name="Star: 8 Points 15">
            <a:extLst>
              <a:ext uri="{FF2B5EF4-FFF2-40B4-BE49-F238E27FC236}">
                <a16:creationId xmlns:a16="http://schemas.microsoft.com/office/drawing/2014/main" id="{D24AB349-8C97-D86B-05B2-747777C20FA7}"/>
              </a:ext>
            </a:extLst>
          </p:cNvPr>
          <p:cNvSpPr/>
          <p:nvPr/>
        </p:nvSpPr>
        <p:spPr>
          <a:xfrm>
            <a:off x="9891423" y="2274073"/>
            <a:ext cx="1668928" cy="1693628"/>
          </a:xfrm>
          <a:prstGeom prst="star8">
            <a:avLst/>
          </a:prstGeom>
          <a:solidFill>
            <a:srgbClr val="92D050"/>
          </a:solidFill>
          <a:ln w="38100"/>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9893E48D-E736-305F-8ED9-3B42057E266C}"/>
              </a:ext>
            </a:extLst>
          </p:cNvPr>
          <p:cNvSpPr txBox="1"/>
          <p:nvPr/>
        </p:nvSpPr>
        <p:spPr>
          <a:xfrm>
            <a:off x="10193572" y="2846567"/>
            <a:ext cx="1073425" cy="492443"/>
          </a:xfrm>
          <a:prstGeom prst="rect">
            <a:avLst/>
          </a:prstGeom>
          <a:noFill/>
        </p:spPr>
        <p:txBody>
          <a:bodyPr wrap="square" rtlCol="0">
            <a:spAutoFit/>
          </a:bodyPr>
          <a:lstStyle/>
          <a:p>
            <a:pPr algn="ctr"/>
            <a:r>
              <a:rPr lang="en-GB" sz="2600" b="1" dirty="0"/>
              <a:t>77.7%</a:t>
            </a:r>
          </a:p>
        </p:txBody>
      </p:sp>
      <p:sp>
        <p:nvSpPr>
          <p:cNvPr id="18" name="Star: 8 Points 17">
            <a:extLst>
              <a:ext uri="{FF2B5EF4-FFF2-40B4-BE49-F238E27FC236}">
                <a16:creationId xmlns:a16="http://schemas.microsoft.com/office/drawing/2014/main" id="{A6378887-A0F4-F96F-63FB-41592D2A7B33}"/>
              </a:ext>
            </a:extLst>
          </p:cNvPr>
          <p:cNvSpPr/>
          <p:nvPr/>
        </p:nvSpPr>
        <p:spPr>
          <a:xfrm>
            <a:off x="9891423" y="4367148"/>
            <a:ext cx="1668928" cy="1690287"/>
          </a:xfrm>
          <a:prstGeom prst="star8">
            <a:avLst/>
          </a:prstGeom>
          <a:solidFill>
            <a:srgbClr val="00B0F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0E115AE-039F-7EF1-4C6E-210627C731E2}"/>
              </a:ext>
            </a:extLst>
          </p:cNvPr>
          <p:cNvSpPr txBox="1"/>
          <p:nvPr/>
        </p:nvSpPr>
        <p:spPr>
          <a:xfrm>
            <a:off x="10193572" y="4969565"/>
            <a:ext cx="1073425" cy="492443"/>
          </a:xfrm>
          <a:prstGeom prst="rect">
            <a:avLst/>
          </a:prstGeom>
          <a:noFill/>
        </p:spPr>
        <p:txBody>
          <a:bodyPr wrap="square" rtlCol="0">
            <a:spAutoFit/>
          </a:bodyPr>
          <a:lstStyle/>
          <a:p>
            <a:pPr algn="ctr"/>
            <a:r>
              <a:rPr lang="en-GB" sz="2600" b="1" dirty="0"/>
              <a:t>71.9%</a:t>
            </a:r>
          </a:p>
        </p:txBody>
      </p:sp>
    </p:spTree>
    <p:extLst>
      <p:ext uri="{BB962C8B-B14F-4D97-AF65-F5344CB8AC3E}">
        <p14:creationId xmlns:p14="http://schemas.microsoft.com/office/powerpoint/2010/main" val="368175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E98ED-72A7-4B81-56D5-E35BC997F41A}"/>
              </a:ext>
            </a:extLst>
          </p:cNvPr>
          <p:cNvSpPr>
            <a:spLocks noGrp="1"/>
          </p:cNvSpPr>
          <p:nvPr>
            <p:ph type="title"/>
          </p:nvPr>
        </p:nvSpPr>
        <p:spPr>
          <a:xfrm>
            <a:off x="1359408" y="123601"/>
            <a:ext cx="10515600" cy="1325563"/>
          </a:xfrm>
        </p:spPr>
        <p:txBody>
          <a:bodyPr/>
          <a:lstStyle/>
          <a:p>
            <a:r>
              <a:rPr lang="en-GB" b="1" dirty="0"/>
              <a:t>Stakeholder experience</a:t>
            </a:r>
          </a:p>
        </p:txBody>
      </p:sp>
      <p:pic>
        <p:nvPicPr>
          <p:cNvPr id="6" name="Picture 5">
            <a:extLst>
              <a:ext uri="{FF2B5EF4-FFF2-40B4-BE49-F238E27FC236}">
                <a16:creationId xmlns:a16="http://schemas.microsoft.com/office/drawing/2014/main" id="{B1F6FC05-5A16-534B-78BA-BDE4C65C9144}"/>
              </a:ext>
            </a:extLst>
          </p:cNvPr>
          <p:cNvPicPr>
            <a:picLocks noChangeAspect="1"/>
          </p:cNvPicPr>
          <p:nvPr/>
        </p:nvPicPr>
        <p:blipFill>
          <a:blip r:embed="rId3"/>
          <a:stretch>
            <a:fillRect/>
          </a:stretch>
        </p:blipFill>
        <p:spPr>
          <a:xfrm>
            <a:off x="417539" y="374868"/>
            <a:ext cx="841321" cy="823031"/>
          </a:xfrm>
          <a:prstGeom prst="rect">
            <a:avLst/>
          </a:prstGeom>
        </p:spPr>
      </p:pic>
      <p:pic>
        <p:nvPicPr>
          <p:cNvPr id="4" name="Picture 3">
            <a:extLst>
              <a:ext uri="{FF2B5EF4-FFF2-40B4-BE49-F238E27FC236}">
                <a16:creationId xmlns:a16="http://schemas.microsoft.com/office/drawing/2014/main" id="{9CE568A5-B144-3C2E-C474-587D11527102}"/>
              </a:ext>
            </a:extLst>
          </p:cNvPr>
          <p:cNvPicPr>
            <a:picLocks noChangeAspect="1"/>
          </p:cNvPicPr>
          <p:nvPr/>
        </p:nvPicPr>
        <p:blipFill>
          <a:blip r:embed="rId4"/>
          <a:stretch>
            <a:fillRect/>
          </a:stretch>
        </p:blipFill>
        <p:spPr>
          <a:xfrm>
            <a:off x="1359408" y="1325281"/>
            <a:ext cx="8331263" cy="5085831"/>
          </a:xfrm>
          <a:prstGeom prst="rect">
            <a:avLst/>
          </a:prstGeom>
        </p:spPr>
      </p:pic>
      <p:pic>
        <p:nvPicPr>
          <p:cNvPr id="5" name="Picture 4">
            <a:extLst>
              <a:ext uri="{FF2B5EF4-FFF2-40B4-BE49-F238E27FC236}">
                <a16:creationId xmlns:a16="http://schemas.microsoft.com/office/drawing/2014/main" id="{37F8945D-A6FF-C5AD-23E6-CBE2E9BD7689}"/>
              </a:ext>
            </a:extLst>
          </p:cNvPr>
          <p:cNvPicPr>
            <a:picLocks noChangeAspect="1"/>
          </p:cNvPicPr>
          <p:nvPr/>
        </p:nvPicPr>
        <p:blipFill>
          <a:blip r:embed="rId5"/>
          <a:stretch>
            <a:fillRect/>
          </a:stretch>
        </p:blipFill>
        <p:spPr>
          <a:xfrm>
            <a:off x="9878441" y="262789"/>
            <a:ext cx="1896020" cy="1304657"/>
          </a:xfrm>
          <a:prstGeom prst="rect">
            <a:avLst/>
          </a:prstGeom>
        </p:spPr>
      </p:pic>
    </p:spTree>
    <p:extLst>
      <p:ext uri="{BB962C8B-B14F-4D97-AF65-F5344CB8AC3E}">
        <p14:creationId xmlns:p14="http://schemas.microsoft.com/office/powerpoint/2010/main" val="4254570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0C866B6537804D86EA93CE77116DC4" ma:contentTypeVersion="15" ma:contentTypeDescription="Create a new document." ma:contentTypeScope="" ma:versionID="e49e49306022b9418ace4255262ecb03">
  <xsd:schema xmlns:xsd="http://www.w3.org/2001/XMLSchema" xmlns:xs="http://www.w3.org/2001/XMLSchema" xmlns:p="http://schemas.microsoft.com/office/2006/metadata/properties" xmlns:ns2="cada5e76-a6be-4042-a550-726da6388da1" xmlns:ns3="2964497b-b486-4562-84f4-c2454b65fd6f" targetNamespace="http://schemas.microsoft.com/office/2006/metadata/properties" ma:root="true" ma:fieldsID="deea6363ff7cfd2b473dfe03353281e0" ns2:_="" ns3:_="">
    <xsd:import namespace="cada5e76-a6be-4042-a550-726da6388da1"/>
    <xsd:import namespace="2964497b-b486-4562-84f4-c2454b65fd6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Number"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da5e76-a6be-4042-a550-726da6388d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Number" ma:index="18" nillable="true" ma:displayName="Number" ma:format="Dropdown" ma:internalName="Number" ma:percentage="FALSE">
      <xsd:simpleType>
        <xsd:restriction base="dms:Number"/>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a802cd3-19d1-4162-9d92-4df546ef9cf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964497b-b486-4562-84f4-c2454b65fd6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f3ef375-73d2-4fca-bdd7-a91992e6fc4d}" ma:internalName="TaxCatchAll" ma:showField="CatchAllData" ma:web="2964497b-b486-4562-84f4-c2454b65fd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964497b-b486-4562-84f4-c2454b65fd6f" xsi:nil="true"/>
    <lcf76f155ced4ddcb4097134ff3c332f xmlns="cada5e76-a6be-4042-a550-726da6388da1">
      <Terms xmlns="http://schemas.microsoft.com/office/infopath/2007/PartnerControls"/>
    </lcf76f155ced4ddcb4097134ff3c332f>
    <Number xmlns="cada5e76-a6be-4042-a550-726da6388da1" xsi:nil="true"/>
  </documentManagement>
</p:properties>
</file>

<file path=customXml/itemProps1.xml><?xml version="1.0" encoding="utf-8"?>
<ds:datastoreItem xmlns:ds="http://schemas.openxmlformats.org/officeDocument/2006/customXml" ds:itemID="{785DCB9B-E079-489E-B32D-903F256A4E88}"/>
</file>

<file path=customXml/itemProps2.xml><?xml version="1.0" encoding="utf-8"?>
<ds:datastoreItem xmlns:ds="http://schemas.openxmlformats.org/officeDocument/2006/customXml" ds:itemID="{7C8ABFC9-3B2B-41D7-89F7-BDF9E2EF9589}"/>
</file>

<file path=customXml/itemProps3.xml><?xml version="1.0" encoding="utf-8"?>
<ds:datastoreItem xmlns:ds="http://schemas.openxmlformats.org/officeDocument/2006/customXml" ds:itemID="{DF76192F-7D18-4FFD-A2D0-64537FCB2BA6}"/>
</file>

<file path=docProps/app.xml><?xml version="1.0" encoding="utf-8"?>
<Properties xmlns="http://schemas.openxmlformats.org/officeDocument/2006/extended-properties" xmlns:vt="http://schemas.openxmlformats.org/officeDocument/2006/docPropsVTypes">
  <TotalTime>13984</TotalTime>
  <Words>785</Words>
  <Application>Microsoft Office PowerPoint</Application>
  <PresentationFormat>Widescreen</PresentationFormat>
  <Paragraphs>96</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Evaluation of a community-based CLiP (Collaborative Learning in Practice) placement for Physiotherapy students. </vt:lpstr>
      <vt:lpstr>PowerPoint Presentation</vt:lpstr>
      <vt:lpstr>PowerPoint Presentation</vt:lpstr>
      <vt:lpstr>PowerPoint Presentation</vt:lpstr>
      <vt:lpstr>PowerPoint Presentation</vt:lpstr>
      <vt:lpstr> Service Impact </vt:lpstr>
      <vt:lpstr>Service User Experience</vt:lpstr>
      <vt:lpstr>Student achievement </vt:lpstr>
      <vt:lpstr>Stakeholder experience</vt:lpstr>
      <vt:lpstr>PowerPoint Presentation</vt:lpstr>
      <vt:lpstr>PowerPoint Presentation</vt:lpstr>
      <vt:lpstr>PowerPoint Presentation</vt:lpstr>
      <vt:lpstr>Next steps </vt:lpstr>
      <vt:lpstr>Special thanks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Christie Robinson</dc:creator>
  <cp:lastModifiedBy>Christie Robinson</cp:lastModifiedBy>
  <cp:revision>44</cp:revision>
  <dcterms:created xsi:type="dcterms:W3CDTF">2026-02-09T10:27:54Z</dcterms:created>
  <dcterms:modified xsi:type="dcterms:W3CDTF">2026-03-02T11:46:20Z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0x010100520C866B6537804D86EA93CE77116DC4</vt:lpwstr>
  </property>
</Properties>
</file>