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9999"/>
    <a:srgbClr val="525C6A"/>
    <a:srgbClr val="0BB18D"/>
    <a:srgbClr val="2795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F5A5C4-AE30-44C5-BC7E-E034D5F92289}" v="6" dt="2026-02-27T10:44:54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07" autoAdjust="0"/>
    <p:restoredTop sz="79248" autoAdjust="0"/>
  </p:normalViewPr>
  <p:slideViewPr>
    <p:cSldViewPr snapToGrid="0" snapToObjects="1">
      <p:cViewPr varScale="1">
        <p:scale>
          <a:sx n="78" d="100"/>
          <a:sy n="78" d="100"/>
        </p:scale>
        <p:origin x="108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i James" userId="64596d37-1cbe-4b4f-912f-bb4cc7039313" providerId="ADAL" clId="{3AF8B0C8-6594-429F-A26A-437E6A8FBB54}"/>
    <pc:docChg chg="undo custSel modSld">
      <pc:chgData name="Danni James" userId="64596d37-1cbe-4b4f-912f-bb4cc7039313" providerId="ADAL" clId="{3AF8B0C8-6594-429F-A26A-437E6A8FBB54}" dt="2026-02-27T10:47:35.487" v="211" actId="1076"/>
      <pc:docMkLst>
        <pc:docMk/>
      </pc:docMkLst>
      <pc:sldChg chg="addSp delSp modSp mod">
        <pc:chgData name="Danni James" userId="64596d37-1cbe-4b4f-912f-bb4cc7039313" providerId="ADAL" clId="{3AF8B0C8-6594-429F-A26A-437E6A8FBB54}" dt="2026-02-22T20:59:15.284" v="76" actId="14100"/>
        <pc:sldMkLst>
          <pc:docMk/>
          <pc:sldMk cId="0" sldId="256"/>
        </pc:sldMkLst>
        <pc:spChg chg="mod">
          <ac:chgData name="Danni James" userId="64596d37-1cbe-4b4f-912f-bb4cc7039313" providerId="ADAL" clId="{3AF8B0C8-6594-429F-A26A-437E6A8FBB54}" dt="2026-02-22T20:58:04.228" v="66" actId="207"/>
          <ac:spMkLst>
            <pc:docMk/>
            <pc:sldMk cId="0" sldId="256"/>
            <ac:spMk id="2" creationId="{00000000-0000-0000-0000-000000000000}"/>
          </ac:spMkLst>
        </pc:spChg>
        <pc:picChg chg="add mod">
          <ac:chgData name="Danni James" userId="64596d37-1cbe-4b4f-912f-bb4cc7039313" providerId="ADAL" clId="{3AF8B0C8-6594-429F-A26A-437E6A8FBB54}" dt="2026-02-22T20:59:09.729" v="74" actId="1076"/>
          <ac:picMkLst>
            <pc:docMk/>
            <pc:sldMk cId="0" sldId="256"/>
            <ac:picMk id="11" creationId="{F0F0A7B8-3402-10D2-C609-1B12F2CE03D1}"/>
          </ac:picMkLst>
        </pc:picChg>
        <pc:picChg chg="add mod">
          <ac:chgData name="Danni James" userId="64596d37-1cbe-4b4f-912f-bb4cc7039313" providerId="ADAL" clId="{3AF8B0C8-6594-429F-A26A-437E6A8FBB54}" dt="2026-02-22T20:59:15.284" v="76" actId="14100"/>
          <ac:picMkLst>
            <pc:docMk/>
            <pc:sldMk cId="0" sldId="256"/>
            <ac:picMk id="12" creationId="{1582C0F5-7493-511D-3E5F-85DB76364347}"/>
          </ac:picMkLst>
        </pc:picChg>
        <pc:picChg chg="add mod">
          <ac:chgData name="Danni James" userId="64596d37-1cbe-4b4f-912f-bb4cc7039313" providerId="ADAL" clId="{3AF8B0C8-6594-429F-A26A-437E6A8FBB54}" dt="2026-02-22T20:59:13.045" v="75" actId="14100"/>
          <ac:picMkLst>
            <pc:docMk/>
            <pc:sldMk cId="0" sldId="256"/>
            <ac:picMk id="13" creationId="{69977799-CAD3-46FD-D7F3-1DDE2DE4F03F}"/>
          </ac:picMkLst>
        </pc:picChg>
      </pc:sldChg>
      <pc:sldChg chg="modSp mod">
        <pc:chgData name="Danni James" userId="64596d37-1cbe-4b4f-912f-bb4cc7039313" providerId="ADAL" clId="{3AF8B0C8-6594-429F-A26A-437E6A8FBB54}" dt="2026-02-27T10:18:54.560" v="80" actId="1076"/>
        <pc:sldMkLst>
          <pc:docMk/>
          <pc:sldMk cId="0" sldId="257"/>
        </pc:sldMkLst>
        <pc:spChg chg="mod">
          <ac:chgData name="Danni James" userId="64596d37-1cbe-4b4f-912f-bb4cc7039313" providerId="ADAL" clId="{3AF8B0C8-6594-429F-A26A-437E6A8FBB54}" dt="2026-02-27T10:18:54.560" v="80" actId="1076"/>
          <ac:spMkLst>
            <pc:docMk/>
            <pc:sldMk cId="0" sldId="257"/>
            <ac:spMk id="6" creationId="{00000000-0000-0000-0000-000000000000}"/>
          </ac:spMkLst>
        </pc:spChg>
      </pc:sldChg>
      <pc:sldChg chg="modSp mod modNotesTx">
        <pc:chgData name="Danni James" userId="64596d37-1cbe-4b4f-912f-bb4cc7039313" providerId="ADAL" clId="{3AF8B0C8-6594-429F-A26A-437E6A8FBB54}" dt="2026-02-27T10:21:52.527" v="117" actId="20577"/>
        <pc:sldMkLst>
          <pc:docMk/>
          <pc:sldMk cId="0" sldId="258"/>
        </pc:sldMkLst>
        <pc:spChg chg="mod">
          <ac:chgData name="Danni James" userId="64596d37-1cbe-4b4f-912f-bb4cc7039313" providerId="ADAL" clId="{3AF8B0C8-6594-429F-A26A-437E6A8FBB54}" dt="2026-02-27T10:20:06.823" v="81" actId="14100"/>
          <ac:spMkLst>
            <pc:docMk/>
            <pc:sldMk cId="0" sldId="258"/>
            <ac:spMk id="10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1:13.015" v="97" actId="20577"/>
          <ac:spMkLst>
            <pc:docMk/>
            <pc:sldMk cId="0" sldId="258"/>
            <ac:spMk id="15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0:16.684" v="83" actId="14100"/>
          <ac:spMkLst>
            <pc:docMk/>
            <pc:sldMk cId="0" sldId="258"/>
            <ac:spMk id="20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7T10:47:35.487" v="211" actId="1076"/>
        <pc:sldMkLst>
          <pc:docMk/>
          <pc:sldMk cId="0" sldId="259"/>
        </pc:sldMkLst>
        <pc:spChg chg="mod">
          <ac:chgData name="Danni James" userId="64596d37-1cbe-4b4f-912f-bb4cc7039313" providerId="ADAL" clId="{3AF8B0C8-6594-429F-A26A-437E6A8FBB54}" dt="2026-02-27T10:47:35.487" v="211" actId="1076"/>
          <ac:spMkLst>
            <pc:docMk/>
            <pc:sldMk cId="0" sldId="259"/>
            <ac:spMk id="8" creationId="{00000000-0000-0000-0000-000000000000}"/>
          </ac:spMkLst>
        </pc:spChg>
        <pc:graphicFrameChg chg="mod modGraphic">
          <ac:chgData name="Danni James" userId="64596d37-1cbe-4b4f-912f-bb4cc7039313" providerId="ADAL" clId="{3AF8B0C8-6594-429F-A26A-437E6A8FBB54}" dt="2026-02-27T10:47:32.830" v="210" actId="1076"/>
          <ac:graphicFrameMkLst>
            <pc:docMk/>
            <pc:sldMk cId="0" sldId="259"/>
            <ac:graphicFrameMk id="9" creationId="{00000000-0000-0000-0000-000000000000}"/>
          </ac:graphicFrameMkLst>
        </pc:graphicFrameChg>
      </pc:sldChg>
      <pc:sldChg chg="modSp mod">
        <pc:chgData name="Danni James" userId="64596d37-1cbe-4b4f-912f-bb4cc7039313" providerId="ADAL" clId="{3AF8B0C8-6594-429F-A26A-437E6A8FBB54}" dt="2026-02-27T10:24:41.160" v="128" actId="14100"/>
        <pc:sldMkLst>
          <pc:docMk/>
          <pc:sldMk cId="0" sldId="260"/>
        </pc:sldMkLst>
        <pc:spChg chg="mod">
          <ac:chgData name="Danni James" userId="64596d37-1cbe-4b4f-912f-bb4cc7039313" providerId="ADAL" clId="{3AF8B0C8-6594-429F-A26A-437E6A8FBB54}" dt="2026-02-27T10:24:41.160" v="128" actId="14100"/>
          <ac:spMkLst>
            <pc:docMk/>
            <pc:sldMk cId="0" sldId="260"/>
            <ac:spMk id="6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4:10.936" v="125" actId="14100"/>
          <ac:spMkLst>
            <pc:docMk/>
            <pc:sldMk cId="0" sldId="260"/>
            <ac:spMk id="7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2T20:50:52.706" v="22" actId="1076"/>
          <ac:spMkLst>
            <pc:docMk/>
            <pc:sldMk cId="0" sldId="260"/>
            <ac:spMk id="8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4:14.734" v="126" actId="14100"/>
          <ac:spMkLst>
            <pc:docMk/>
            <pc:sldMk cId="0" sldId="260"/>
            <ac:spMk id="9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4:18.231" v="127" actId="1076"/>
          <ac:spMkLst>
            <pc:docMk/>
            <pc:sldMk cId="0" sldId="260"/>
            <ac:spMk id="10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7T10:25:50.336" v="130" actId="1076"/>
        <pc:sldMkLst>
          <pc:docMk/>
          <pc:sldMk cId="0" sldId="261"/>
        </pc:sldMkLst>
        <pc:spChg chg="mod">
          <ac:chgData name="Danni James" userId="64596d37-1cbe-4b4f-912f-bb4cc7039313" providerId="ADAL" clId="{3AF8B0C8-6594-429F-A26A-437E6A8FBB54}" dt="2026-02-27T10:25:50.336" v="130" actId="1076"/>
          <ac:spMkLst>
            <pc:docMk/>
            <pc:sldMk cId="0" sldId="261"/>
            <ac:spMk id="6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2T20:53:00.497" v="29" actId="208"/>
          <ac:spMkLst>
            <pc:docMk/>
            <pc:sldMk cId="0" sldId="261"/>
            <ac:spMk id="7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5:43.506" v="129" actId="1076"/>
          <ac:spMkLst>
            <pc:docMk/>
            <pc:sldMk cId="0" sldId="261"/>
            <ac:spMk id="8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2T20:51:00.590" v="23" actId="1076"/>
          <ac:spMkLst>
            <pc:docMk/>
            <pc:sldMk cId="0" sldId="261"/>
            <ac:spMk id="9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2T20:51:00.590" v="23" actId="1076"/>
          <ac:spMkLst>
            <pc:docMk/>
            <pc:sldMk cId="0" sldId="261"/>
            <ac:spMk id="10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7T10:26:50.041" v="145" actId="20577"/>
        <pc:sldMkLst>
          <pc:docMk/>
          <pc:sldMk cId="0" sldId="262"/>
        </pc:sldMkLst>
        <pc:spChg chg="mod">
          <ac:chgData name="Danni James" userId="64596d37-1cbe-4b4f-912f-bb4cc7039313" providerId="ADAL" clId="{3AF8B0C8-6594-429F-A26A-437E6A8FBB54}" dt="2026-02-27T10:26:03.104" v="131" actId="1076"/>
          <ac:spMkLst>
            <pc:docMk/>
            <pc:sldMk cId="0" sldId="262"/>
            <ac:spMk id="6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6:33.423" v="136" actId="1076"/>
          <ac:spMkLst>
            <pc:docMk/>
            <pc:sldMk cId="0" sldId="262"/>
            <ac:spMk id="7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6:37.029" v="137" actId="1076"/>
          <ac:spMkLst>
            <pc:docMk/>
            <pc:sldMk cId="0" sldId="262"/>
            <ac:spMk id="8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6:16.263" v="133" actId="14100"/>
          <ac:spMkLst>
            <pc:docMk/>
            <pc:sldMk cId="0" sldId="262"/>
            <ac:spMk id="9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6:50.041" v="145" actId="20577"/>
          <ac:spMkLst>
            <pc:docMk/>
            <pc:sldMk cId="0" sldId="262"/>
            <ac:spMk id="10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2T20:54:13.579" v="41" actId="14100"/>
        <pc:sldMkLst>
          <pc:docMk/>
          <pc:sldMk cId="0" sldId="263"/>
        </pc:sldMkLst>
        <pc:spChg chg="mod">
          <ac:chgData name="Danni James" userId="64596d37-1cbe-4b4f-912f-bb4cc7039313" providerId="ADAL" clId="{3AF8B0C8-6594-429F-A26A-437E6A8FBB54}" dt="2026-02-22T20:54:09.394" v="40" actId="14100"/>
          <ac:spMkLst>
            <pc:docMk/>
            <pc:sldMk cId="0" sldId="263"/>
            <ac:spMk id="7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2T20:54:13.579" v="41" actId="14100"/>
          <ac:spMkLst>
            <pc:docMk/>
            <pc:sldMk cId="0" sldId="263"/>
            <ac:spMk id="8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7T10:28:14.058" v="148" actId="14100"/>
        <pc:sldMkLst>
          <pc:docMk/>
          <pc:sldMk cId="0" sldId="264"/>
        </pc:sldMkLst>
        <pc:spChg chg="mod">
          <ac:chgData name="Danni James" userId="64596d37-1cbe-4b4f-912f-bb4cc7039313" providerId="ADAL" clId="{3AF8B0C8-6594-429F-A26A-437E6A8FBB54}" dt="2026-02-27T10:28:04.564" v="146" actId="14100"/>
          <ac:spMkLst>
            <pc:docMk/>
            <pc:sldMk cId="0" sldId="264"/>
            <ac:spMk id="11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8:07.933" v="147" actId="14100"/>
          <ac:spMkLst>
            <pc:docMk/>
            <pc:sldMk cId="0" sldId="264"/>
            <ac:spMk id="15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28:14.058" v="148" actId="14100"/>
          <ac:spMkLst>
            <pc:docMk/>
            <pc:sldMk cId="0" sldId="264"/>
            <ac:spMk id="19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2T20:54:28.050" v="44" actId="20577"/>
        <pc:sldMkLst>
          <pc:docMk/>
          <pc:sldMk cId="0" sldId="265"/>
        </pc:sldMkLst>
        <pc:spChg chg="mod">
          <ac:chgData name="Danni James" userId="64596d37-1cbe-4b4f-912f-bb4cc7039313" providerId="ADAL" clId="{3AF8B0C8-6594-429F-A26A-437E6A8FBB54}" dt="2026-02-22T20:54:27.124" v="43" actId="20577"/>
          <ac:spMkLst>
            <pc:docMk/>
            <pc:sldMk cId="0" sldId="265"/>
            <ac:spMk id="9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2T20:54:28.050" v="44" actId="20577"/>
          <ac:spMkLst>
            <pc:docMk/>
            <pc:sldMk cId="0" sldId="265"/>
            <ac:spMk id="12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2T20:59:57.296" v="78" actId="20577"/>
        <pc:sldMkLst>
          <pc:docMk/>
          <pc:sldMk cId="0" sldId="266"/>
        </pc:sldMkLst>
        <pc:spChg chg="mod">
          <ac:chgData name="Danni James" userId="64596d37-1cbe-4b4f-912f-bb4cc7039313" providerId="ADAL" clId="{3AF8B0C8-6594-429F-A26A-437E6A8FBB54}" dt="2026-02-22T20:59:57.296" v="78" actId="20577"/>
          <ac:spMkLst>
            <pc:docMk/>
            <pc:sldMk cId="0" sldId="266"/>
            <ac:spMk id="9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2T20:54:58.733" v="45" actId="21"/>
          <ac:spMkLst>
            <pc:docMk/>
            <pc:sldMk cId="0" sldId="266"/>
            <ac:spMk id="22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7T10:41:29.056" v="151" actId="1076"/>
        <pc:sldMkLst>
          <pc:docMk/>
          <pc:sldMk cId="0" sldId="267"/>
        </pc:sldMkLst>
        <pc:spChg chg="mod">
          <ac:chgData name="Danni James" userId="64596d37-1cbe-4b4f-912f-bb4cc7039313" providerId="ADAL" clId="{3AF8B0C8-6594-429F-A26A-437E6A8FBB54}" dt="2026-02-27T10:41:17.223" v="149" actId="1076"/>
          <ac:spMkLst>
            <pc:docMk/>
            <pc:sldMk cId="0" sldId="267"/>
            <ac:spMk id="9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41:20.921" v="150" actId="1076"/>
          <ac:spMkLst>
            <pc:docMk/>
            <pc:sldMk cId="0" sldId="267"/>
            <ac:spMk id="13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41:29.056" v="151" actId="1076"/>
          <ac:spMkLst>
            <pc:docMk/>
            <pc:sldMk cId="0" sldId="267"/>
            <ac:spMk id="17" creationId="{00000000-0000-0000-0000-000000000000}"/>
          </ac:spMkLst>
        </pc:spChg>
      </pc:sldChg>
      <pc:sldChg chg="modSp mod">
        <pc:chgData name="Danni James" userId="64596d37-1cbe-4b4f-912f-bb4cc7039313" providerId="ADAL" clId="{3AF8B0C8-6594-429F-A26A-437E6A8FBB54}" dt="2026-02-27T10:42:49.119" v="168" actId="20577"/>
        <pc:sldMkLst>
          <pc:docMk/>
          <pc:sldMk cId="0" sldId="268"/>
        </pc:sldMkLst>
        <pc:spChg chg="mod">
          <ac:chgData name="Danni James" userId="64596d37-1cbe-4b4f-912f-bb4cc7039313" providerId="ADAL" clId="{3AF8B0C8-6594-429F-A26A-437E6A8FBB54}" dt="2026-02-27T10:42:49.119" v="168" actId="20577"/>
          <ac:spMkLst>
            <pc:docMk/>
            <pc:sldMk cId="0" sldId="268"/>
            <ac:spMk id="7" creationId="{00000000-0000-0000-0000-000000000000}"/>
          </ac:spMkLst>
        </pc:spChg>
      </pc:sldChg>
      <pc:sldChg chg="addSp modSp mod">
        <pc:chgData name="Danni James" userId="64596d37-1cbe-4b4f-912f-bb4cc7039313" providerId="ADAL" clId="{3AF8B0C8-6594-429F-A26A-437E6A8FBB54}" dt="2026-02-27T10:46:36.347" v="178" actId="1076"/>
        <pc:sldMkLst>
          <pc:docMk/>
          <pc:sldMk cId="0" sldId="269"/>
        </pc:sldMkLst>
        <pc:spChg chg="mod">
          <ac:chgData name="Danni James" userId="64596d37-1cbe-4b4f-912f-bb4cc7039313" providerId="ADAL" clId="{3AF8B0C8-6594-429F-A26A-437E6A8FBB54}" dt="2026-02-22T20:56:16.748" v="55" actId="20577"/>
          <ac:spMkLst>
            <pc:docMk/>
            <pc:sldMk cId="0" sldId="269"/>
            <ac:spMk id="7" creationId="{00000000-0000-0000-0000-000000000000}"/>
          </ac:spMkLst>
        </pc:spChg>
        <pc:spChg chg="mod">
          <ac:chgData name="Danni James" userId="64596d37-1cbe-4b4f-912f-bb4cc7039313" providerId="ADAL" clId="{3AF8B0C8-6594-429F-A26A-437E6A8FBB54}" dt="2026-02-27T10:44:17.071" v="169" actId="6549"/>
          <ac:spMkLst>
            <pc:docMk/>
            <pc:sldMk cId="0" sldId="269"/>
            <ac:spMk id="9" creationId="{00000000-0000-0000-0000-000000000000}"/>
          </ac:spMkLst>
        </pc:spChg>
        <pc:picChg chg="add mod">
          <ac:chgData name="Danni James" userId="64596d37-1cbe-4b4f-912f-bb4cc7039313" providerId="ADAL" clId="{3AF8B0C8-6594-429F-A26A-437E6A8FBB54}" dt="2026-02-27T10:45:09.577" v="177" actId="1076"/>
          <ac:picMkLst>
            <pc:docMk/>
            <pc:sldMk cId="0" sldId="269"/>
            <ac:picMk id="10" creationId="{995322EB-3A0B-4227-FB7A-1782B4C9B095}"/>
          </ac:picMkLst>
        </pc:picChg>
        <pc:picChg chg="add mod">
          <ac:chgData name="Danni James" userId="64596d37-1cbe-4b4f-912f-bb4cc7039313" providerId="ADAL" clId="{3AF8B0C8-6594-429F-A26A-437E6A8FBB54}" dt="2026-02-27T10:45:06.351" v="176" actId="1076"/>
          <ac:picMkLst>
            <pc:docMk/>
            <pc:sldMk cId="0" sldId="269"/>
            <ac:picMk id="11" creationId="{471EC923-528C-B945-E8E9-89BFBB15778F}"/>
          </ac:picMkLst>
        </pc:picChg>
        <pc:picChg chg="add mod">
          <ac:chgData name="Danni James" userId="64596d37-1cbe-4b4f-912f-bb4cc7039313" providerId="ADAL" clId="{3AF8B0C8-6594-429F-A26A-437E6A8FBB54}" dt="2026-02-27T10:46:36.347" v="178" actId="1076"/>
          <ac:picMkLst>
            <pc:docMk/>
            <pc:sldMk cId="0" sldId="269"/>
            <ac:picMk id="12" creationId="{117ACD48-FCF2-9B8C-99CC-0F3D24E17B3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086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an early evaluation, this study </a:t>
            </a:r>
            <a:r>
              <a:rPr lang="en-US" sz="1200" i="1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prioritised</a:t>
            </a: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depth over breadth — findings inform a future, larger-scale mixed-methods phase.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Evaluate impact on educator practice and learner experience.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Explore SLEP’s influence on belonging and wellbeing for the learner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3. Identify opportunities to embed SLEP within CPD frameworks.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429768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NHS England | CCCU Evaluation 2024–25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960120"/>
            <a:ext cx="55778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Evaluating the Safe Learning Environment Practitioner (SLEP) Training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11480" y="278892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Creating Safer Spaces for Learning and Belonging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411480" y="3319272"/>
            <a:ext cx="3200400" cy="36576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11480" y="3429000"/>
            <a:ext cx="55778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Danni James
</a:t>
            </a: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Lecturer, Canterbury Christ Church University
With Prof. John Hammond &amp; Dr Luke Ewart
</a:t>
            </a:r>
            <a:endParaRPr lang="en-US" sz="16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Theme 2: Digital Technologies Supporting Learning</a:t>
            </a:r>
            <a:endParaRPr lang="en-US" sz="1600" dirty="0"/>
          </a:p>
        </p:txBody>
      </p:sp>
      <p:pic>
        <p:nvPicPr>
          <p:cNvPr id="11" name="Picture 10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F0F0A7B8-3402-10D2-C609-1B12F2CE0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7341" y="297180"/>
            <a:ext cx="2427237" cy="7834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582C0F5-7493-511D-3E5F-85DB763643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0799" y="1503426"/>
            <a:ext cx="1090161" cy="8429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9977799-CAD3-46FD-D7F3-1DDE2DE4F0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0657" y="1503427"/>
            <a:ext cx="1090161" cy="109016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Delivery – Strengths and Opportunities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2: Digital Technologies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8686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D7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 to NAEP Theme 2: Capitalising on digital technologies to support education and learning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207008"/>
            <a:ext cx="4160520" cy="34015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worked well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57200" y="1664208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 across diverse clinical settings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Flexible, self-paced modules suited busy clinical schedules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Practitioners applied learning within weeks of completing the programme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4663440" y="1207008"/>
            <a:ext cx="4160520" cy="3401568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800600" y="12984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Opportunities for enhancement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4800600" y="1664208"/>
            <a:ext cx="38404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Practitioners wanted synchronous peer discussion alongside self-study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Future: live webinars, scenario-based learning, digital communities of practice
</a:t>
            </a:r>
            <a:r>
              <a:rPr lang="en-US" sz="18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“It would be better to do it as a group, so you can bounce ideas off others.”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Limitations &amp; Reflexivity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932688"/>
            <a:ext cx="4160520" cy="16916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20040" y="932688"/>
            <a:ext cx="4160520" cy="402336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484632" y="987552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Small sample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84632" y="1444752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practitioners, 1 learner - rich depth but limited generalisability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4709160" y="932688"/>
            <a:ext cx="4160520" cy="16916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4709160" y="932688"/>
            <a:ext cx="4160520" cy="402336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4873752" y="987552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Early-stage implementation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873752" y="1444752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completed SLEP only weeks prior; long-term impacts not yet measurable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320040" y="2743200"/>
            <a:ext cx="4160520" cy="16916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Shape 13"/>
          <p:cNvSpPr/>
          <p:nvPr/>
        </p:nvSpPr>
        <p:spPr>
          <a:xfrm>
            <a:off x="320040" y="2743200"/>
            <a:ext cx="4160520" cy="402336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484632" y="2798064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Volunteer bias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84632" y="3255264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Motivated early adopters may reflect more positive experiences than average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4709160" y="2743200"/>
            <a:ext cx="4160520" cy="16916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4709160" y="2743200"/>
            <a:ext cx="4160520" cy="402336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4873752" y="2798064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Limited learner voice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873752" y="3255264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student participant; future phases must expand learner representation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320040" y="4590288"/>
            <a:ext cx="8503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Implications &amp; Recommendations for Practice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Implications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932688"/>
            <a:ext cx="4160520" cy="16916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457200" y="1097280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457200" y="1115568"/>
            <a:ext cx="56692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43000" y="1042416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SLEP in CPD
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SLEP within educator frameworks to ensure consistency across settings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4709160" y="932688"/>
            <a:ext cx="4160520" cy="16916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4846320" y="1097280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4846320" y="1115568"/>
            <a:ext cx="56692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541264" y="1042416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digital communities
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webinars and communities of practice to complement online self-study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320040" y="2743200"/>
            <a:ext cx="4160520" cy="1691640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Shape 13"/>
          <p:cNvSpPr/>
          <p:nvPr/>
        </p:nvSpPr>
        <p:spPr>
          <a:xfrm>
            <a:off x="457200" y="2907792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457200" y="2926080"/>
            <a:ext cx="56692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52144" y="28575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pastoral time
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Formally separate pastoral supervision from clinical assessment in placement structures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4709160" y="2743200"/>
            <a:ext cx="4160520" cy="1691640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4846320" y="2907792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4846320" y="2926080"/>
            <a:ext cx="56692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532120" y="288036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the evaluation
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learner participation, add observational data, track longitudinal outcomes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6400800" y="-457200"/>
            <a:ext cx="1828800" cy="1828800"/>
          </a:xfrm>
          <a:prstGeom prst="ellipse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949440" y="3657600"/>
            <a:ext cx="2560320" cy="2560320"/>
          </a:xfrm>
          <a:prstGeom prst="ellipse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411480" y="22860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Conclusion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11480" y="777240"/>
            <a:ext cx="3657600" cy="36576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411480" y="914400"/>
            <a:ext cx="5943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2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SLEP training enhances empathy, structure and reflective capacity in practice educators</a:t>
            </a:r>
            <a:endParaRPr lang="en-US" sz="21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100" dirty="0"/>
          </a:p>
          <a:p>
            <a:pPr marL="0" indent="0">
              <a:buNone/>
            </a:pPr>
            <a:r>
              <a:rPr lang="en-US" sz="2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2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with the SLE Charter (2024) — particularly around induction, wellbeing and feedback</a:t>
            </a:r>
            <a:endParaRPr lang="en-US" sz="21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100" dirty="0"/>
          </a:p>
          <a:p>
            <a:pPr marL="0" indent="0">
              <a:buNone/>
            </a:pPr>
            <a:r>
              <a:rPr lang="en-US" sz="2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2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delivery is accessible but benefits from synchronous peer learning to sustain impact</a:t>
            </a:r>
            <a:endParaRPr lang="en-US" sz="21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100" dirty="0"/>
          </a:p>
          <a:p>
            <a:pPr marL="0" indent="0">
              <a:buNone/>
            </a:pPr>
            <a:r>
              <a:rPr lang="en-US" sz="2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2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SLEP training is a scalable, evidence-informed approach to develop inclusive and psychologically safe learning cultures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Acknowledgements &amp; References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Acknowledgements &amp; Funding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365760" y="1325880"/>
            <a:ext cx="411480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500"/>
              </a:spcAft>
              <a:buSzPct val="100000"/>
            </a:pPr>
            <a:r>
              <a:rPr lang="en-US" sz="17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NHS England – AHP Workforce, Education &amp; Training Directorate</a:t>
            </a:r>
            <a:endParaRPr lang="en-US" sz="1700" dirty="0"/>
          </a:p>
          <a:p>
            <a:pPr>
              <a:spcAft>
                <a:spcPts val="500"/>
              </a:spcAft>
              <a:buSzPct val="100000"/>
            </a:pPr>
            <a:r>
              <a:rPr lang="en-US" sz="17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Canterbury Christ Church University Research Team</a:t>
            </a:r>
            <a:endParaRPr lang="en-US" sz="1700" dirty="0"/>
          </a:p>
          <a:p>
            <a:pPr>
              <a:spcAft>
                <a:spcPts val="1200"/>
              </a:spcAft>
              <a:buSzPct val="100000"/>
            </a:pPr>
            <a:r>
              <a:rPr lang="en-US" sz="17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SLEP practitioners and learner participants
</a:t>
            </a:r>
            <a:r>
              <a:rPr lang="en-US" sz="14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Ethics: CCCU Faculty Ethics Panel (ETH 2324-0160)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709160" y="960120"/>
            <a:ext cx="4069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References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709160" y="1325880"/>
            <a:ext cx="406908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700"/>
              </a:spcAft>
              <a:buSzPct val="100000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Braun, V. &amp; Clarke, V. (2006). Using thematic analysis in psychology. Qualitative Research in Psychology, 3(2), 77–101.</a:t>
            </a:r>
            <a:endParaRPr lang="en-US" sz="1200" dirty="0"/>
          </a:p>
          <a:p>
            <a:pPr>
              <a:spcAft>
                <a:spcPts val="700"/>
              </a:spcAft>
              <a:buSzPct val="100000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Council of Deans of Health (2023). AHP Educator Career Framework. London.</a:t>
            </a:r>
            <a:endParaRPr lang="en-US" sz="1200" dirty="0"/>
          </a:p>
          <a:p>
            <a:pPr>
              <a:spcAft>
                <a:spcPts val="700"/>
              </a:spcAft>
              <a:buSzPct val="100000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Inocian, E.P. et al. (2022). Factors in the clinical learning environment. Nurse Education in Practice, 63.</a:t>
            </a:r>
            <a:endParaRPr lang="en-US" sz="1200" dirty="0"/>
          </a:p>
          <a:p>
            <a:pPr>
              <a:spcAft>
                <a:spcPts val="700"/>
              </a:spcAft>
              <a:buSzPct val="100000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NHS England (2023). Educator Workforce Strategy. London.</a:t>
            </a:r>
            <a:endParaRPr lang="en-US" sz="1200" dirty="0"/>
          </a:p>
          <a:p>
            <a:pPr>
              <a:spcAft>
                <a:spcPts val="700"/>
              </a:spcAft>
              <a:buSzPct val="100000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NHS England (2024). Safe Learning Environment Charter. London.</a:t>
            </a:r>
            <a:endParaRPr lang="en-US" sz="1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95322EB-3A0B-4227-FB7A-1782B4C9B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380" y="3744398"/>
            <a:ext cx="1090161" cy="8429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71EC923-528C-B945-E8E9-89BFBB1577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3160" y="3573279"/>
            <a:ext cx="1090161" cy="1090161"/>
          </a:xfrm>
          <a:prstGeom prst="rect">
            <a:avLst/>
          </a:prstGeom>
        </p:spPr>
      </p:pic>
      <p:pic>
        <p:nvPicPr>
          <p:cNvPr id="12" name="Picture 11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117ACD48-FCF2-9B8C-99CC-0F3D24E17B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341" y="3726621"/>
            <a:ext cx="2427237" cy="7834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 &amp; Context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1303020"/>
            <a:ext cx="8412480" cy="3221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learning culture shapes students’ competence, confidence and professional identity</a:t>
            </a:r>
            <a:endParaRPr lang="en-US" sz="2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NHS England launched SLEP (2023) to enhance pastoral and educational support in practice placements</a:t>
            </a:r>
            <a:endParaRPr lang="en-US" sz="2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Delivered entirely online: 7.5 hours covering safe educational spaces, coaching conversations and restorative supervision</a:t>
            </a:r>
            <a:endParaRPr lang="en-US" sz="2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with the Safe Learning Environment Charter (2024) and Educator Workforce Strategy (2023)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Aims &amp; Objectives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Aims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914400"/>
            <a:ext cx="2697480" cy="37490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1280160" y="1051560"/>
            <a:ext cx="777240" cy="777240"/>
          </a:xfrm>
          <a:prstGeom prst="ellipse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1280160" y="1078992"/>
            <a:ext cx="77724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02920" y="1938528"/>
            <a:ext cx="2331720" cy="36576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502920" y="2353056"/>
            <a:ext cx="2331720" cy="21366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SLEP practitioners’ perspectives on the relevance and impact of the training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3172968" y="914400"/>
            <a:ext cx="2697480" cy="37490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4133088" y="1051560"/>
            <a:ext cx="777240" cy="777240"/>
          </a:xfrm>
          <a:prstGeom prst="ellipse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133088" y="1078992"/>
            <a:ext cx="77724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355848" y="1938528"/>
            <a:ext cx="2331720" cy="36576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3355848" y="2353056"/>
            <a:ext cx="2331720" cy="21366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the learners’ experiences within SLEP-supported clinical environments</a:t>
            </a:r>
            <a:endParaRPr lang="en-US" sz="1900" dirty="0"/>
          </a:p>
        </p:txBody>
      </p:sp>
      <p:sp>
        <p:nvSpPr>
          <p:cNvPr id="16" name="Shape 14"/>
          <p:cNvSpPr/>
          <p:nvPr/>
        </p:nvSpPr>
        <p:spPr>
          <a:xfrm>
            <a:off x="6025896" y="914400"/>
            <a:ext cx="2697480" cy="37490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6986016" y="1051560"/>
            <a:ext cx="777240" cy="777240"/>
          </a:xfrm>
          <a:prstGeom prst="ellipse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6986016" y="1078992"/>
            <a:ext cx="77724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6208776" y="1938528"/>
            <a:ext cx="2331720" cy="36576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6208776" y="2353056"/>
            <a:ext cx="2331720" cy="21366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how SLEP training contributes to learning, belonging, and workforce sustainability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Methodology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Study Design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65760" y="1353312"/>
            <a:ext cx="411480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Interpretivist qualitative design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Semi-structured interviews with 3 SLEP-trained practitioners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Learner focus group with 1 student ODP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Braun &amp; Clarke (2006) thematic analysis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Ethics: CCCU Faculty Ethics Panel (ETH 2324-0160)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480560" y="928116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Participant Profile</a:t>
            </a:r>
            <a:endParaRPr lang="en-US" sz="1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921888"/>
              </p:ext>
            </p:extLst>
          </p:nvPr>
        </p:nvGraphicFramePr>
        <p:xfrm>
          <a:off x="4572000" y="1417320"/>
          <a:ext cx="4206240" cy="3248396"/>
        </p:xfrm>
        <a:graphic>
          <a:graphicData uri="http://schemas.openxmlformats.org/drawingml/2006/table">
            <a:tbl>
              <a:tblPr/>
              <a:tblGrid>
                <a:gridCol w="1487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5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3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0959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Profession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Setting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Post-training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2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Theatre Nurse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Private Hospital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5 weeks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87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Operating Department Practitioner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Acute Hospital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4 weeks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2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Physiotherapist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Community LD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solidFill>
                            <a:srgbClr val="334155"/>
                          </a:solidFill>
                        </a:rPr>
                        <a:t>2 weeks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87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i="1" dirty="0">
                          <a:solidFill>
                            <a:srgbClr val="334155"/>
                          </a:solidFill>
                        </a:rPr>
                        <a:t>Student ODP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i="1" dirty="0">
                          <a:solidFill>
                            <a:srgbClr val="334155"/>
                          </a:solidFill>
                        </a:rPr>
                        <a:t>Focus group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i="1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600" dirty="0"/>
                    </a:p>
                  </a:txBody>
                  <a:tcPr anchor="ctr">
                    <a:lnL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Theme 1 – Developing Greater Empathy for Learners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1 of 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1284624"/>
            <a:ext cx="484632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prompted practitioners to view learners holistically — personal, cultural and emotional factors all matter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Practitioners drew on their own transition experiences to model empathy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Reasonable adjustments made for neurodiverse learners and those with language differences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394960" y="1031314"/>
            <a:ext cx="3383280" cy="2148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627716" y="1168473"/>
            <a:ext cx="2967644" cy="18989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 student said she’s dyslexic and better with written information than verbal. So even though we had conversations, we followed up with an email.”</a:t>
            </a:r>
            <a:endParaRPr lang="en-US" sz="17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Participant 1 – Theatre Nurse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394960" y="3409080"/>
            <a:ext cx="3383280" cy="1162594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5623560" y="3578897"/>
            <a:ext cx="2926080" cy="108421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SLE Charter Link
</a:t>
            </a:r>
            <a:r>
              <a:rPr lang="en-US" sz="1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Recognising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diversity and ensuring psychological safety for all learners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Theme 2 – Providing Structure for Learners and Learning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2 of 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1412270"/>
            <a:ext cx="50292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Induction packs, timetables and welcome boards so learners were never ‘lost’ on day one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Pre-placement PE allocation helped learners feel prepared and settled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shifted from corrective to coaching-style: structured and growth-focused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577840" y="932385"/>
            <a:ext cx="3200400" cy="2308860"/>
          </a:xfrm>
          <a:prstGeom prst="rect">
            <a:avLst/>
          </a:prstGeom>
          <a:solidFill>
            <a:srgbClr val="009999"/>
          </a:solidFill>
          <a:ln w="12700">
            <a:solidFill>
              <a:srgbClr val="009999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810596" y="1255546"/>
            <a:ext cx="2967644" cy="20403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“It’s difficult to give negative feedback… but you can say, ‘This is what we’ve noticed, and here’s how you can improve.’”</a:t>
            </a:r>
            <a:endParaRPr lang="en-US" sz="17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Participant 2 – ODP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577840" y="3387374"/>
            <a:ext cx="3200400" cy="1267097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5687568" y="3570254"/>
            <a:ext cx="2926080" cy="114347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AHP Educator Career Framework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Inclusive educational leadership, constructive feedback and reflective practice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Theme 3 – Supporting Growth and Wellbeing of Learners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3 of 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1467612"/>
            <a:ext cx="50292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Pastoral conversations separated from clinical supervision — ‘safe spaces’ actively protected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Wellbeing check-ins using reflective tools helped learners feel heard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standards paired with emotional support-built resilience and confidence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504688" y="927584"/>
            <a:ext cx="3182112" cy="216712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699537" y="1128510"/>
            <a:ext cx="2950686" cy="19151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really like the idea… to have that safe space that has nothing to do with client care, just for that person you’re supporting.”</a:t>
            </a:r>
            <a:endParaRPr lang="en-US" sz="17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Participant 3 – Physiotherapist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504688" y="3180806"/>
            <a:ext cx="3273552" cy="1482634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5736114" y="3462613"/>
            <a:ext cx="2877533" cy="133798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Educator Workforce Strategy 2023
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Pastoral supervision and emotional safety are core, not supplementary, to effective clinical education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Theme 4 – Impact on Self and Practice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4 of 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50292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confidence, open-mindedness and credibility as educational leaders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Ripple effect: SLEP approaches improved team communication and morale</a:t>
            </a:r>
            <a:endParaRPr lang="en-US" sz="20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Modelling ‘speak-up’ culture contributed to broader organisational safety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24542" y="3209544"/>
            <a:ext cx="4970417" cy="14538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48640" y="3456432"/>
            <a:ext cx="4663440" cy="11612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“We’re trying to make sure the environment is better, not just for learners but for staff overall.”</a:t>
            </a:r>
            <a:endParaRPr lang="en-US" sz="17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Participant 2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577840" y="914400"/>
            <a:ext cx="3200400" cy="34930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5577840" y="1005840"/>
            <a:ext cx="32004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Individual reflection</a:t>
            </a:r>
            <a:endParaRPr lang="en-US" sz="1900" dirty="0"/>
          </a:p>
          <a:p>
            <a:pPr marL="0" indent="0" algn="ctr">
              <a:buNone/>
            </a:pP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↓</a:t>
            </a:r>
            <a:endParaRPr lang="en-US" sz="1900" dirty="0"/>
          </a:p>
          <a:p>
            <a:pPr marL="0" indent="0" algn="ctr">
              <a:buNone/>
            </a:pP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Team culture</a:t>
            </a:r>
            <a:endParaRPr lang="en-US" sz="1900" dirty="0"/>
          </a:p>
          <a:p>
            <a:pPr marL="0" indent="0" algn="ctr">
              <a:buNone/>
            </a:pP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↓</a:t>
            </a:r>
            <a:endParaRPr lang="en-US" sz="1900" dirty="0"/>
          </a:p>
          <a:p>
            <a:pPr marL="0" indent="0" algn="ctr">
              <a:buNone/>
            </a:pP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Organisational safety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5577840" y="4407408"/>
            <a:ext cx="3200400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5577840" y="441655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Safe learning = Safe working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Learner Perspective – The Student Voice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274320" y="4818888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2026  |  Danni James – CCCU  |  </a:t>
            </a: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Learner Perspective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0" y="804672"/>
            <a:ext cx="9144000" cy="713232"/>
          </a:xfrm>
          <a:prstGeom prst="rect">
            <a:avLst/>
          </a:prstGeom>
          <a:solidFill>
            <a:srgbClr val="0D7D8C"/>
          </a:solidFill>
          <a:ln w="12700">
            <a:solidFill>
              <a:srgbClr val="0D7D8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don’t feel under pressure or judged. I feel they understand I’m here to learn… </a:t>
            </a:r>
            <a:r>
              <a:rPr lang="en-US" sz="20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Coming back felt like returning home.”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20040" y="1664208"/>
            <a:ext cx="2697480" cy="29260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320040" y="1664208"/>
            <a:ext cx="2697480" cy="438912"/>
          </a:xfrm>
          <a:prstGeom prst="rect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29768" y="1700784"/>
            <a:ext cx="24780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Structured Welcome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2322576"/>
            <a:ext cx="2423160" cy="21579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Formally introduced on day one with an induction booklet. “It felt organised – like they were ready for me.”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172968" y="1664208"/>
            <a:ext cx="2697480" cy="29260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3172968" y="1664208"/>
            <a:ext cx="2697480" cy="438912"/>
          </a:xfrm>
          <a:prstGeom prst="rect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82696" y="1700784"/>
            <a:ext cx="24780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Psychological Safety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310128" y="2322576"/>
            <a:ext cx="2423160" cy="21579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ask questions freely. Contrasted sharply with a previous placement where she felt ‘alone and vulnerable’.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025896" y="1664208"/>
            <a:ext cx="2697480" cy="29260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6025896" y="1664208"/>
            <a:ext cx="2697480" cy="438912"/>
          </a:xfrm>
          <a:prstGeom prst="rect">
            <a:avLst/>
          </a:prstGeom>
          <a:solidFill>
            <a:srgbClr val="0A5F6B"/>
          </a:solidFill>
          <a:ln w="12700">
            <a:solidFill>
              <a:srgbClr val="0A5F6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6135624" y="1700784"/>
            <a:ext cx="24780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Sense of Belonging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163056" y="2322576"/>
            <a:ext cx="2423160" cy="21579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Acknowledged by name, included in briefings. Felt part of the team across both placements.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0C866B6537804D86EA93CE77116DC4" ma:contentTypeVersion="15" ma:contentTypeDescription="Create a new document." ma:contentTypeScope="" ma:versionID="e49e49306022b9418ace4255262ecb03">
  <xsd:schema xmlns:xsd="http://www.w3.org/2001/XMLSchema" xmlns:xs="http://www.w3.org/2001/XMLSchema" xmlns:p="http://schemas.microsoft.com/office/2006/metadata/properties" xmlns:ns2="cada5e76-a6be-4042-a550-726da6388da1" xmlns:ns3="2964497b-b486-4562-84f4-c2454b65fd6f" targetNamespace="http://schemas.microsoft.com/office/2006/metadata/properties" ma:root="true" ma:fieldsID="deea6363ff7cfd2b473dfe03353281e0" ns2:_="" ns3:_="">
    <xsd:import namespace="cada5e76-a6be-4042-a550-726da6388da1"/>
    <xsd:import namespace="2964497b-b486-4562-84f4-c2454b65fd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Number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a5e76-a6be-4042-a550-726da6388d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Number" ma:index="18" nillable="true" ma:displayName="Number" ma:format="Dropdown" ma:internalName="Number" ma:percentage="FALSE">
      <xsd:simpleType>
        <xsd:restriction base="dms:Number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a802cd3-19d1-4162-9d92-4df546ef9c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64497b-b486-4562-84f4-c2454b65fd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f3ef375-73d2-4fca-bdd7-a91992e6fc4d}" ma:internalName="TaxCatchAll" ma:showField="CatchAllData" ma:web="2964497b-b486-4562-84f4-c2454b65fd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64497b-b486-4562-84f4-c2454b65fd6f" xsi:nil="true"/>
    <lcf76f155ced4ddcb4097134ff3c332f xmlns="cada5e76-a6be-4042-a550-726da6388da1">
      <Terms xmlns="http://schemas.microsoft.com/office/infopath/2007/PartnerControls"/>
    </lcf76f155ced4ddcb4097134ff3c332f>
    <Number xmlns="cada5e76-a6be-4042-a550-726da6388da1" xsi:nil="true"/>
  </documentManagement>
</p:properties>
</file>

<file path=customXml/itemProps1.xml><?xml version="1.0" encoding="utf-8"?>
<ds:datastoreItem xmlns:ds="http://schemas.openxmlformats.org/officeDocument/2006/customXml" ds:itemID="{947C5900-E426-4B45-8357-DCC1F400CAD9}"/>
</file>

<file path=customXml/itemProps2.xml><?xml version="1.0" encoding="utf-8"?>
<ds:datastoreItem xmlns:ds="http://schemas.openxmlformats.org/officeDocument/2006/customXml" ds:itemID="{B74148FE-7B35-409B-9A2F-567876F94F9B}"/>
</file>

<file path=customXml/itemProps3.xml><?xml version="1.0" encoding="utf-8"?>
<ds:datastoreItem xmlns:ds="http://schemas.openxmlformats.org/officeDocument/2006/customXml" ds:itemID="{F3C9732F-964D-4206-B6AE-B8A0CF3CE0EF}"/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1270</Words>
  <Application>Microsoft Office PowerPoint</Application>
  <PresentationFormat>On-screen Show (16:9)</PresentationFormat>
  <Paragraphs>162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Georgia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the SLEP Training – NAEP 2026</dc:title>
  <dc:subject>PptxGenJS Presentation</dc:subject>
  <dc:creator>Danni James</dc:creator>
  <cp:lastModifiedBy>Danni James</cp:lastModifiedBy>
  <cp:revision>1</cp:revision>
  <dcterms:created xsi:type="dcterms:W3CDTF">2026-02-22T20:11:33Z</dcterms:created>
  <dcterms:modified xsi:type="dcterms:W3CDTF">2026-02-27T10:47:37Z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0x010100520C866B6537804D86EA93CE77116DC4</vt:lpwstr>
  </property>
</Properties>
</file>