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4" r:id="rId5"/>
  </p:sldMasterIdLst>
  <p:notesMasterIdLst>
    <p:notesMasterId r:id="rId19"/>
  </p:notesMasterIdLst>
  <p:handoutMasterIdLst>
    <p:handoutMasterId r:id="rId20"/>
  </p:handoutMasterIdLst>
  <p:sldIdLst>
    <p:sldId id="373" r:id="rId6"/>
    <p:sldId id="377" r:id="rId7"/>
    <p:sldId id="387" r:id="rId8"/>
    <p:sldId id="378" r:id="rId9"/>
    <p:sldId id="380" r:id="rId10"/>
    <p:sldId id="381" r:id="rId11"/>
    <p:sldId id="382" r:id="rId12"/>
    <p:sldId id="388" r:id="rId13"/>
    <p:sldId id="383" r:id="rId14"/>
    <p:sldId id="384" r:id="rId15"/>
    <p:sldId id="385" r:id="rId16"/>
    <p:sldId id="389" r:id="rId17"/>
    <p:sldId id="376" r:id="rId18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mes Wilson" initials="JW" lastIdx="1" clrIdx="0">
    <p:extLst>
      <p:ext uri="{19B8F6BF-5375-455C-9EA6-DF929625EA0E}">
        <p15:presenceInfo xmlns:p15="http://schemas.microsoft.com/office/powerpoint/2012/main" userId="James Wilso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B2AD"/>
    <a:srgbClr val="FFC857"/>
    <a:srgbClr val="F4F4F9"/>
    <a:srgbClr val="69BBB1"/>
    <a:srgbClr val="ACCDA3"/>
    <a:srgbClr val="F0B098"/>
    <a:srgbClr val="F4C996"/>
    <a:srgbClr val="A4D1C0"/>
    <a:srgbClr val="38B7B6"/>
    <a:srgbClr val="AED9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C8076B-076F-445B-8CCB-C91941FA2260}" v="985" dt="2026-03-04T01:16:01.0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717" autoAdjust="0"/>
    <p:restoredTop sz="71030" autoAdjust="0"/>
  </p:normalViewPr>
  <p:slideViewPr>
    <p:cSldViewPr snapToGrid="0">
      <p:cViewPr varScale="1">
        <p:scale>
          <a:sx n="67" d="100"/>
          <a:sy n="67" d="100"/>
        </p:scale>
        <p:origin x="58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tags" Target="tags/tag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commentAuthors" Target="commentAuthors.xml"/><Relationship Id="rId27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3A6C67E-CC46-4952-8350-34AE98EF783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2BF042-2D69-42DE-89F6-B091B1A8B45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247401-ADF6-4075-A0A3-BCC8444D149D}" type="datetimeFigureOut">
              <a:rPr lang="en-GB" smtClean="0"/>
              <a:t>04/03/2026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1E55CF-CC3B-42C6-8390-05B964F7E0D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446408-BB00-4FF6-AF04-5575E57587E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DC82DC-5A4B-440A-8D70-23A899FC7F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40357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4D1769-9684-4B05-AADB-1F69FD68EDB5}" type="datetimeFigureOut">
              <a:rPr lang="en-GB" smtClean="0"/>
              <a:t>04/03/2026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4E39A2-E1A3-4608-B5B4-242164DCBF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9068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55715E-14F7-C4B8-B102-EB2A54CD2D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50A039-63AA-FBEF-19FD-FFEC2302CF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26B187-B65D-89E2-467E-D675898FEC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Primary Logo Colours (Observed): Teal </a:t>
            </a:r>
            <a:r>
              <a:rPr lang="en-GB" dirty="0" err="1"/>
              <a:t>BlueHEX</a:t>
            </a:r>
            <a:r>
              <a:rPr lang="en-GB" dirty="0"/>
              <a:t>: #008080 (approximate) Name: Teal</a:t>
            </a:r>
          </a:p>
          <a:p>
            <a:endParaRPr lang="en-GB" dirty="0"/>
          </a:p>
          <a:p>
            <a:r>
              <a:rPr lang="en-GB" dirty="0"/>
              <a:t>FONT: Nunito</a:t>
            </a:r>
          </a:p>
          <a:p>
            <a:endParaRPr lang="en-GB" dirty="0"/>
          </a:p>
          <a:p>
            <a:r>
              <a:rPr lang="en-GB" dirty="0"/>
              <a:t>Complimentary Colour palette</a:t>
            </a:r>
          </a:p>
          <a:p>
            <a:r>
              <a:rPr lang="en-GB" dirty="0"/>
              <a:t>Name Soft Neutral Background #F4F4F9 Ghost White</a:t>
            </a:r>
          </a:p>
          <a:p>
            <a:r>
              <a:rPr lang="en-GB" dirty="0"/>
              <a:t>Highlight / Secondary #FFC857 Saffron</a:t>
            </a:r>
          </a:p>
          <a:p>
            <a:r>
              <a:rPr lang="en-GB" dirty="0"/>
              <a:t>Soft Contrast / Calm #AED9E0 Powder Teal</a:t>
            </a:r>
          </a:p>
          <a:p>
            <a:r>
              <a:rPr lang="en-GB" dirty="0"/>
              <a:t>Text/Dark Contrast #2E2E2E Charcoal Grey</a:t>
            </a:r>
          </a:p>
          <a:p>
            <a:r>
              <a:rPr lang="en-GB" dirty="0"/>
              <a:t>Accent Shade #F7B2AD Rose Quartz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60D542-9BB0-1915-659F-4A50BEFF1E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4E39A2-E1A3-4608-B5B4-242164DCBF4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50378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A016B0-7EA1-38E2-E75A-12FEB988D1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F0293C-0107-A326-39F7-289C52FF91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A38085-5749-F9C3-36DF-2F88C40312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4C1628-72B1-A4D5-64C7-D82987EF77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4E39A2-E1A3-4608-B5B4-242164DCBF4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46180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851C96-4665-0B5B-C2BB-DD6685BC6A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DEF7A4-7870-052D-B192-128F0CF6BB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DD7958-626C-3AA1-CA1B-83E4B14205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Proposed Structure (</a:t>
            </a:r>
            <a:r>
              <a:rPr lang="en-US" b="1" dirty="0" err="1"/>
              <a:t>Optimised</a:t>
            </a:r>
            <a:r>
              <a:rPr lang="en-US" b="1" dirty="0"/>
              <a:t> for 10 Minutes)</a:t>
            </a:r>
          </a:p>
          <a:p>
            <a:r>
              <a:rPr lang="en-US" b="1" dirty="0"/>
              <a:t>Slide 1</a:t>
            </a:r>
          </a:p>
          <a:p>
            <a:r>
              <a:rPr lang="en-US" b="1" dirty="0"/>
              <a:t>Title Slide</a:t>
            </a:r>
            <a:endParaRPr lang="en-US" dirty="0"/>
          </a:p>
          <a:p>
            <a:r>
              <a:rPr lang="en-US" dirty="0"/>
              <a:t>Live Decision Making with ChoicePoints</a:t>
            </a:r>
            <a:br>
              <a:rPr lang="en-US" dirty="0"/>
            </a:br>
            <a:r>
              <a:rPr lang="en-US" dirty="0"/>
              <a:t>A Co Designed Approach to Scenario Based Learning</a:t>
            </a:r>
          </a:p>
          <a:p>
            <a:r>
              <a:rPr lang="en-US" dirty="0"/>
              <a:t>Minimal text. Calm palette. Powder Teal background, Saffron accent for title.</a:t>
            </a:r>
          </a:p>
          <a:p>
            <a:br>
              <a:rPr lang="en-US" dirty="0"/>
            </a:br>
            <a:endParaRPr lang="en-US" dirty="0"/>
          </a:p>
          <a:p>
            <a:r>
              <a:rPr lang="en-US" b="1" dirty="0"/>
              <a:t>Slide 2</a:t>
            </a:r>
          </a:p>
          <a:p>
            <a:r>
              <a:rPr lang="en-US" b="1" dirty="0"/>
              <a:t>Opening Story – 90 seconds</a:t>
            </a:r>
            <a:endParaRPr lang="en-US" dirty="0"/>
          </a:p>
          <a:p>
            <a:r>
              <a:rPr lang="en-US" dirty="0"/>
              <a:t>Start with a specific moment.</a:t>
            </a:r>
          </a:p>
          <a:p>
            <a:r>
              <a:rPr lang="en-US" dirty="0"/>
              <a:t>Not abstract.</a:t>
            </a:r>
          </a:p>
          <a:p>
            <a:r>
              <a:rPr lang="en-US" dirty="0"/>
              <a:t>For example:</a:t>
            </a:r>
          </a:p>
          <a:p>
            <a:r>
              <a:rPr lang="en-US" dirty="0"/>
              <a:t>“It is 08:42. Six bedded bay. One patient attempting to leave. One relative distressed. One healthcare assistant off sick. One student frozen.”</a:t>
            </a:r>
          </a:p>
          <a:p>
            <a:r>
              <a:rPr lang="en-US" dirty="0"/>
              <a:t>Then pause.</a:t>
            </a:r>
          </a:p>
          <a:p>
            <a:r>
              <a:rPr lang="en-US" dirty="0"/>
              <a:t>Then ask:</a:t>
            </a:r>
          </a:p>
          <a:p>
            <a:r>
              <a:rPr lang="en-US" dirty="0"/>
              <a:t>How many decisions have already been made?</a:t>
            </a:r>
          </a:p>
          <a:p>
            <a:r>
              <a:rPr lang="en-US" dirty="0"/>
              <a:t>Who is deciding?</a:t>
            </a:r>
          </a:p>
          <a:p>
            <a:r>
              <a:rPr lang="en-US" dirty="0"/>
              <a:t>On what basis?</a:t>
            </a:r>
          </a:p>
          <a:p>
            <a:r>
              <a:rPr lang="en-US" dirty="0"/>
              <a:t>This grounds the audience immediately.</a:t>
            </a:r>
          </a:p>
          <a:p>
            <a:br>
              <a:rPr lang="en-US" dirty="0"/>
            </a:br>
            <a:endParaRPr lang="en-US" dirty="0"/>
          </a:p>
          <a:p>
            <a:r>
              <a:rPr lang="en-US" b="1" dirty="0"/>
              <a:t>Slide 3</a:t>
            </a:r>
          </a:p>
          <a:p>
            <a:r>
              <a:rPr lang="en-US" b="1" dirty="0"/>
              <a:t>The Reality of Practice</a:t>
            </a:r>
            <a:endParaRPr lang="en-US" dirty="0"/>
          </a:p>
          <a:p>
            <a:r>
              <a:rPr lang="en-US" dirty="0"/>
              <a:t>Make the invisible visible.</a:t>
            </a:r>
          </a:p>
          <a:p>
            <a:r>
              <a:rPr lang="en-US" dirty="0"/>
              <a:t>Healthcare professionals make:</a:t>
            </a:r>
          </a:p>
          <a:p>
            <a:r>
              <a:rPr lang="en-US" dirty="0"/>
              <a:t>Clinical decisions</a:t>
            </a:r>
          </a:p>
          <a:p>
            <a:r>
              <a:rPr lang="en-US" dirty="0"/>
              <a:t>Ethical decisions</a:t>
            </a:r>
          </a:p>
          <a:p>
            <a:r>
              <a:rPr lang="en-US" dirty="0"/>
              <a:t>Relational decisions</a:t>
            </a:r>
          </a:p>
          <a:p>
            <a:r>
              <a:rPr lang="en-US" dirty="0" err="1"/>
              <a:t>Organisational</a:t>
            </a:r>
            <a:r>
              <a:rPr lang="en-US" dirty="0"/>
              <a:t> decisions</a:t>
            </a:r>
          </a:p>
          <a:p>
            <a:r>
              <a:rPr lang="en-US" dirty="0"/>
              <a:t>Often simultaneously.</a:t>
            </a:r>
            <a:br>
              <a:rPr lang="en-US" dirty="0"/>
            </a:br>
            <a:r>
              <a:rPr lang="en-US" dirty="0"/>
              <a:t>Often under pressure.</a:t>
            </a:r>
            <a:br>
              <a:rPr lang="en-US" dirty="0"/>
            </a:br>
            <a:r>
              <a:rPr lang="en-US" dirty="0"/>
              <a:t>Often without full information.</a:t>
            </a:r>
          </a:p>
          <a:p>
            <a:r>
              <a:rPr lang="en-US" dirty="0"/>
              <a:t>Then introduce the question:</a:t>
            </a:r>
          </a:p>
          <a:p>
            <a:r>
              <a:rPr lang="en-US" dirty="0"/>
              <a:t>How are these decisions actually made?</a:t>
            </a:r>
          </a:p>
          <a:p>
            <a:br>
              <a:rPr lang="en-US" dirty="0"/>
            </a:br>
            <a:endParaRPr lang="en-US" dirty="0"/>
          </a:p>
          <a:p>
            <a:r>
              <a:rPr lang="en-US" b="1" dirty="0"/>
              <a:t>Slide 4</a:t>
            </a:r>
          </a:p>
          <a:p>
            <a:r>
              <a:rPr lang="en-US" b="1" dirty="0"/>
              <a:t>How Decisions Are Made</a:t>
            </a:r>
            <a:endParaRPr lang="en-US" dirty="0"/>
          </a:p>
          <a:p>
            <a:r>
              <a:rPr lang="en-US" dirty="0"/>
              <a:t>Briefly anchor in theory without overloading:</a:t>
            </a:r>
          </a:p>
          <a:p>
            <a:r>
              <a:rPr lang="en-US" dirty="0"/>
              <a:t>Dual process thinking, intuitive and analytical</a:t>
            </a:r>
          </a:p>
          <a:p>
            <a:r>
              <a:rPr lang="en-US" dirty="0"/>
              <a:t>Heuristics and bias</a:t>
            </a:r>
          </a:p>
          <a:p>
            <a:r>
              <a:rPr lang="en-US" dirty="0"/>
              <a:t>Bounded rationality</a:t>
            </a:r>
          </a:p>
          <a:p>
            <a:r>
              <a:rPr lang="en-US" dirty="0"/>
              <a:t>Moral reasoning under constraint</a:t>
            </a:r>
          </a:p>
          <a:p>
            <a:r>
              <a:rPr lang="en-US" dirty="0"/>
              <a:t>One slide. No deep dive.</a:t>
            </a:r>
          </a:p>
          <a:p>
            <a:r>
              <a:rPr lang="en-US" dirty="0"/>
              <a:t>The purpose here is not to teach decision theory.</a:t>
            </a:r>
            <a:br>
              <a:rPr lang="en-US" dirty="0"/>
            </a:br>
            <a:r>
              <a:rPr lang="en-US" dirty="0"/>
              <a:t>It is to show the problem.</a:t>
            </a:r>
          </a:p>
          <a:p>
            <a:r>
              <a:rPr lang="en-US" dirty="0"/>
              <a:t>Then transition:</a:t>
            </a:r>
          </a:p>
          <a:p>
            <a:r>
              <a:rPr lang="en-US" dirty="0"/>
              <a:t>If we know this is how professionals decide, how are we teaching them?</a:t>
            </a:r>
          </a:p>
          <a:p>
            <a:br>
              <a:rPr lang="en-US" dirty="0"/>
            </a:br>
            <a:endParaRPr lang="en-US" dirty="0"/>
          </a:p>
          <a:p>
            <a:r>
              <a:rPr lang="en-US" b="1" dirty="0"/>
              <a:t>Slide 5</a:t>
            </a:r>
          </a:p>
          <a:p>
            <a:r>
              <a:rPr lang="en-US" b="1" dirty="0"/>
              <a:t>The Gap in Education</a:t>
            </a:r>
            <a:endParaRPr lang="en-US" dirty="0"/>
          </a:p>
          <a:p>
            <a:r>
              <a:rPr lang="en-US" dirty="0"/>
              <a:t>Often we teach:</a:t>
            </a:r>
          </a:p>
          <a:p>
            <a:r>
              <a:rPr lang="en-US" dirty="0"/>
              <a:t>Knowledge</a:t>
            </a:r>
          </a:p>
          <a:p>
            <a:r>
              <a:rPr lang="en-US" dirty="0"/>
              <a:t>Protocol</a:t>
            </a:r>
          </a:p>
          <a:p>
            <a:r>
              <a:rPr lang="en-US" dirty="0"/>
              <a:t>Policy</a:t>
            </a:r>
          </a:p>
          <a:p>
            <a:r>
              <a:rPr lang="en-US" dirty="0"/>
              <a:t>But not:</a:t>
            </a:r>
          </a:p>
          <a:p>
            <a:r>
              <a:rPr lang="en-US" dirty="0"/>
              <a:t>Live decision pressure</a:t>
            </a:r>
          </a:p>
          <a:p>
            <a:r>
              <a:rPr lang="en-US" dirty="0"/>
              <a:t>Ambiguity</a:t>
            </a:r>
          </a:p>
          <a:p>
            <a:r>
              <a:rPr lang="en-US" dirty="0"/>
              <a:t>Competing values</a:t>
            </a:r>
          </a:p>
          <a:p>
            <a:r>
              <a:rPr lang="en-US" dirty="0"/>
              <a:t>Emotional load</a:t>
            </a:r>
          </a:p>
          <a:p>
            <a:r>
              <a:rPr lang="en-US" dirty="0"/>
              <a:t>That is your pivot.</a:t>
            </a:r>
          </a:p>
          <a:p>
            <a:br>
              <a:rPr lang="en-US" dirty="0"/>
            </a:br>
            <a:endParaRPr lang="en-US" dirty="0"/>
          </a:p>
          <a:p>
            <a:r>
              <a:rPr lang="en-US" b="1" dirty="0"/>
              <a:t>Slide 6</a:t>
            </a:r>
          </a:p>
          <a:p>
            <a:r>
              <a:rPr lang="en-US" b="1" dirty="0"/>
              <a:t>What is ChoicePoints?</a:t>
            </a:r>
            <a:endParaRPr lang="en-US" dirty="0"/>
          </a:p>
          <a:p>
            <a:r>
              <a:rPr lang="en-US" dirty="0"/>
              <a:t>Clear. Structured. Visual.</a:t>
            </a:r>
          </a:p>
          <a:p>
            <a:r>
              <a:rPr lang="en-US" dirty="0"/>
              <a:t>Three modalities:</a:t>
            </a:r>
          </a:p>
          <a:p>
            <a:r>
              <a:rPr lang="en-US" dirty="0"/>
              <a:t>ChoicePoints Live</a:t>
            </a:r>
          </a:p>
          <a:p>
            <a:r>
              <a:rPr lang="en-US" dirty="0"/>
              <a:t>ChoicePoints Live Online</a:t>
            </a:r>
          </a:p>
          <a:p>
            <a:r>
              <a:rPr lang="en-US" dirty="0"/>
              <a:t>ChoicePoints Story</a:t>
            </a:r>
          </a:p>
          <a:p>
            <a:r>
              <a:rPr lang="en-US" dirty="0"/>
              <a:t>Each built around:</a:t>
            </a:r>
          </a:p>
          <a:p>
            <a:r>
              <a:rPr lang="en-US" dirty="0"/>
              <a:t>Branching dilemma</a:t>
            </a:r>
          </a:p>
          <a:p>
            <a:r>
              <a:rPr lang="en-US" dirty="0"/>
              <a:t>Collective polling</a:t>
            </a:r>
          </a:p>
          <a:p>
            <a:r>
              <a:rPr lang="en-US" dirty="0"/>
              <a:t>Visible consequence</a:t>
            </a:r>
          </a:p>
          <a:p>
            <a:r>
              <a:rPr lang="en-US" dirty="0"/>
              <a:t>Facilitated reflection</a:t>
            </a:r>
          </a:p>
          <a:p>
            <a:r>
              <a:rPr lang="en-US" dirty="0"/>
              <a:t>Keep this slide clean.</a:t>
            </a:r>
          </a:p>
          <a:p>
            <a:br>
              <a:rPr lang="en-US" dirty="0"/>
            </a:br>
            <a:endParaRPr lang="en-US" dirty="0"/>
          </a:p>
          <a:p>
            <a:r>
              <a:rPr lang="en-US" b="1" dirty="0"/>
              <a:t>Slide 7</a:t>
            </a:r>
          </a:p>
          <a:p>
            <a:r>
              <a:rPr lang="en-US" b="1" dirty="0"/>
              <a:t>What Makes It Different?</a:t>
            </a:r>
            <a:endParaRPr lang="en-US" dirty="0"/>
          </a:p>
          <a:p>
            <a:r>
              <a:rPr lang="en-US" dirty="0"/>
              <a:t>Here you introduce co design.</a:t>
            </a:r>
          </a:p>
          <a:p>
            <a:r>
              <a:rPr lang="en-US" dirty="0" err="1"/>
              <a:t>Emphasise</a:t>
            </a:r>
            <a:r>
              <a:rPr lang="en-US" dirty="0"/>
              <a:t>:</a:t>
            </a:r>
          </a:p>
          <a:p>
            <a:r>
              <a:rPr lang="en-US" dirty="0"/>
              <a:t>Developed with service users and carers</a:t>
            </a:r>
          </a:p>
          <a:p>
            <a:r>
              <a:rPr lang="en-US" dirty="0"/>
              <a:t>Dilemmas drawn from lived experience</a:t>
            </a:r>
          </a:p>
          <a:p>
            <a:r>
              <a:rPr lang="en-US" dirty="0"/>
              <a:t>Not hypothetical perfection</a:t>
            </a:r>
          </a:p>
          <a:p>
            <a:r>
              <a:rPr lang="en-US" dirty="0"/>
              <a:t>Real ambiguity</a:t>
            </a:r>
          </a:p>
          <a:p>
            <a:r>
              <a:rPr lang="en-US" dirty="0"/>
              <a:t>This is important for NAEP.</a:t>
            </a:r>
          </a:p>
          <a:p>
            <a:r>
              <a:rPr lang="en-US" dirty="0"/>
              <a:t>You are not just simulating.</a:t>
            </a:r>
            <a:br>
              <a:rPr lang="en-US" dirty="0"/>
            </a:br>
            <a:r>
              <a:rPr lang="en-US" dirty="0"/>
              <a:t>You are co constructing narrative.</a:t>
            </a:r>
          </a:p>
          <a:p>
            <a:br>
              <a:rPr lang="en-US" dirty="0"/>
            </a:br>
            <a:endParaRPr lang="en-US" dirty="0"/>
          </a:p>
          <a:p>
            <a:r>
              <a:rPr lang="en-US" b="1" dirty="0"/>
              <a:t>Slide 8</a:t>
            </a:r>
          </a:p>
          <a:p>
            <a:r>
              <a:rPr lang="en-US" b="1" dirty="0"/>
              <a:t>The Learning Mechanism</a:t>
            </a:r>
            <a:endParaRPr lang="en-US" dirty="0"/>
          </a:p>
          <a:p>
            <a:r>
              <a:rPr lang="en-US" dirty="0"/>
              <a:t>Now you bring in theory again, briefly:</a:t>
            </a:r>
          </a:p>
          <a:p>
            <a:r>
              <a:rPr lang="en-US" dirty="0"/>
              <a:t>ChoicePoints deliberately creates:</a:t>
            </a:r>
          </a:p>
          <a:p>
            <a:r>
              <a:rPr lang="en-US" dirty="0"/>
              <a:t>Disorienting dilemmas, transformative learning</a:t>
            </a:r>
          </a:p>
          <a:p>
            <a:r>
              <a:rPr lang="en-US" dirty="0"/>
              <a:t>Experience, Kolb cycle</a:t>
            </a:r>
          </a:p>
          <a:p>
            <a:r>
              <a:rPr lang="en-US" dirty="0"/>
              <a:t>Dialogue, Freire</a:t>
            </a:r>
          </a:p>
          <a:p>
            <a:r>
              <a:rPr lang="en-US" dirty="0"/>
              <a:t>Narrative meaning making</a:t>
            </a:r>
          </a:p>
          <a:p>
            <a:r>
              <a:rPr lang="en-US" dirty="0"/>
              <a:t>One sentence each.</a:t>
            </a:r>
            <a:br>
              <a:rPr lang="en-US" dirty="0"/>
            </a:br>
            <a:r>
              <a:rPr lang="en-US" dirty="0"/>
              <a:t>Do not lecture on them.</a:t>
            </a:r>
          </a:p>
          <a:p>
            <a:br>
              <a:rPr lang="en-US" dirty="0"/>
            </a:br>
            <a:endParaRPr lang="en-US" dirty="0"/>
          </a:p>
          <a:p>
            <a:r>
              <a:rPr lang="en-US" b="1" dirty="0"/>
              <a:t>Slide 9</a:t>
            </a:r>
          </a:p>
          <a:p>
            <a:r>
              <a:rPr lang="en-US" b="1" dirty="0"/>
              <a:t>Evaluation Evidence</a:t>
            </a:r>
            <a:endParaRPr lang="en-US" dirty="0"/>
          </a:p>
          <a:p>
            <a:r>
              <a:rPr lang="en-US" dirty="0"/>
              <a:t>Be disciplined here.</a:t>
            </a:r>
          </a:p>
          <a:p>
            <a:r>
              <a:rPr lang="en-US" dirty="0"/>
              <a:t>What have you measured?</a:t>
            </a:r>
          </a:p>
          <a:p>
            <a:r>
              <a:rPr lang="en-US" dirty="0"/>
              <a:t>For example:</a:t>
            </a:r>
          </a:p>
          <a:p>
            <a:r>
              <a:rPr lang="en-US" dirty="0"/>
              <a:t>Confidence shift</a:t>
            </a:r>
          </a:p>
          <a:p>
            <a:r>
              <a:rPr lang="en-US" dirty="0"/>
              <a:t>Perspective change</a:t>
            </a:r>
          </a:p>
          <a:p>
            <a:r>
              <a:rPr lang="en-US" dirty="0"/>
              <a:t>Self reported </a:t>
            </a:r>
            <a:r>
              <a:rPr lang="en-US" dirty="0" err="1"/>
              <a:t>behavioural</a:t>
            </a:r>
            <a:r>
              <a:rPr lang="en-US" dirty="0"/>
              <a:t> intention</a:t>
            </a:r>
          </a:p>
          <a:p>
            <a:r>
              <a:rPr lang="en-US" dirty="0"/>
              <a:t>Qualitative thematic outcomes</a:t>
            </a:r>
          </a:p>
          <a:p>
            <a:r>
              <a:rPr lang="en-US" dirty="0"/>
              <a:t>If you have percentages, use them.</a:t>
            </a:r>
          </a:p>
          <a:p>
            <a:r>
              <a:rPr lang="en-US" dirty="0"/>
              <a:t>If not, use themes.</a:t>
            </a:r>
          </a:p>
          <a:p>
            <a:r>
              <a:rPr lang="en-US" dirty="0"/>
              <a:t>Avoid claims you cannot evidence.</a:t>
            </a:r>
          </a:p>
          <a:p>
            <a:r>
              <a:rPr lang="en-US" dirty="0"/>
              <a:t>This slide is credibility.</a:t>
            </a:r>
          </a:p>
          <a:p>
            <a:br>
              <a:rPr lang="en-US" dirty="0"/>
            </a:br>
            <a:endParaRPr lang="en-US" dirty="0"/>
          </a:p>
          <a:p>
            <a:r>
              <a:rPr lang="en-US" b="1" dirty="0"/>
              <a:t>Slide 10</a:t>
            </a:r>
          </a:p>
          <a:p>
            <a:r>
              <a:rPr lang="en-US" b="1" dirty="0"/>
              <a:t>Closing Reflection</a:t>
            </a:r>
            <a:endParaRPr lang="en-US" dirty="0"/>
          </a:p>
          <a:p>
            <a:r>
              <a:rPr lang="en-US" dirty="0"/>
              <a:t>Return to the opening scenario.</a:t>
            </a:r>
          </a:p>
          <a:p>
            <a:r>
              <a:rPr lang="en-US" dirty="0"/>
              <a:t>Ask:</a:t>
            </a:r>
          </a:p>
          <a:p>
            <a:r>
              <a:rPr lang="en-US" dirty="0"/>
              <a:t>If we expect practitioners to make complex decisions in live environments,</a:t>
            </a:r>
            <a:br>
              <a:rPr lang="en-US" dirty="0"/>
            </a:br>
            <a:r>
              <a:rPr lang="en-US" dirty="0"/>
              <a:t>should education remain static?</a:t>
            </a:r>
          </a:p>
          <a:p>
            <a:r>
              <a:rPr lang="en-US" dirty="0"/>
              <a:t>Then close with something simple:</a:t>
            </a:r>
          </a:p>
          <a:p>
            <a:r>
              <a:rPr lang="en-US" dirty="0"/>
              <a:t>ChoicePoints is not about getting the right answer.</a:t>
            </a:r>
            <a:br>
              <a:rPr lang="en-US" dirty="0"/>
            </a:br>
            <a:r>
              <a:rPr lang="en-US" dirty="0"/>
              <a:t>It is about making visible how we decide.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Primary Logo Colours (Observed): Teal </a:t>
            </a:r>
            <a:r>
              <a:rPr lang="en-GB" dirty="0" err="1"/>
              <a:t>BlueHEX</a:t>
            </a:r>
            <a:r>
              <a:rPr lang="en-GB" dirty="0"/>
              <a:t>: #008080 (approximate) Name: Teal</a:t>
            </a:r>
          </a:p>
          <a:p>
            <a:endParaRPr lang="en-GB" dirty="0"/>
          </a:p>
          <a:p>
            <a:r>
              <a:rPr lang="en-GB" dirty="0"/>
              <a:t>FONT: Nunito</a:t>
            </a:r>
          </a:p>
          <a:p>
            <a:endParaRPr lang="en-GB" dirty="0"/>
          </a:p>
          <a:p>
            <a:r>
              <a:rPr lang="en-GB" dirty="0"/>
              <a:t>Complimentary Colour palette</a:t>
            </a:r>
          </a:p>
          <a:p>
            <a:r>
              <a:rPr lang="en-GB" dirty="0"/>
              <a:t>Name Soft Neutral Background #F4F4F9 Ghost White</a:t>
            </a:r>
          </a:p>
          <a:p>
            <a:r>
              <a:rPr lang="en-GB" dirty="0"/>
              <a:t>Highlight / Secondary #FFC857 Saffron</a:t>
            </a:r>
          </a:p>
          <a:p>
            <a:r>
              <a:rPr lang="en-GB" dirty="0"/>
              <a:t>Soft Contrast / Calm #AED9E0 Powder Teal</a:t>
            </a:r>
          </a:p>
          <a:p>
            <a:r>
              <a:rPr lang="en-GB" dirty="0"/>
              <a:t>Text/Dark Contrast #2E2E2E Charcoal Grey</a:t>
            </a:r>
          </a:p>
          <a:p>
            <a:r>
              <a:rPr lang="en-GB" dirty="0"/>
              <a:t>Accent Shade #F7B2AD Rose Quartz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DE94F1-AD27-586D-48F6-CA94FC9068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4E39A2-E1A3-4608-B5B4-242164DCBF4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64493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8347ED-A0DE-B12F-91CF-80F25482F4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E2A886-E90C-E0DE-7945-BCE379247C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426E35-1021-936F-5F23-2FAC4F0B05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97F026-DD69-ED98-0B46-B636E6980A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4E39A2-E1A3-4608-B5B4-242164DCBF4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05961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2AEBF-4F2F-3AF4-C117-CB6C30EAF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BB94FE-1A0D-B84B-8FBC-884D6E2C17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276554-1997-DEF0-8CCD-D4C993D004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B9C2A2-F867-F025-9B34-AC31A07D71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4E39A2-E1A3-4608-B5B4-242164DCBF4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9786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E9A2F1-D44E-D7FC-3041-6623AFB23F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F20C73-2517-15CB-F347-384D2E3708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308F83-30A3-4EB2-BD9E-E5978E9789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483DE7-E702-1CB0-761A-812145321C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4E39A2-E1A3-4608-B5B4-242164DCBF4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6042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96CF76-D3E3-45E7-36E3-E4564C69D1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A9D266-3F43-1982-1768-D1D3C2494E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FB4869-1357-944D-1B43-1EA19CE814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386F81-AAFD-D92B-DDA4-CA9CF41E12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4E39A2-E1A3-4608-B5B4-242164DCBF4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1429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A840F5-DBD1-A0BD-4436-17E9F94419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62F8BE-4899-1E78-BD48-F674BFA887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60A8A1-7080-8B98-22D2-187C363ED8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80F97D-0309-F0FE-9F74-BC92F554D4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4E39A2-E1A3-4608-B5B4-242164DCBF4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4977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85B4D8-7490-3B5C-ECF9-230D51AC2C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73172C-00ED-0806-C839-7ACE488684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0CD1CE-F6DD-1211-D8EA-F7090605ED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F2B11B-17F1-57B6-9F13-A821EF1582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4E39A2-E1A3-4608-B5B4-242164DCBF4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34590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ACFC21-ACCA-E17B-C565-545F41495F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386E98-39F9-0966-7165-058B2C7AF9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FBB3E7-C687-25C1-D04E-1095A7307E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94ED61-C305-DF4D-71E1-54E4ABA2D7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4E39A2-E1A3-4608-B5B4-242164DCBF4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48296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F42B40-6709-C2E9-68BF-B93BB67F03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D07C14-1623-D5BB-B374-5D700442BE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FEC679-FE0F-9F23-9C03-1F2A3001D3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9018CE-7F27-F1BE-B4D0-FC94DEC286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4E39A2-E1A3-4608-B5B4-242164DCBF4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22216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839CC9-B5FC-4466-6C0A-1651359089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7FFE4A-88FD-0092-DCB8-F9E62B8128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D674CA-D2A2-114A-A9EC-998F9EC188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245B45-9BBC-4CE6-BCC0-5179EC9C75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4E39A2-E1A3-4608-B5B4-242164DCBF4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209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004E3-7C28-395F-F844-2A04DD4139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153798-A43A-C7A0-31EE-BDFEDD09CA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54E337-1551-4E8F-6C8E-4B429200E0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92D814-96A0-3D29-500D-E457709F1D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4E39A2-E1A3-4608-B5B4-242164DCBF4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5492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rpor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DD0B8F-8BF1-4E3C-9229-3F012A63AB04}"/>
              </a:ext>
            </a:extLst>
          </p:cNvPr>
          <p:cNvSpPr/>
          <p:nvPr userDrawn="1"/>
        </p:nvSpPr>
        <p:spPr>
          <a:xfrm>
            <a:off x="0" y="0"/>
            <a:ext cx="6096000" cy="608849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BDC48F-E98D-4D81-92F4-00FFC08E38F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5018" y="769508"/>
            <a:ext cx="4765963" cy="2988543"/>
          </a:xfrm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and image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5EE133-B177-4CFC-8E1E-D9FE0D9D1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C1522-342F-47E4-9CF7-D7732B4FB87D}" type="slidenum">
              <a:rPr lang="en-GB" smtClean="0"/>
              <a:t>‹#›</a:t>
            </a:fld>
            <a:endParaRPr lang="en-GB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05F1BBD0-CBA6-4BBD-9AD4-A2F1DF30CA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093229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4E60E03-8C1D-4CDB-823D-EFE5137E7B0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65017" y="3898668"/>
            <a:ext cx="4765963" cy="197031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Subtitle and Date</a:t>
            </a:r>
          </a:p>
        </p:txBody>
      </p:sp>
    </p:spTree>
    <p:extLst>
      <p:ext uri="{BB962C8B-B14F-4D97-AF65-F5344CB8AC3E}">
        <p14:creationId xmlns:p14="http://schemas.microsoft.com/office/powerpoint/2010/main" val="1948894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s Sty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3FD14-D188-4AC3-A98B-5E5C2F0AE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1" y="423949"/>
            <a:ext cx="4746369" cy="1375959"/>
          </a:xfrm>
        </p:spPr>
        <p:txBody>
          <a:bodyPr anchor="t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EDD78D-9DCB-4AA5-8996-591359999A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09322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96B4F4-0558-4C66-891B-6FC0D9DE5F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402" y="2002902"/>
            <a:ext cx="4746368" cy="3832835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70EB3E-5E77-48C9-B3CB-14C33AC8C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C1522-342F-47E4-9CF7-D7732B4FB8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7223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Sty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3FD14-D188-4AC3-A98B-5E5C2F0AE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0550" y="714896"/>
            <a:ext cx="5552699" cy="1359130"/>
          </a:xfrm>
        </p:spPr>
        <p:txBody>
          <a:bodyPr anchor="t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EDD78D-9DCB-4AA5-8996-591359999A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81890" y="714896"/>
            <a:ext cx="4818611" cy="486294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96B4F4-0558-4C66-891B-6FC0D9DE5F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10551" y="2244437"/>
            <a:ext cx="5552698" cy="333340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70EB3E-5E77-48C9-B3CB-14C33AC8C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C1522-342F-47E4-9CF7-D7732B4FB8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51807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D30949-A260-404F-B545-22D06A333C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595100"/>
          </a:xfrm>
        </p:spPr>
        <p:txBody>
          <a:bodyPr vert="eaVert" anchor="t"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7C5D10-A3CE-47A7-88EE-ED36BA9E2E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5951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536910-B71D-4933-BDA0-04AD5526F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10312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F8DC1522-342F-47E4-9CF7-D7732B4FB87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50711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usiness Scho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DD0B8F-8BF1-4E3C-9229-3F012A63AB04}"/>
              </a:ext>
            </a:extLst>
          </p:cNvPr>
          <p:cNvSpPr/>
          <p:nvPr userDrawn="1"/>
        </p:nvSpPr>
        <p:spPr>
          <a:xfrm>
            <a:off x="0" y="0"/>
            <a:ext cx="6096000" cy="6088492"/>
          </a:xfrm>
          <a:prstGeom prst="rect">
            <a:avLst/>
          </a:prstGeom>
          <a:solidFill>
            <a:srgbClr val="0085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BDC48F-E98D-4D81-92F4-00FFC08E38F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5018" y="769508"/>
            <a:ext cx="4765963" cy="2988543"/>
          </a:xfrm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Department Presentation title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5EE133-B177-4CFC-8E1E-D9FE0D9D1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C1522-342F-47E4-9CF7-D7732B4FB87D}" type="slidenum">
              <a:rPr lang="en-GB" smtClean="0"/>
              <a:t>‹#›</a:t>
            </a:fld>
            <a:endParaRPr lang="en-GB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05F1BBD0-CBA6-4BBD-9AD4-A2F1DF30CA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093229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4E60E03-8C1D-4CDB-823D-EFE5137E7B0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65017" y="3898668"/>
            <a:ext cx="4765963" cy="197031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Subtitle and Date</a:t>
            </a:r>
          </a:p>
        </p:txBody>
      </p:sp>
    </p:spTree>
    <p:extLst>
      <p:ext uri="{BB962C8B-B14F-4D97-AF65-F5344CB8AC3E}">
        <p14:creationId xmlns:p14="http://schemas.microsoft.com/office/powerpoint/2010/main" val="24685877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reative Indust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DD0B8F-8BF1-4E3C-9229-3F012A63AB04}"/>
              </a:ext>
            </a:extLst>
          </p:cNvPr>
          <p:cNvSpPr/>
          <p:nvPr userDrawn="1"/>
        </p:nvSpPr>
        <p:spPr>
          <a:xfrm>
            <a:off x="0" y="0"/>
            <a:ext cx="6096000" cy="6088492"/>
          </a:xfrm>
          <a:prstGeom prst="rect">
            <a:avLst/>
          </a:prstGeom>
          <a:solidFill>
            <a:srgbClr val="8545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BDC48F-E98D-4D81-92F4-00FFC08E38F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5018" y="769508"/>
            <a:ext cx="4765963" cy="2988543"/>
          </a:xfrm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Department Presentation title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5EE133-B177-4CFC-8E1E-D9FE0D9D1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C1522-342F-47E4-9CF7-D7732B4FB87D}" type="slidenum">
              <a:rPr lang="en-GB" smtClean="0"/>
              <a:t>‹#›</a:t>
            </a:fld>
            <a:endParaRPr lang="en-GB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05F1BBD0-CBA6-4BBD-9AD4-A2F1DF30CA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093229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4E60E03-8C1D-4CDB-823D-EFE5137E7B0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65017" y="3898668"/>
            <a:ext cx="4765963" cy="197031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Subtitle and Date</a:t>
            </a:r>
          </a:p>
        </p:txBody>
      </p:sp>
    </p:spTree>
    <p:extLst>
      <p:ext uri="{BB962C8B-B14F-4D97-AF65-F5344CB8AC3E}">
        <p14:creationId xmlns:p14="http://schemas.microsoft.com/office/powerpoint/2010/main" val="6387099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D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DD0B8F-8BF1-4E3C-9229-3F012A63AB04}"/>
              </a:ext>
            </a:extLst>
          </p:cNvPr>
          <p:cNvSpPr/>
          <p:nvPr userDrawn="1"/>
        </p:nvSpPr>
        <p:spPr>
          <a:xfrm>
            <a:off x="0" y="0"/>
            <a:ext cx="6096000" cy="6088492"/>
          </a:xfrm>
          <a:prstGeom prst="rect">
            <a:avLst/>
          </a:prstGeom>
          <a:solidFill>
            <a:srgbClr val="AF9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BDC48F-E98D-4D81-92F4-00FFC08E38F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5018" y="769508"/>
            <a:ext cx="4765963" cy="2988543"/>
          </a:xfrm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Department Presentation title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5EE133-B177-4CFC-8E1E-D9FE0D9D1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C1522-342F-47E4-9CF7-D7732B4FB87D}" type="slidenum">
              <a:rPr lang="en-GB" smtClean="0"/>
              <a:t>‹#›</a:t>
            </a:fld>
            <a:endParaRPr lang="en-GB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05F1BBD0-CBA6-4BBD-9AD4-A2F1DF30CA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093229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4E60E03-8C1D-4CDB-823D-EFE5137E7B0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65017" y="3898668"/>
            <a:ext cx="4765963" cy="197031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Subtitle and Date</a:t>
            </a:r>
          </a:p>
        </p:txBody>
      </p:sp>
    </p:spTree>
    <p:extLst>
      <p:ext uri="{BB962C8B-B14F-4D97-AF65-F5344CB8AC3E}">
        <p14:creationId xmlns:p14="http://schemas.microsoft.com/office/powerpoint/2010/main" val="30119496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Engineering, Computing and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DD0B8F-8BF1-4E3C-9229-3F012A63AB04}"/>
              </a:ext>
            </a:extLst>
          </p:cNvPr>
          <p:cNvSpPr/>
          <p:nvPr userDrawn="1"/>
        </p:nvSpPr>
        <p:spPr>
          <a:xfrm>
            <a:off x="0" y="0"/>
            <a:ext cx="6096000" cy="6088492"/>
          </a:xfrm>
          <a:prstGeom prst="rect">
            <a:avLst/>
          </a:prstGeom>
          <a:solidFill>
            <a:srgbClr val="5A40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BDC48F-E98D-4D81-92F4-00FFC08E38F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5018" y="769508"/>
            <a:ext cx="4765963" cy="2988543"/>
          </a:xfrm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Department Presentation title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5EE133-B177-4CFC-8E1E-D9FE0D9D1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C1522-342F-47E4-9CF7-D7732B4FB87D}" type="slidenum">
              <a:rPr lang="en-GB" smtClean="0"/>
              <a:t>‹#›</a:t>
            </a:fld>
            <a:endParaRPr lang="en-GB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05F1BBD0-CBA6-4BBD-9AD4-A2F1DF30CA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093229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4E60E03-8C1D-4CDB-823D-EFE5137E7B0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65017" y="3898668"/>
            <a:ext cx="4765963" cy="197031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Subtitle and Date</a:t>
            </a:r>
          </a:p>
        </p:txBody>
      </p:sp>
    </p:spTree>
    <p:extLst>
      <p:ext uri="{BB962C8B-B14F-4D97-AF65-F5344CB8AC3E}">
        <p14:creationId xmlns:p14="http://schemas.microsoft.com/office/powerpoint/2010/main" val="14736147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Fine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DD0B8F-8BF1-4E3C-9229-3F012A63AB04}"/>
              </a:ext>
            </a:extLst>
          </p:cNvPr>
          <p:cNvSpPr/>
          <p:nvPr userDrawn="1"/>
        </p:nvSpPr>
        <p:spPr>
          <a:xfrm>
            <a:off x="0" y="0"/>
            <a:ext cx="6096000" cy="6088492"/>
          </a:xfrm>
          <a:prstGeom prst="rect">
            <a:avLst/>
          </a:prstGeom>
          <a:solidFill>
            <a:srgbClr val="C85C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BDC48F-E98D-4D81-92F4-00FFC08E38F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5018" y="769508"/>
            <a:ext cx="4765963" cy="2988543"/>
          </a:xfrm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Department Presentation title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5EE133-B177-4CFC-8E1E-D9FE0D9D1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C1522-342F-47E4-9CF7-D7732B4FB87D}" type="slidenum">
              <a:rPr lang="en-GB" smtClean="0"/>
              <a:t>‹#›</a:t>
            </a:fld>
            <a:endParaRPr lang="en-GB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05F1BBD0-CBA6-4BBD-9AD4-A2F1DF30CA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093229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4E60E03-8C1D-4CDB-823D-EFE5137E7B0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65017" y="3898668"/>
            <a:ext cx="4765963" cy="197031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Subtitle and Date</a:t>
            </a:r>
          </a:p>
        </p:txBody>
      </p:sp>
    </p:spTree>
    <p:extLst>
      <p:ext uri="{BB962C8B-B14F-4D97-AF65-F5344CB8AC3E}">
        <p14:creationId xmlns:p14="http://schemas.microsoft.com/office/powerpoint/2010/main" val="14186472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Humanit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DD0B8F-8BF1-4E3C-9229-3F012A63AB04}"/>
              </a:ext>
            </a:extLst>
          </p:cNvPr>
          <p:cNvSpPr/>
          <p:nvPr userDrawn="1"/>
        </p:nvSpPr>
        <p:spPr>
          <a:xfrm>
            <a:off x="0" y="0"/>
            <a:ext cx="6096000" cy="6088492"/>
          </a:xfrm>
          <a:prstGeom prst="rect">
            <a:avLst/>
          </a:prstGeom>
          <a:solidFill>
            <a:srgbClr val="222C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BDC48F-E98D-4D81-92F4-00FFC08E38F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5018" y="769508"/>
            <a:ext cx="4765963" cy="2988543"/>
          </a:xfrm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Department Presentation title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5EE133-B177-4CFC-8E1E-D9FE0D9D1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C1522-342F-47E4-9CF7-D7732B4FB87D}" type="slidenum">
              <a:rPr lang="en-GB" smtClean="0"/>
              <a:t>‹#›</a:t>
            </a:fld>
            <a:endParaRPr lang="en-GB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05F1BBD0-CBA6-4BBD-9AD4-A2F1DF30CA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093229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4E60E03-8C1D-4CDB-823D-EFE5137E7B0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65017" y="3898668"/>
            <a:ext cx="4765963" cy="197031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Subtitle and Date</a:t>
            </a:r>
          </a:p>
        </p:txBody>
      </p:sp>
    </p:spTree>
    <p:extLst>
      <p:ext uri="{BB962C8B-B14F-4D97-AF65-F5344CB8AC3E}">
        <p14:creationId xmlns:p14="http://schemas.microsoft.com/office/powerpoint/2010/main" val="11814889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nservato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DD0B8F-8BF1-4E3C-9229-3F012A63AB04}"/>
              </a:ext>
            </a:extLst>
          </p:cNvPr>
          <p:cNvSpPr/>
          <p:nvPr userDrawn="1"/>
        </p:nvSpPr>
        <p:spPr>
          <a:xfrm>
            <a:off x="0" y="0"/>
            <a:ext cx="6096000" cy="6088492"/>
          </a:xfrm>
          <a:prstGeom prst="rect">
            <a:avLst/>
          </a:prstGeom>
          <a:solidFill>
            <a:srgbClr val="B100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BDC48F-E98D-4D81-92F4-00FFC08E38F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5018" y="769508"/>
            <a:ext cx="4765963" cy="2988543"/>
          </a:xfrm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Department Presentation title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5EE133-B177-4CFC-8E1E-D9FE0D9D1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C1522-342F-47E4-9CF7-D7732B4FB87D}" type="slidenum">
              <a:rPr lang="en-GB" smtClean="0"/>
              <a:t>‹#›</a:t>
            </a:fld>
            <a:endParaRPr lang="en-GB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05F1BBD0-CBA6-4BBD-9AD4-A2F1DF30CA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093229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4E60E03-8C1D-4CDB-823D-EFE5137E7B0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65017" y="3898668"/>
            <a:ext cx="4765963" cy="197031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Subtitle and Date</a:t>
            </a:r>
          </a:p>
        </p:txBody>
      </p:sp>
    </p:spTree>
    <p:extLst>
      <p:ext uri="{BB962C8B-B14F-4D97-AF65-F5344CB8AC3E}">
        <p14:creationId xmlns:p14="http://schemas.microsoft.com/office/powerpoint/2010/main" val="42055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DC48F-E98D-4D81-92F4-00FFC08E38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938467-0F19-45A6-9418-2F149E1C48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82538"/>
            <a:ext cx="9144000" cy="1575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5EE133-B177-4CFC-8E1E-D9FE0D9D1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C1522-342F-47E4-9CF7-D7732B4FB8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45623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Psychology, Criminology and Couns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DD0B8F-8BF1-4E3C-9229-3F012A63AB04}"/>
              </a:ext>
            </a:extLst>
          </p:cNvPr>
          <p:cNvSpPr/>
          <p:nvPr userDrawn="1"/>
        </p:nvSpPr>
        <p:spPr>
          <a:xfrm>
            <a:off x="0" y="0"/>
            <a:ext cx="6096000" cy="6088492"/>
          </a:xfrm>
          <a:prstGeom prst="rect">
            <a:avLst/>
          </a:prstGeom>
          <a:solidFill>
            <a:srgbClr val="766A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BDC48F-E98D-4D81-92F4-00FFC08E38F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5018" y="769508"/>
            <a:ext cx="4765963" cy="2988543"/>
          </a:xfrm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Department Presentation title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5EE133-B177-4CFC-8E1E-D9FE0D9D1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C1522-342F-47E4-9CF7-D7732B4FB87D}" type="slidenum">
              <a:rPr lang="en-GB" smtClean="0"/>
              <a:t>‹#›</a:t>
            </a:fld>
            <a:endParaRPr lang="en-GB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05F1BBD0-CBA6-4BBD-9AD4-A2F1DF30CA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093229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4E60E03-8C1D-4CDB-823D-EFE5137E7B0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65017" y="3898668"/>
            <a:ext cx="4765963" cy="197031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Subtitle and Date</a:t>
            </a:r>
          </a:p>
        </p:txBody>
      </p:sp>
    </p:spTree>
    <p:extLst>
      <p:ext uri="{BB962C8B-B14F-4D97-AF65-F5344CB8AC3E}">
        <p14:creationId xmlns:p14="http://schemas.microsoft.com/office/powerpoint/2010/main" val="30536676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hea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DD0B8F-8BF1-4E3C-9229-3F012A63AB04}"/>
              </a:ext>
            </a:extLst>
          </p:cNvPr>
          <p:cNvSpPr/>
          <p:nvPr userDrawn="1"/>
        </p:nvSpPr>
        <p:spPr>
          <a:xfrm>
            <a:off x="0" y="0"/>
            <a:ext cx="6096000" cy="6088492"/>
          </a:xfrm>
          <a:prstGeom prst="rect">
            <a:avLst/>
          </a:prstGeom>
          <a:solidFill>
            <a:srgbClr val="7BAF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BDC48F-E98D-4D81-92F4-00FFC08E38F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5018" y="769508"/>
            <a:ext cx="4765963" cy="2988543"/>
          </a:xfrm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Department Presentation title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5EE133-B177-4CFC-8E1E-D9FE0D9D1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C1522-342F-47E4-9CF7-D7732B4FB87D}" type="slidenum">
              <a:rPr lang="en-GB" smtClean="0"/>
              <a:t>‹#›</a:t>
            </a:fld>
            <a:endParaRPr lang="en-GB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05F1BBD0-CBA6-4BBD-9AD4-A2F1DF30CA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093229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4E60E03-8C1D-4CDB-823D-EFE5137E7B0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65017" y="3898668"/>
            <a:ext cx="4765963" cy="197031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Subtitle and Date</a:t>
            </a:r>
          </a:p>
        </p:txBody>
      </p:sp>
    </p:spTree>
    <p:extLst>
      <p:ext uri="{BB962C8B-B14F-4D97-AF65-F5344CB8AC3E}">
        <p14:creationId xmlns:p14="http://schemas.microsoft.com/office/powerpoint/2010/main" val="5854889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Education, Social and Life Sci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DD0B8F-8BF1-4E3C-9229-3F012A63AB04}"/>
              </a:ext>
            </a:extLst>
          </p:cNvPr>
          <p:cNvSpPr/>
          <p:nvPr userDrawn="1"/>
        </p:nvSpPr>
        <p:spPr>
          <a:xfrm>
            <a:off x="0" y="0"/>
            <a:ext cx="6096000" cy="6088492"/>
          </a:xfrm>
          <a:prstGeom prst="rect">
            <a:avLst/>
          </a:prstGeom>
          <a:solidFill>
            <a:srgbClr val="004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BDC48F-E98D-4D81-92F4-00FFC08E38F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5018" y="769508"/>
            <a:ext cx="4765963" cy="2988543"/>
          </a:xfrm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Department Presentation title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5EE133-B177-4CFC-8E1E-D9FE0D9D1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C1522-342F-47E4-9CF7-D7732B4FB87D}" type="slidenum">
              <a:rPr lang="en-GB" smtClean="0"/>
              <a:t>‹#›</a:t>
            </a:fld>
            <a:endParaRPr lang="en-GB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05F1BBD0-CBA6-4BBD-9AD4-A2F1DF30CA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093229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4E60E03-8C1D-4CDB-823D-EFE5137E7B0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65017" y="3898668"/>
            <a:ext cx="4765963" cy="197031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Subtitle and Date</a:t>
            </a:r>
          </a:p>
        </p:txBody>
      </p:sp>
    </p:spTree>
    <p:extLst>
      <p:ext uri="{BB962C8B-B14F-4D97-AF65-F5344CB8AC3E}">
        <p14:creationId xmlns:p14="http://schemas.microsoft.com/office/powerpoint/2010/main" val="20351126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Sport, Nursing and Allied Heal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DD0B8F-8BF1-4E3C-9229-3F012A63AB04}"/>
              </a:ext>
            </a:extLst>
          </p:cNvPr>
          <p:cNvSpPr/>
          <p:nvPr userDrawn="1"/>
        </p:nvSpPr>
        <p:spPr>
          <a:xfrm>
            <a:off x="0" y="0"/>
            <a:ext cx="6096000" cy="6088492"/>
          </a:xfrm>
          <a:prstGeom prst="rect">
            <a:avLst/>
          </a:prstGeom>
          <a:solidFill>
            <a:srgbClr val="2C5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BDC48F-E98D-4D81-92F4-00FFC08E38F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5018" y="769508"/>
            <a:ext cx="4765963" cy="2988543"/>
          </a:xfrm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Department Presentation title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5EE133-B177-4CFC-8E1E-D9FE0D9D1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C1522-342F-47E4-9CF7-D7732B4FB87D}" type="slidenum">
              <a:rPr lang="en-GB" smtClean="0"/>
              <a:t>‹#›</a:t>
            </a:fld>
            <a:endParaRPr lang="en-GB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05F1BBD0-CBA6-4BBD-9AD4-A2F1DF30CA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093229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4E60E03-8C1D-4CDB-823D-EFE5137E7B0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65017" y="3898668"/>
            <a:ext cx="4765963" cy="197031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Subtitle and Date</a:t>
            </a:r>
          </a:p>
        </p:txBody>
      </p:sp>
    </p:spTree>
    <p:extLst>
      <p:ext uri="{BB962C8B-B14F-4D97-AF65-F5344CB8AC3E}">
        <p14:creationId xmlns:p14="http://schemas.microsoft.com/office/powerpoint/2010/main" val="34168777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Professional 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DD0B8F-8BF1-4E3C-9229-3F012A63AB04}"/>
              </a:ext>
            </a:extLst>
          </p:cNvPr>
          <p:cNvSpPr/>
          <p:nvPr userDrawn="1"/>
        </p:nvSpPr>
        <p:spPr>
          <a:xfrm>
            <a:off x="0" y="0"/>
            <a:ext cx="6096000" cy="6088492"/>
          </a:xfrm>
          <a:prstGeom prst="rect">
            <a:avLst/>
          </a:prstGeom>
          <a:solidFill>
            <a:srgbClr val="0077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BDC48F-E98D-4D81-92F4-00FFC08E38F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5018" y="769508"/>
            <a:ext cx="4765963" cy="2988543"/>
          </a:xfrm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Department Presentation title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5EE133-B177-4CFC-8E1E-D9FE0D9D1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C1522-342F-47E4-9CF7-D7732B4FB87D}" type="slidenum">
              <a:rPr lang="en-GB" smtClean="0"/>
              <a:t>‹#›</a:t>
            </a:fld>
            <a:endParaRPr lang="en-GB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05F1BBD0-CBA6-4BBD-9AD4-A2F1DF30CA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093229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4E60E03-8C1D-4CDB-823D-EFE5137E7B0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65017" y="3898668"/>
            <a:ext cx="4765963" cy="197031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Subtitle and Date</a:t>
            </a:r>
          </a:p>
        </p:txBody>
      </p:sp>
    </p:spTree>
    <p:extLst>
      <p:ext uri="{BB962C8B-B14F-4D97-AF65-F5344CB8AC3E}">
        <p14:creationId xmlns:p14="http://schemas.microsoft.com/office/powerpoint/2010/main" val="8994533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3393" y="1844825"/>
            <a:ext cx="10847916" cy="4393059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 sz="2000"/>
            </a:lvl1pPr>
            <a:lvl2pPr>
              <a:spcBef>
                <a:spcPts val="0"/>
              </a:spcBef>
              <a:spcAft>
                <a:spcPts val="1200"/>
              </a:spcAft>
              <a:defRPr sz="1800"/>
            </a:lvl2pPr>
            <a:lvl3pPr>
              <a:spcBef>
                <a:spcPts val="0"/>
              </a:spcBef>
              <a:spcAft>
                <a:spcPts val="1200"/>
              </a:spcAft>
              <a:defRPr/>
            </a:lvl3pPr>
            <a:lvl4pPr>
              <a:spcBef>
                <a:spcPts val="0"/>
              </a:spcBef>
              <a:spcAft>
                <a:spcPts val="1200"/>
              </a:spcAft>
              <a:defRPr/>
            </a:lvl4pPr>
            <a:lvl5pPr>
              <a:spcBef>
                <a:spcPts val="0"/>
              </a:spcBef>
              <a:spcAft>
                <a:spcPts val="12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48199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A6533A6-2F0E-4D5D-911D-8010673F09D8}" type="datetimeFigureOut">
              <a:rPr lang="en-GB" smtClean="0"/>
              <a:t>04/03/2026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09CB629-0C78-4FED-883C-BB66B488ED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01169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8 - Mon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23392" y="692696"/>
            <a:ext cx="5198368" cy="93610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624418" y="1844824"/>
            <a:ext cx="5183716" cy="4321026"/>
          </a:xfrm>
          <a:prstGeom prst="rect">
            <a:avLst/>
          </a:prstGeom>
        </p:spPr>
        <p:txBody>
          <a:bodyPr anchor="ctr" anchorCtr="0"/>
          <a:lstStyle>
            <a:lvl1pPr>
              <a:spcBef>
                <a:spcPts val="0"/>
              </a:spcBef>
              <a:spcAft>
                <a:spcPts val="1200"/>
              </a:spcAft>
              <a:defRPr sz="2000"/>
            </a:lvl1pPr>
            <a:lvl2pPr>
              <a:spcBef>
                <a:spcPts val="0"/>
              </a:spcBef>
              <a:spcAft>
                <a:spcPts val="1200"/>
              </a:spcAft>
              <a:defRPr sz="1800"/>
            </a:lvl2pPr>
            <a:lvl3pPr>
              <a:spcBef>
                <a:spcPts val="0"/>
              </a:spcBef>
              <a:spcAft>
                <a:spcPts val="1200"/>
              </a:spcAft>
              <a:defRPr sz="1800"/>
            </a:lvl3pPr>
            <a:lvl4pPr>
              <a:spcBef>
                <a:spcPts val="0"/>
              </a:spcBef>
              <a:spcAft>
                <a:spcPts val="1200"/>
              </a:spcAft>
              <a:defRPr sz="1600"/>
            </a:lvl4pPr>
            <a:lvl5pPr>
              <a:spcBef>
                <a:spcPts val="0"/>
              </a:spcBef>
              <a:spcAft>
                <a:spcPts val="1200"/>
              </a:spcAft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363" y="303366"/>
            <a:ext cx="2389915" cy="389330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8678995" y="836712"/>
            <a:ext cx="3071283" cy="288032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/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5999989" y="1844824"/>
            <a:ext cx="2591229" cy="187220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/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5999989" y="3789040"/>
            <a:ext cx="3071283" cy="288032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/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9159048" y="3789040"/>
            <a:ext cx="2591229" cy="187220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/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9" name="Shape 56"/>
          <p:cNvSpPr/>
          <p:nvPr userDrawn="1"/>
        </p:nvSpPr>
        <p:spPr>
          <a:xfrm>
            <a:off x="-3504699" y="-2"/>
            <a:ext cx="3360013" cy="1902396"/>
          </a:xfrm>
          <a:prstGeom prst="rect">
            <a:avLst/>
          </a:prstGeom>
          <a:solidFill>
            <a:srgbClr val="535353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79999" tIns="179999" rIns="179999" bIns="179999" numCol="1" anchor="t">
            <a:spAutoFit/>
          </a:bodyPr>
          <a:lstStyle/>
          <a:p>
            <a:pPr lvl="0" defTabSz="457200">
              <a:spcBef>
                <a:spcPts val="0"/>
              </a:spcBef>
              <a:defRPr sz="1800"/>
            </a:pPr>
            <a:r>
              <a:rPr sz="1000" b="1" dirty="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To insert image in the picture placeholder, please follow the below instructions:</a:t>
            </a:r>
            <a:endParaRPr sz="1800" dirty="0">
              <a:solidFill>
                <a:srgbClr val="FFFFFF"/>
              </a:solidFill>
              <a:latin typeface="+mj-lt"/>
              <a:ea typeface="+mj-ea"/>
              <a:cs typeface="+mj-cs"/>
              <a:sym typeface="Helvetica Neue"/>
            </a:endParaRPr>
          </a:p>
          <a:p>
            <a:pPr lvl="0" defTabSz="457200">
              <a:spcBef>
                <a:spcPts val="0"/>
              </a:spcBef>
              <a:defRPr sz="1800"/>
            </a:pPr>
            <a:endParaRPr sz="1000" dirty="0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14113" lvl="0" indent="-14113" defTabSz="457200">
              <a:spcBef>
                <a:spcPts val="0"/>
              </a:spcBef>
              <a:buClr>
                <a:srgbClr val="FFFFFF"/>
              </a:buClr>
              <a:buSzPct val="100000"/>
              <a:buFont typeface="Helvetica"/>
              <a:buAutoNum type="arabicPeriod"/>
              <a:tabLst>
                <a:tab pos="1257300" algn="l"/>
              </a:tabLst>
              <a:defRPr sz="1800"/>
            </a:pPr>
            <a:r>
              <a:rPr sz="1000" dirty="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Click the 	icon in the grey placeholder</a:t>
            </a:r>
            <a:endParaRPr sz="1800" dirty="0">
              <a:solidFill>
                <a:srgbClr val="FFFFFF"/>
              </a:solidFill>
              <a:latin typeface="+mj-lt"/>
              <a:ea typeface="+mj-ea"/>
              <a:cs typeface="+mj-cs"/>
              <a:sym typeface="Helvetica Neue"/>
            </a:endParaRPr>
          </a:p>
          <a:p>
            <a:pPr marL="14113" lvl="0" indent="-14113" defTabSz="457200">
              <a:spcBef>
                <a:spcPts val="0"/>
              </a:spcBef>
              <a:buClr>
                <a:srgbClr val="FFFFFF"/>
              </a:buClr>
              <a:buSzPct val="100000"/>
              <a:buFont typeface="Helvetica"/>
              <a:buAutoNum type="arabicPeriod"/>
              <a:tabLst>
                <a:tab pos="1155700" algn="l"/>
              </a:tabLst>
              <a:defRPr sz="1800"/>
            </a:pPr>
            <a:r>
              <a:rPr sz="1000" dirty="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Browse to the folder where the required image is saved.</a:t>
            </a:r>
            <a:endParaRPr sz="1800" dirty="0">
              <a:solidFill>
                <a:srgbClr val="FFFFFF"/>
              </a:solidFill>
              <a:latin typeface="+mj-lt"/>
              <a:ea typeface="+mj-ea"/>
              <a:cs typeface="+mj-cs"/>
              <a:sym typeface="Helvetica Neue"/>
            </a:endParaRPr>
          </a:p>
          <a:p>
            <a:pPr marL="14113" lvl="0" indent="-14113" defTabSz="457200">
              <a:spcBef>
                <a:spcPts val="0"/>
              </a:spcBef>
              <a:buClr>
                <a:srgbClr val="FFFFFF"/>
              </a:buClr>
              <a:buSzPct val="100000"/>
              <a:buFont typeface="Helvetica"/>
              <a:buAutoNum type="arabicPeriod"/>
              <a:tabLst>
                <a:tab pos="1155700" algn="l"/>
              </a:tabLst>
              <a:defRPr sz="1800"/>
            </a:pPr>
            <a:r>
              <a:rPr sz="1000" dirty="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Click to select the image and insert the image.</a:t>
            </a:r>
            <a:endParaRPr sz="1800" dirty="0">
              <a:solidFill>
                <a:srgbClr val="FFFFFF"/>
              </a:solidFill>
              <a:latin typeface="+mj-lt"/>
              <a:ea typeface="+mj-ea"/>
              <a:cs typeface="+mj-cs"/>
              <a:sym typeface="Helvetica Neue"/>
            </a:endParaRPr>
          </a:p>
          <a:p>
            <a:pPr marL="14113" lvl="0" indent="-14113" defTabSz="457200">
              <a:spcBef>
                <a:spcPts val="0"/>
              </a:spcBef>
              <a:buClr>
                <a:srgbClr val="FFFFFF"/>
              </a:buClr>
              <a:buSzPct val="100000"/>
              <a:buFont typeface="Helvetica"/>
              <a:buAutoNum type="arabicPeriod"/>
              <a:tabLst>
                <a:tab pos="1155700" algn="l"/>
              </a:tabLst>
              <a:defRPr sz="1800"/>
            </a:pPr>
            <a:r>
              <a:rPr sz="1000" dirty="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Once the image is placed, go to Drawing Tools |  Send Backward  |  Send to Back (or right mouse click Send to Back)</a:t>
            </a:r>
          </a:p>
        </p:txBody>
      </p:sp>
      <p:sp>
        <p:nvSpPr>
          <p:cNvPr id="11" name="Shape 55"/>
          <p:cNvSpPr/>
          <p:nvPr userDrawn="1"/>
        </p:nvSpPr>
        <p:spPr>
          <a:xfrm>
            <a:off x="-3504695" y="3723871"/>
            <a:ext cx="3360008" cy="1440732"/>
          </a:xfrm>
          <a:prstGeom prst="rect">
            <a:avLst/>
          </a:prstGeom>
          <a:solidFill>
            <a:srgbClr val="53535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79999" tIns="179999" rIns="179999" bIns="179999">
            <a:spAutoFit/>
          </a:bodyPr>
          <a:lstStyle/>
          <a:p>
            <a:pPr lvl="0" defTabSz="457200">
              <a:spcBef>
                <a:spcPts val="0"/>
              </a:spcBef>
              <a:defRPr sz="1800"/>
            </a:pPr>
            <a:r>
              <a:rPr sz="1000" dirty="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Try to insert a</a:t>
            </a:r>
            <a:r>
              <a:rPr lang="en-GB" sz="1000" dirty="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 square</a:t>
            </a:r>
            <a:r>
              <a:rPr lang="en-GB" sz="1000" baseline="0" dirty="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 image of</a:t>
            </a:r>
            <a:r>
              <a:rPr sz="1000" dirty="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r>
              <a:rPr lang="en-GB" sz="1000" b="1" u="sng" dirty="0">
                <a:solidFill>
                  <a:srgbClr val="FF0000"/>
                </a:solidFill>
                <a:latin typeface="Lucida Sans"/>
                <a:ea typeface="Lucida Sans"/>
                <a:cs typeface="Lucida Sans"/>
                <a:sym typeface="Lucida Sans"/>
              </a:rPr>
              <a:t>5.2cm high</a:t>
            </a:r>
            <a:r>
              <a:rPr sz="1000" b="1" u="sng" dirty="0">
                <a:solidFill>
                  <a:srgbClr val="FF0000"/>
                </a:solidFill>
                <a:latin typeface="Lucida Sans"/>
                <a:ea typeface="Lucida Sans"/>
                <a:cs typeface="Lucida Sans"/>
                <a:sym typeface="Lucida Sans"/>
              </a:rPr>
              <a:t> by </a:t>
            </a:r>
            <a:r>
              <a:rPr lang="en-GB" sz="1000" b="1" u="sng" dirty="0">
                <a:solidFill>
                  <a:srgbClr val="FF0000"/>
                </a:solidFill>
                <a:latin typeface="Lucida Sans"/>
                <a:ea typeface="Lucida Sans"/>
                <a:cs typeface="Lucida Sans"/>
                <a:sym typeface="Lucida Sans"/>
              </a:rPr>
              <a:t>5.4</a:t>
            </a:r>
            <a:r>
              <a:rPr sz="1000" b="1" u="sng" dirty="0">
                <a:solidFill>
                  <a:srgbClr val="FF0000"/>
                </a:solidFill>
                <a:latin typeface="Lucida Sans"/>
                <a:ea typeface="Lucida Sans"/>
                <a:cs typeface="Lucida Sans"/>
                <a:sym typeface="Lucida Sans"/>
              </a:rPr>
              <a:t>cm </a:t>
            </a:r>
            <a:r>
              <a:rPr lang="en-GB" sz="1000" b="1" u="sng" dirty="0">
                <a:solidFill>
                  <a:srgbClr val="FF0000"/>
                </a:solidFill>
                <a:latin typeface="Lucida Sans"/>
                <a:ea typeface="Lucida Sans"/>
                <a:cs typeface="Lucida Sans"/>
                <a:sym typeface="Lucida Sans"/>
              </a:rPr>
              <a:t>wide </a:t>
            </a:r>
            <a:r>
              <a:rPr sz="1000" dirty="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o</a:t>
            </a:r>
            <a:r>
              <a:rPr lang="en-GB" sz="1000" dirty="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r a rectangle of </a:t>
            </a:r>
            <a:r>
              <a:rPr lang="en-GB" sz="1000" b="1" u="sng" dirty="0">
                <a:solidFill>
                  <a:srgbClr val="FF0000"/>
                </a:solidFill>
                <a:latin typeface="+mn-lt"/>
                <a:ea typeface="Lucida Sans"/>
                <a:cs typeface="Lucida Sans"/>
                <a:sym typeface="Lucida Sans"/>
              </a:rPr>
              <a:t>8cm high by 6.4cm wide</a:t>
            </a:r>
            <a:r>
              <a:rPr sz="1000" dirty="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r>
              <a:rPr lang="en-GB" sz="1000" dirty="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to </a:t>
            </a:r>
            <a:r>
              <a:rPr sz="1000" dirty="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this layout to avoid distortion.</a:t>
            </a:r>
            <a:endParaRPr sz="1800" dirty="0">
              <a:solidFill>
                <a:srgbClr val="FFFFFF"/>
              </a:solidFill>
              <a:latin typeface="+mj-lt"/>
              <a:ea typeface="+mj-ea"/>
              <a:cs typeface="+mj-cs"/>
              <a:sym typeface="Helvetica Neue"/>
            </a:endParaRPr>
          </a:p>
          <a:p>
            <a:pPr lvl="0" defTabSz="457200">
              <a:spcBef>
                <a:spcPts val="0"/>
              </a:spcBef>
              <a:defRPr sz="1800"/>
            </a:pPr>
            <a:endParaRPr sz="1000" dirty="0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lvl="0" defTabSz="457200">
              <a:spcBef>
                <a:spcPts val="0"/>
              </a:spcBef>
              <a:defRPr sz="1800"/>
            </a:pPr>
            <a:r>
              <a:rPr sz="1000" dirty="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Please ensure, the image has a simple background to display the logo and text overlapping.</a:t>
            </a:r>
          </a:p>
        </p:txBody>
      </p:sp>
      <p:pic>
        <p:nvPicPr>
          <p:cNvPr id="15" name="image4.png"/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-2083050" y="701560"/>
            <a:ext cx="310847" cy="23313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40126769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7 - Full ble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/>
            </a:lvl1pPr>
          </a:lstStyle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GOES HERE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24418" y="2060972"/>
            <a:ext cx="10848180" cy="439236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1200"/>
              </a:spcAft>
              <a:buNone/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9359900" y="303896"/>
            <a:ext cx="2390400" cy="388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r>
              <a:rPr lang="en-GB" dirty="0" err="1"/>
              <a:t>UoS</a:t>
            </a:r>
            <a:r>
              <a:rPr lang="en-GB" dirty="0"/>
              <a:t> logo</a:t>
            </a:r>
          </a:p>
        </p:txBody>
      </p:sp>
      <p:sp>
        <p:nvSpPr>
          <p:cNvPr id="6" name="Shape 56"/>
          <p:cNvSpPr/>
          <p:nvPr userDrawn="1"/>
        </p:nvSpPr>
        <p:spPr>
          <a:xfrm>
            <a:off x="-3504699" y="-2"/>
            <a:ext cx="3360013" cy="1902396"/>
          </a:xfrm>
          <a:prstGeom prst="rect">
            <a:avLst/>
          </a:prstGeom>
          <a:solidFill>
            <a:srgbClr val="535353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79999" tIns="179999" rIns="179999" bIns="179999" numCol="1" anchor="t">
            <a:spAutoFit/>
          </a:bodyPr>
          <a:lstStyle/>
          <a:p>
            <a:pPr lvl="0" defTabSz="457200">
              <a:spcBef>
                <a:spcPts val="0"/>
              </a:spcBef>
              <a:defRPr sz="1800"/>
            </a:pPr>
            <a:r>
              <a:rPr sz="1000" b="1" dirty="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To insert image in the picture placeholder, please follow the below instructions:</a:t>
            </a:r>
            <a:endParaRPr sz="1800" dirty="0">
              <a:solidFill>
                <a:srgbClr val="FFFFFF"/>
              </a:solidFill>
              <a:latin typeface="+mj-lt"/>
              <a:ea typeface="+mj-ea"/>
              <a:cs typeface="+mj-cs"/>
              <a:sym typeface="Helvetica Neue"/>
            </a:endParaRPr>
          </a:p>
          <a:p>
            <a:pPr lvl="0" defTabSz="457200">
              <a:spcBef>
                <a:spcPts val="0"/>
              </a:spcBef>
              <a:defRPr sz="1800"/>
            </a:pPr>
            <a:endParaRPr sz="1000" dirty="0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14113" lvl="0" indent="-14113" defTabSz="457200">
              <a:spcBef>
                <a:spcPts val="0"/>
              </a:spcBef>
              <a:buClr>
                <a:srgbClr val="FFFFFF"/>
              </a:buClr>
              <a:buSzPct val="100000"/>
              <a:buFont typeface="Helvetica"/>
              <a:buAutoNum type="arabicPeriod"/>
              <a:tabLst>
                <a:tab pos="1257300" algn="l"/>
              </a:tabLst>
              <a:defRPr sz="1800"/>
            </a:pPr>
            <a:r>
              <a:rPr sz="1000" dirty="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Click the 	icon in the grey placeholder</a:t>
            </a:r>
            <a:endParaRPr sz="1800" dirty="0">
              <a:solidFill>
                <a:srgbClr val="FFFFFF"/>
              </a:solidFill>
              <a:latin typeface="+mj-lt"/>
              <a:ea typeface="+mj-ea"/>
              <a:cs typeface="+mj-cs"/>
              <a:sym typeface="Helvetica Neue"/>
            </a:endParaRPr>
          </a:p>
          <a:p>
            <a:pPr marL="14113" lvl="0" indent="-14113" defTabSz="457200">
              <a:spcBef>
                <a:spcPts val="0"/>
              </a:spcBef>
              <a:buClr>
                <a:srgbClr val="FFFFFF"/>
              </a:buClr>
              <a:buSzPct val="100000"/>
              <a:buFont typeface="Helvetica"/>
              <a:buAutoNum type="arabicPeriod"/>
              <a:tabLst>
                <a:tab pos="1155700" algn="l"/>
              </a:tabLst>
              <a:defRPr sz="1800"/>
            </a:pPr>
            <a:r>
              <a:rPr sz="1000" dirty="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Browse to the folder where the required image is saved.</a:t>
            </a:r>
            <a:endParaRPr sz="1800" dirty="0">
              <a:solidFill>
                <a:srgbClr val="FFFFFF"/>
              </a:solidFill>
              <a:latin typeface="+mj-lt"/>
              <a:ea typeface="+mj-ea"/>
              <a:cs typeface="+mj-cs"/>
              <a:sym typeface="Helvetica Neue"/>
            </a:endParaRPr>
          </a:p>
          <a:p>
            <a:pPr marL="14113" lvl="0" indent="-14113" defTabSz="457200">
              <a:spcBef>
                <a:spcPts val="0"/>
              </a:spcBef>
              <a:buClr>
                <a:srgbClr val="FFFFFF"/>
              </a:buClr>
              <a:buSzPct val="100000"/>
              <a:buFont typeface="Helvetica"/>
              <a:buAutoNum type="arabicPeriod"/>
              <a:tabLst>
                <a:tab pos="1155700" algn="l"/>
              </a:tabLst>
              <a:defRPr sz="1800"/>
            </a:pPr>
            <a:r>
              <a:rPr sz="1000" dirty="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Click to select the image and insert the image.</a:t>
            </a:r>
            <a:endParaRPr sz="1800" dirty="0">
              <a:solidFill>
                <a:srgbClr val="FFFFFF"/>
              </a:solidFill>
              <a:latin typeface="+mj-lt"/>
              <a:ea typeface="+mj-ea"/>
              <a:cs typeface="+mj-cs"/>
              <a:sym typeface="Helvetica Neue"/>
            </a:endParaRPr>
          </a:p>
          <a:p>
            <a:pPr marL="14113" lvl="0" indent="-14113" defTabSz="457200">
              <a:spcBef>
                <a:spcPts val="0"/>
              </a:spcBef>
              <a:buClr>
                <a:srgbClr val="FFFFFF"/>
              </a:buClr>
              <a:buSzPct val="100000"/>
              <a:buFont typeface="Helvetica"/>
              <a:buAutoNum type="arabicPeriod"/>
              <a:tabLst>
                <a:tab pos="1155700" algn="l"/>
              </a:tabLst>
              <a:defRPr sz="1800"/>
            </a:pPr>
            <a:r>
              <a:rPr sz="1000" dirty="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Once the image is placed, go to Drawing Tools |  Send Backward  |  Send to Back (or right mouse click Send to Back)</a:t>
            </a:r>
          </a:p>
        </p:txBody>
      </p:sp>
      <p:sp>
        <p:nvSpPr>
          <p:cNvPr id="8" name="Shape 55"/>
          <p:cNvSpPr/>
          <p:nvPr userDrawn="1"/>
        </p:nvSpPr>
        <p:spPr>
          <a:xfrm>
            <a:off x="-3504695" y="3723872"/>
            <a:ext cx="3360008" cy="1286843"/>
          </a:xfrm>
          <a:prstGeom prst="rect">
            <a:avLst/>
          </a:prstGeom>
          <a:solidFill>
            <a:srgbClr val="535353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79999" tIns="179999" rIns="179999" bIns="179999">
            <a:spAutoFit/>
          </a:bodyPr>
          <a:lstStyle/>
          <a:p>
            <a:pPr lvl="0" defTabSz="457200">
              <a:spcBef>
                <a:spcPts val="0"/>
              </a:spcBef>
              <a:defRPr sz="1800"/>
            </a:pPr>
            <a:r>
              <a:rPr sz="1000" dirty="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Try to insert an image of </a:t>
            </a:r>
            <a:r>
              <a:rPr lang="en-GB" sz="1000" b="1" u="sng" dirty="0">
                <a:solidFill>
                  <a:srgbClr val="FF0000"/>
                </a:solidFill>
                <a:latin typeface="Lucida Sans"/>
                <a:ea typeface="Lucida Sans"/>
                <a:cs typeface="Lucida Sans"/>
                <a:sym typeface="Lucida Sans"/>
              </a:rPr>
              <a:t>19.05cm high</a:t>
            </a:r>
            <a:r>
              <a:rPr sz="1000" b="1" u="sng" dirty="0">
                <a:solidFill>
                  <a:srgbClr val="FF0000"/>
                </a:solidFill>
                <a:latin typeface="Lucida Sans"/>
                <a:ea typeface="Lucida Sans"/>
                <a:cs typeface="Lucida Sans"/>
                <a:sym typeface="Lucida Sans"/>
              </a:rPr>
              <a:t> by </a:t>
            </a:r>
            <a:r>
              <a:rPr lang="en-GB" sz="1000" b="1" u="sng" dirty="0">
                <a:solidFill>
                  <a:srgbClr val="FF0000"/>
                </a:solidFill>
                <a:latin typeface="Lucida Sans"/>
                <a:ea typeface="Lucida Sans"/>
                <a:cs typeface="Lucida Sans"/>
                <a:sym typeface="Lucida Sans"/>
              </a:rPr>
              <a:t>25.4</a:t>
            </a:r>
            <a:r>
              <a:rPr sz="1000" b="1" u="sng" dirty="0">
                <a:solidFill>
                  <a:srgbClr val="FF0000"/>
                </a:solidFill>
                <a:latin typeface="Lucida Sans"/>
                <a:ea typeface="Lucida Sans"/>
                <a:cs typeface="Lucida Sans"/>
                <a:sym typeface="Lucida Sans"/>
              </a:rPr>
              <a:t>cm </a:t>
            </a:r>
            <a:r>
              <a:rPr lang="en-GB" sz="1000" b="1" u="sng" dirty="0">
                <a:solidFill>
                  <a:srgbClr val="FF0000"/>
                </a:solidFill>
                <a:latin typeface="Lucida Sans"/>
                <a:ea typeface="Lucida Sans"/>
                <a:cs typeface="Lucida Sans"/>
                <a:sym typeface="Lucida Sans"/>
              </a:rPr>
              <a:t>wide </a:t>
            </a:r>
            <a:r>
              <a:rPr sz="1000" dirty="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on this layout to avoid distortion.</a:t>
            </a:r>
            <a:endParaRPr sz="1800" dirty="0">
              <a:solidFill>
                <a:srgbClr val="FFFFFF"/>
              </a:solidFill>
              <a:latin typeface="+mj-lt"/>
              <a:ea typeface="+mj-ea"/>
              <a:cs typeface="+mj-cs"/>
              <a:sym typeface="Helvetica Neue"/>
            </a:endParaRPr>
          </a:p>
          <a:p>
            <a:pPr lvl="0" defTabSz="457200">
              <a:spcBef>
                <a:spcPts val="0"/>
              </a:spcBef>
              <a:defRPr sz="1800"/>
            </a:pPr>
            <a:endParaRPr sz="1000" dirty="0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lvl="0" defTabSz="457200">
              <a:spcBef>
                <a:spcPts val="0"/>
              </a:spcBef>
              <a:defRPr sz="1800"/>
            </a:pPr>
            <a:r>
              <a:rPr sz="1000" dirty="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Please ensure, the image has a simple background to display the logo and text overlapping.</a:t>
            </a:r>
          </a:p>
        </p:txBody>
      </p:sp>
      <p:pic>
        <p:nvPicPr>
          <p:cNvPr id="10" name="image4.png"/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2083050" y="701560"/>
            <a:ext cx="310847" cy="23313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33032205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1A2CB-4C13-514A-82F3-E30A4B3AC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FD984-0C30-3047-931D-23A49F88D7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A0510-CD03-AE41-B5EB-5BC4FB21C4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D576AA-E2F4-9647-A40F-7F124FFCF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A3DC7-773D-8D4D-AC74-E362559E4D2A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B5D064-7A24-B742-BE2E-61C9FE81D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2DAF40-2752-FA4A-A318-5AC78480E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74F92-E00B-CB49-99CF-AB5F5F9B2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892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15024-9FC8-450E-AD4D-592E11ECF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046D19-A94A-4E1C-869C-A9537C147A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4291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C17F65-3426-4F70-A841-5625DBBCC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C1522-342F-47E4-9CF7-D7732B4FB8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300209-B73F-4386-8FDD-A22B8A82606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01597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D66F1-0EF4-427B-A506-71AA86E26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390E29-9D21-4EA1-9EDC-834D29028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721628"/>
            <a:ext cx="10515600" cy="102246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4CA874-A269-4FDD-88B4-A938C8093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C1522-342F-47E4-9CF7-D7732B4FB87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5998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C375E-6CB5-4BBF-B99E-F8FF77981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B8C0B0-9AEF-4AFD-BB0E-89044BD434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34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667F8A-AFD3-4608-8A97-CB14D10056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34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2B1526-EDB3-4D08-A158-2212E26A6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C1522-342F-47E4-9CF7-D7732B4FB87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3205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3D735-47E3-404D-AF75-AB02FD80B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B8907E-BB0A-4B17-B37E-9631029732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12175"/>
            <a:ext cx="5157787" cy="69290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C555DE-3311-40CE-8E5B-BBD8A24006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43447"/>
            <a:ext cx="5157787" cy="3325091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4E8F89-5C8F-483F-97B5-121E0CBAA6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12175"/>
            <a:ext cx="5183188" cy="69290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2F3AB0-7DD9-4317-BF9A-48E0FFB32B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43447"/>
            <a:ext cx="5183188" cy="332509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E205E9-C1E8-4479-81CB-F91E065C3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C1522-342F-47E4-9CF7-D7732B4FB8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6229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D02AA-EA54-4ABD-A668-B4180128A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194012-4178-4EB7-90B2-AA1E15894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C1522-342F-47E4-9CF7-D7732B4FB8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4887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762AA6-0BFE-415E-91D5-D5EF071A2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C1522-342F-47E4-9CF7-D7732B4FB8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6515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ADB13-3611-4614-B1D7-D6540A244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29730"/>
            <a:ext cx="5145376" cy="1327669"/>
          </a:xfrm>
        </p:spPr>
        <p:txBody>
          <a:bodyPr anchor="t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F866A7-AB52-4932-A27F-92341D197B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5615" y="729731"/>
            <a:ext cx="5046028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A84D5A-B621-4E40-B0FA-2C41D4D76C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11184"/>
            <a:ext cx="5145376" cy="339217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6B4935-62B3-44A4-A4CA-190330B7F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C1522-342F-47E4-9CF7-D7732B4FB8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3907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7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702512E-8062-401E-A810-9E4E2E470D9C}"/>
              </a:ext>
            </a:extLst>
          </p:cNvPr>
          <p:cNvSpPr/>
          <p:nvPr userDrawn="1"/>
        </p:nvSpPr>
        <p:spPr>
          <a:xfrm>
            <a:off x="0" y="6087512"/>
            <a:ext cx="12192000" cy="782549"/>
          </a:xfrm>
          <a:prstGeom prst="rect">
            <a:avLst/>
          </a:prstGeom>
          <a:solidFill>
            <a:srgbClr val="668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400" dirty="0">
              <a:solidFill>
                <a:schemeClr val="bg1"/>
              </a:solidFill>
              <a:latin typeface="Gill Sans MT" panose="020B0502020104020203" pitchFamily="34" charset="77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051688-8BC6-4365-9059-C2903A01E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940639-DF12-4B59-A4EB-96EE5F00A7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162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E06743-5CF4-4CA1-B18E-3D4C94F0C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29622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F8DC1522-342F-47E4-9CF7-D7732B4FB87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57ED3A-EEB6-4D04-9835-7C969E066C32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64" y="6251311"/>
            <a:ext cx="1871405" cy="424551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E92F3B2-C875-4272-BD25-73FF21D6C528}"/>
              </a:ext>
            </a:extLst>
          </p:cNvPr>
          <p:cNvSpPr txBox="1">
            <a:spLocks/>
          </p:cNvSpPr>
          <p:nvPr userDrawn="1"/>
        </p:nvSpPr>
        <p:spPr>
          <a:xfrm>
            <a:off x="7508486" y="6308517"/>
            <a:ext cx="2951357" cy="3162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GB" sz="1600" dirty="0">
                <a:solidFill>
                  <a:schemeClr val="bg1"/>
                </a:solidFill>
                <a:latin typeface="Gill Sans MT" panose="020B0502020104020203" pitchFamily="34" charset="77"/>
              </a:rPr>
              <a:t>chi.ac.uk   |   #chiuni   |</a:t>
            </a:r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D3CC8E-EBF9-4853-AE74-5D0A9EBB69A1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436" y="6396473"/>
            <a:ext cx="1351500" cy="15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26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73" r:id="rId11"/>
    <p:sldLayoutId id="2147483659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Optim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294754"/>
          </a:solidFill>
          <a:latin typeface="Gill Sans MT Std Book" panose="020B0502020104020203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294754"/>
          </a:solidFill>
          <a:latin typeface="Gill Sans MT Std Book" panose="020B0502020104020203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294754"/>
          </a:solidFill>
          <a:latin typeface="Gill Sans MT Std Book" panose="020B0502020104020203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94754"/>
          </a:solidFill>
          <a:latin typeface="Gill Sans MT Std Book" panose="020B0502020104020203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94754"/>
          </a:solidFill>
          <a:latin typeface="Gill Sans MT Std Book" panose="020B0502020104020203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392" y="692696"/>
            <a:ext cx="10849205" cy="93610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10992544" y="6400135"/>
            <a:ext cx="9601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4274112-3819-4E3C-A2C8-15D563C4EB1E}" type="slidenum">
              <a:rPr lang="en-GB" sz="1000" smtClean="0"/>
              <a:t>‹#›</a:t>
            </a:fld>
            <a:endParaRPr lang="en-GB" sz="1000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23392" y="1844825"/>
            <a:ext cx="10862997" cy="43819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363" y="303366"/>
            <a:ext cx="2389915" cy="38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351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80" r:id="rId5"/>
    <p:sldLayoutId id="2147483681" r:id="rId6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spc="-15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2000" kern="1200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ts val="0"/>
        </a:spcBef>
        <a:spcAft>
          <a:spcPts val="1200"/>
        </a:spcAft>
        <a:buFont typeface="Arial" panose="020B0604020202020204" pitchFamily="34" charset="0"/>
        <a:buChar char="–"/>
        <a:defRPr sz="1800" kern="1200">
          <a:solidFill>
            <a:schemeClr val="bg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0"/>
        </a:spcBef>
        <a:spcAft>
          <a:spcPts val="1200"/>
        </a:spcAft>
        <a:buFont typeface="Arial" panose="020B0604020202020204" pitchFamily="34" charset="0"/>
        <a:buChar char="–"/>
        <a:defRPr sz="1600" kern="1200">
          <a:solidFill>
            <a:schemeClr val="bg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0"/>
        </a:spcBef>
        <a:spcAft>
          <a:spcPts val="1200"/>
        </a:spcAft>
        <a:buFont typeface="Arial" panose="020B0604020202020204" pitchFamily="34" charset="0"/>
        <a:buChar char="»"/>
        <a:defRPr sz="14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6" Type="http://schemas.openxmlformats.org/officeDocument/2006/relationships/image" Target="../media/image7.jpg"/><Relationship Id="rId11" Type="http://schemas.microsoft.com/office/2007/relationships/hdphoto" Target="../media/hdphoto2.wdp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jpe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jpeg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7.xml"/><Relationship Id="rId7" Type="http://schemas.microsoft.com/office/2007/relationships/hdphoto" Target="../media/hdphoto3.wdp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8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microsoft.com/office/2007/relationships/hdphoto" Target="../media/hdphoto1.wdp"/><Relationship Id="rId10" Type="http://schemas.openxmlformats.org/officeDocument/2006/relationships/image" Target="../media/image20.png"/><Relationship Id="rId4" Type="http://schemas.openxmlformats.org/officeDocument/2006/relationships/image" Target="../media/image9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9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745BCA-571C-89D6-D052-0F2209038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158AECD-D6C1-6CA8-02CC-7A8699C9DAAC}"/>
              </a:ext>
            </a:extLst>
          </p:cNvPr>
          <p:cNvSpPr/>
          <p:nvPr/>
        </p:nvSpPr>
        <p:spPr>
          <a:xfrm>
            <a:off x="0" y="0"/>
            <a:ext cx="12192000" cy="6078828"/>
          </a:xfrm>
          <a:prstGeom prst="rect">
            <a:avLst/>
          </a:prstGeom>
          <a:solidFill>
            <a:srgbClr val="F4F4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808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40C54F-FA66-4576-2D49-A5AFF29AAEAB}"/>
              </a:ext>
            </a:extLst>
          </p:cNvPr>
          <p:cNvSpPr txBox="1"/>
          <p:nvPr/>
        </p:nvSpPr>
        <p:spPr>
          <a:xfrm>
            <a:off x="-1" y="4281703"/>
            <a:ext cx="1794795" cy="1631216"/>
          </a:xfrm>
          <a:prstGeom prst="rect">
            <a:avLst/>
          </a:prstGeom>
          <a:solidFill>
            <a:srgbClr val="FFC857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000" b="1" dirty="0">
                <a:solidFill>
                  <a:srgbClr val="2E2E2E"/>
                </a:solidFill>
                <a:latin typeface="Nunito" pitchFamily="2" charset="0"/>
              </a:rPr>
              <a:t>James Wilson</a:t>
            </a:r>
          </a:p>
          <a:p>
            <a:pPr algn="ctr">
              <a:buNone/>
            </a:pPr>
            <a:r>
              <a:rPr lang="en-US" sz="1000" b="1" dirty="0">
                <a:solidFill>
                  <a:srgbClr val="2E2E2E"/>
                </a:solidFill>
                <a:latin typeface="Nunito" pitchFamily="2" charset="0"/>
              </a:rPr>
              <a:t>Senior Lecturer</a:t>
            </a:r>
          </a:p>
          <a:p>
            <a:pPr algn="ctr">
              <a:buNone/>
            </a:pPr>
            <a:endParaRPr lang="en-US" sz="1000" b="1" dirty="0">
              <a:solidFill>
                <a:srgbClr val="2E2E2E"/>
              </a:solidFill>
              <a:latin typeface="Nunito" pitchFamily="2" charset="0"/>
            </a:endParaRPr>
          </a:p>
          <a:p>
            <a:pPr algn="ctr">
              <a:buNone/>
            </a:pPr>
            <a:endParaRPr lang="en-US" sz="1000" b="1" dirty="0">
              <a:solidFill>
                <a:srgbClr val="2E2E2E"/>
              </a:solidFill>
              <a:latin typeface="Nunito" pitchFamily="2" charset="0"/>
            </a:endParaRPr>
          </a:p>
          <a:p>
            <a:pPr algn="ctr">
              <a:buNone/>
            </a:pPr>
            <a:endParaRPr lang="en-US" sz="1000" b="1" dirty="0">
              <a:solidFill>
                <a:srgbClr val="2E2E2E"/>
              </a:solidFill>
              <a:latin typeface="Nunito" pitchFamily="2" charset="0"/>
            </a:endParaRPr>
          </a:p>
          <a:p>
            <a:pPr algn="ctr">
              <a:buNone/>
            </a:pPr>
            <a:endParaRPr lang="en-US" sz="1000" b="1" dirty="0">
              <a:solidFill>
                <a:srgbClr val="2E2E2E"/>
              </a:solidFill>
              <a:latin typeface="Nunito" pitchFamily="2" charset="0"/>
            </a:endParaRPr>
          </a:p>
          <a:p>
            <a:pPr algn="ctr">
              <a:buNone/>
            </a:pPr>
            <a:endParaRPr lang="en-US" sz="1000" b="1" dirty="0">
              <a:solidFill>
                <a:srgbClr val="2E2E2E"/>
              </a:solidFill>
              <a:latin typeface="Nunito" pitchFamily="2" charset="0"/>
            </a:endParaRPr>
          </a:p>
          <a:p>
            <a:pPr algn="ctr">
              <a:buNone/>
            </a:pPr>
            <a:endParaRPr lang="en-US" sz="1000" b="1" dirty="0">
              <a:solidFill>
                <a:srgbClr val="2E2E2E"/>
              </a:solidFill>
              <a:latin typeface="Nunito" pitchFamily="2" charset="0"/>
            </a:endParaRPr>
          </a:p>
          <a:p>
            <a:pPr algn="ctr">
              <a:buNone/>
            </a:pPr>
            <a:r>
              <a:rPr lang="en-US" sz="1000" b="1" dirty="0">
                <a:solidFill>
                  <a:srgbClr val="2E2E2E"/>
                </a:solidFill>
                <a:latin typeface="Nunito" pitchFamily="2" charset="0"/>
              </a:rPr>
              <a:t>University of Chichester</a:t>
            </a:r>
          </a:p>
          <a:p>
            <a:pPr algn="ctr">
              <a:buNone/>
            </a:pPr>
            <a:r>
              <a:rPr lang="en-US" sz="1000" b="1" dirty="0">
                <a:solidFill>
                  <a:srgbClr val="2E2E2E"/>
                </a:solidFill>
                <a:latin typeface="Nunito" pitchFamily="2" charset="0"/>
              </a:rPr>
              <a:t>James.Wilson@chi.ac.uk</a:t>
            </a:r>
          </a:p>
        </p:txBody>
      </p:sp>
      <p:pic>
        <p:nvPicPr>
          <p:cNvPr id="23" name="Picture 22" descr="A qr code with circles&#10;&#10;AI-generated content may be incorrect.">
            <a:extLst>
              <a:ext uri="{FF2B5EF4-FFF2-40B4-BE49-F238E27FC236}">
                <a16:creationId xmlns:a16="http://schemas.microsoft.com/office/drawing/2014/main" id="{F15EC3DF-18FD-F12F-CC6D-2D9AD35E98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52" y="4697567"/>
            <a:ext cx="799488" cy="7994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79407F-D685-52F5-0FB8-1F37CB582C69}"/>
              </a:ext>
            </a:extLst>
          </p:cNvPr>
          <p:cNvSpPr txBox="1"/>
          <p:nvPr/>
        </p:nvSpPr>
        <p:spPr>
          <a:xfrm>
            <a:off x="0" y="1875125"/>
            <a:ext cx="8836733" cy="954107"/>
          </a:xfrm>
          <a:prstGeom prst="rect">
            <a:avLst/>
          </a:prstGeom>
          <a:solidFill>
            <a:srgbClr val="FFC857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3200" b="1" i="1" dirty="0">
                <a:latin typeface="Nunito" pitchFamily="2" charset="0"/>
              </a:rPr>
              <a:t>Live Decision-Making with ChoicePoints: </a:t>
            </a:r>
          </a:p>
          <a:p>
            <a:pPr algn="ctr">
              <a:buNone/>
            </a:pPr>
            <a:r>
              <a:rPr lang="en-US" sz="2400" b="1" i="1" dirty="0">
                <a:latin typeface="Nunito" pitchFamily="2" charset="0"/>
              </a:rPr>
              <a:t>A Co-Designed Approach to Scenario-Based Learning</a:t>
            </a:r>
          </a:p>
        </p:txBody>
      </p:sp>
      <p:pic>
        <p:nvPicPr>
          <p:cNvPr id="6" name="Picture 1" descr="image003">
            <a:extLst>
              <a:ext uri="{FF2B5EF4-FFF2-40B4-BE49-F238E27FC236}">
                <a16:creationId xmlns:a16="http://schemas.microsoft.com/office/drawing/2014/main" id="{0FFB4319-E06E-BE15-289A-7A6E2FB84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591" y="4281703"/>
            <a:ext cx="1794795" cy="1646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A logo for a nursing award&#10;&#10;AI-generated content may be incorrect.">
            <a:extLst>
              <a:ext uri="{FF2B5EF4-FFF2-40B4-BE49-F238E27FC236}">
                <a16:creationId xmlns:a16="http://schemas.microsoft.com/office/drawing/2014/main" id="{A7B63EF4-4F19-33E3-82AB-44A8654914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234" y="4281703"/>
            <a:ext cx="2939962" cy="1640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648A46C-4386-DF4B-33A8-E667F4A141BD}"/>
              </a:ext>
            </a:extLst>
          </p:cNvPr>
          <p:cNvSpPr txBox="1"/>
          <p:nvPr/>
        </p:nvSpPr>
        <p:spPr>
          <a:xfrm>
            <a:off x="1443040" y="0"/>
            <a:ext cx="10748962" cy="461665"/>
          </a:xfrm>
          <a:prstGeom prst="rect">
            <a:avLst/>
          </a:prstGeom>
          <a:solidFill>
            <a:srgbClr val="AED9E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2E2E2E"/>
                </a:solidFill>
                <a:latin typeface="Nunito" pitchFamily="2" charset="0"/>
                <a:ea typeface="Calibri" panose="020F0502020204030204" pitchFamily="34" charset="0"/>
              </a:rPr>
              <a:t>The National Association of Educator in Practice Conference</a:t>
            </a:r>
            <a:endParaRPr lang="en-US" sz="2400" b="1" dirty="0">
              <a:latin typeface="Nunito" pitchFamily="2" charset="0"/>
            </a:endParaRPr>
          </a:p>
        </p:txBody>
      </p:sp>
      <p:pic>
        <p:nvPicPr>
          <p:cNvPr id="4" name="Picture 6" descr="Interactive Training for Decision-Making">
            <a:extLst>
              <a:ext uri="{FF2B5EF4-FFF2-40B4-BE49-F238E27FC236}">
                <a16:creationId xmlns:a16="http://schemas.microsoft.com/office/drawing/2014/main" id="{D34F3200-61E6-32A8-B55F-EA094D496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0816" y="1828137"/>
            <a:ext cx="2729611" cy="40944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D12D5F-58BB-013D-D9E9-9D3DD01381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53" b="89055" l="7055" r="91358">
                        <a14:foregroundMark x1="10406" y1="22886" x2="30335" y2="42289"/>
                        <a14:foregroundMark x1="30335" y1="42289" x2="23633" y2="87065"/>
                        <a14:foregroundMark x1="41446" y1="19403" x2="72310" y2="56716"/>
                        <a14:foregroundMark x1="72310" y1="56716" x2="84127" y2="83582"/>
                        <a14:foregroundMark x1="91358" y1="30846" x2="40741" y2="79104"/>
                        <a14:foregroundMark x1="40741" y1="79104" x2="40388" y2="89552"/>
                        <a14:foregroundMark x1="47266" y1="30846" x2="89065" y2="33333"/>
                        <a14:foregroundMark x1="90476" y1="31841" x2="39506" y2="26866"/>
                        <a14:foregroundMark x1="38624" y1="64179" x2="85009" y2="79602"/>
                        <a14:foregroundMark x1="23104" y1="73134" x2="7231" y2="37313"/>
                        <a14:foregroundMark x1="17284" y1="89552" x2="8466" y2="35821"/>
                        <a14:foregroundMark x1="8466" y1="35821" x2="9524" y2="33333"/>
                        <a14:foregroundMark x1="49912" y1="73134" x2="50970" y2="66667"/>
                        <a14:foregroundMark x1="59965" y1="65174" x2="59965" y2="88557"/>
                        <a14:foregroundMark x1="55026" y1="69154" x2="53616" y2="75622"/>
                        <a14:foregroundMark x1="60494" y1="77114" x2="60494" y2="88557"/>
                        <a14:foregroundMark x1="65079" y1="75622" x2="65079" y2="89552"/>
                        <a14:foregroundMark x1="70899" y1="70647" x2="70370" y2="87065"/>
                        <a14:foregroundMark x1="75485" y1="74129" x2="77249" y2="88557"/>
                        <a14:foregroundMark x1="81834" y1="70647" x2="82187" y2="78109"/>
                        <a14:foregroundMark x1="85538" y1="69154" x2="80952" y2="88557"/>
                        <a14:foregroundMark x1="86420" y1="37313" x2="91358" y2="42289"/>
                        <a14:foregroundMark x1="81834" y1="26866" x2="76896" y2="29353"/>
                        <a14:foregroundMark x1="71429" y1="25871" x2="71781" y2="46269"/>
                        <a14:foregroundMark x1="72663" y1="15423" x2="72663" y2="15423"/>
                        <a14:foregroundMark x1="71781" y1="25871" x2="73192" y2="48756"/>
                        <a14:foregroundMark x1="71781" y1="12935" x2="71781" y2="12935"/>
                        <a14:foregroundMark x1="72310" y1="17910" x2="72310" y2="17910"/>
                        <a14:foregroundMark x1="72310" y1="17910" x2="72310" y2="17910"/>
                        <a14:foregroundMark x1="72310" y1="17910" x2="70899" y2="179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-22546"/>
            <a:ext cx="1443040" cy="511553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1A7AFF8D-1986-2DBC-77C3-D70FDD448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51" b="91602" l="9961" r="91699">
                        <a14:foregroundMark x1="34180" y1="10254" x2="53320" y2="11035"/>
                        <a14:foregroundMark x1="53320" y1="11035" x2="58008" y2="10938"/>
                        <a14:foregroundMark x1="38184" y1="6152" x2="51270" y2="3809"/>
                        <a14:foregroundMark x1="48633" y1="2246" x2="47070" y2="2246"/>
                        <a14:foregroundMark x1="35840" y1="5762" x2="36328" y2="4785"/>
                        <a14:foregroundMark x1="59570" y1="10645" x2="61621" y2="20410"/>
                        <a14:foregroundMark x1="61621" y1="20410" x2="55371" y2="34180"/>
                        <a14:foregroundMark x1="55371" y1="34180" x2="37012" y2="33789"/>
                        <a14:foregroundMark x1="37012" y1="33789" x2="30859" y2="22754"/>
                        <a14:foregroundMark x1="30859" y1="22754" x2="33789" y2="45313"/>
                        <a14:foregroundMark x1="33789" y1="45313" x2="52344" y2="45020"/>
                        <a14:foregroundMark x1="52344" y1="45020" x2="62402" y2="39355"/>
                        <a14:foregroundMark x1="62402" y1="39355" x2="66211" y2="35352"/>
                        <a14:foregroundMark x1="56543" y1="35645" x2="43555" y2="37305"/>
                        <a14:foregroundMark x1="31934" y1="42383" x2="29004" y2="35840"/>
                        <a14:foregroundMark x1="29004" y1="35840" x2="28711" y2="17871"/>
                        <a14:foregroundMark x1="28711" y1="17871" x2="28711" y2="17871"/>
                        <a14:foregroundMark x1="22949" y1="22363" x2="24902" y2="16504"/>
                        <a14:foregroundMark x1="29590" y1="43164" x2="22363" y2="32910"/>
                        <a14:foregroundMark x1="56543" y1="24219" x2="53320" y2="23145"/>
                        <a14:foregroundMark x1="68945" y1="64258" x2="69336" y2="78711"/>
                        <a14:foregroundMark x1="72070" y1="65820" x2="70117" y2="75195"/>
                        <a14:foregroundMark x1="70117" y1="75195" x2="64746" y2="76465"/>
                        <a14:foregroundMark x1="72266" y1="83496" x2="79785" y2="82617"/>
                        <a14:foregroundMark x1="79785" y1="82617" x2="86914" y2="77246"/>
                        <a14:foregroundMark x1="86914" y1="77246" x2="87988" y2="58008"/>
                        <a14:foregroundMark x1="87012" y1="57813" x2="88672" y2="55762"/>
                        <a14:foregroundMark x1="64844" y1="31836" x2="66309" y2="20703"/>
                        <a14:foregroundMark x1="66309" y1="20703" x2="70020" y2="24902"/>
                        <a14:foregroundMark x1="26660" y1="61816" x2="18164" y2="51563"/>
                        <a14:foregroundMark x1="18164" y1="51563" x2="19238" y2="46289"/>
                        <a14:foregroundMark x1="15723" y1="62305" x2="15430" y2="50879"/>
                        <a14:foregroundMark x1="63965" y1="94434" x2="61816" y2="87695"/>
                        <a14:foregroundMark x1="61816" y1="87695" x2="48242" y2="83496"/>
                        <a14:foregroundMark x1="48242" y1="83496" x2="36523" y2="83691"/>
                        <a14:foregroundMark x1="36523" y1="83691" x2="33008" y2="91113"/>
                        <a14:foregroundMark x1="33008" y1="91113" x2="32129" y2="91602"/>
                        <a14:foregroundMark x1="53613" y1="71777" x2="48438" y2="61914"/>
                        <a14:foregroundMark x1="48438" y1="61914" x2="38770" y2="55469"/>
                        <a14:foregroundMark x1="38770" y1="55469" x2="37891" y2="55273"/>
                        <a14:foregroundMark x1="56543" y1="58984" x2="60840" y2="50098"/>
                        <a14:foregroundMark x1="41602" y1="69531" x2="39063" y2="69043"/>
                        <a14:foregroundMark x1="45898" y1="68555" x2="38086" y2="66797"/>
                        <a14:foregroundMark x1="91699" y1="75195" x2="91406" y2="71191"/>
                        <a14:foregroundMark x1="53809" y1="70215" x2="33203" y2="70703"/>
                        <a14:foregroundMark x1="43066" y1="60449" x2="35645" y2="65430"/>
                        <a14:foregroundMark x1="35645" y1="65430" x2="37891" y2="73145"/>
                        <a14:foregroundMark x1="37891" y1="73145" x2="53027" y2="76172"/>
                        <a14:foregroundMark x1="53027" y1="76172" x2="57324" y2="69238"/>
                        <a14:foregroundMark x1="57324" y1="69238" x2="57813" y2="66309"/>
                        <a14:foregroundMark x1="49316" y1="79395" x2="28418" y2="77930"/>
                        <a14:foregroundMark x1="28418" y1="77930" x2="28418" y2="777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1944" flipH="1">
            <a:off x="4294169" y="5626053"/>
            <a:ext cx="2009280" cy="204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5B83EF-1B1C-95D9-5D03-16C19DBB9164}"/>
              </a:ext>
            </a:extLst>
          </p:cNvPr>
          <p:cNvSpPr txBox="1"/>
          <p:nvPr/>
        </p:nvSpPr>
        <p:spPr>
          <a:xfrm>
            <a:off x="6159926" y="6204899"/>
            <a:ext cx="2005587" cy="600164"/>
          </a:xfrm>
          <a:prstGeom prst="rect">
            <a:avLst/>
          </a:prstGeom>
          <a:solidFill>
            <a:srgbClr val="F7B2A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i="1" dirty="0">
                <a:solidFill>
                  <a:schemeClr val="tx2"/>
                </a:solidFill>
                <a:latin typeface="Nunito" pitchFamily="2" charset="0"/>
              </a:rPr>
              <a:t>Disclaimer: AI-created images have been produced for this presentation</a:t>
            </a:r>
            <a:endParaRPr lang="en-GB" sz="1100" b="1" i="1" dirty="0">
              <a:solidFill>
                <a:schemeClr val="tx2"/>
              </a:solidFill>
              <a:latin typeface="Nunito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02984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0ED6B0-46DE-AC78-6243-1C71868B5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4663E50-E8A2-F686-7F63-36BC0E297EB9}"/>
              </a:ext>
            </a:extLst>
          </p:cNvPr>
          <p:cNvSpPr/>
          <p:nvPr/>
        </p:nvSpPr>
        <p:spPr>
          <a:xfrm>
            <a:off x="0" y="3912"/>
            <a:ext cx="12192000" cy="6078828"/>
          </a:xfrm>
          <a:prstGeom prst="rect">
            <a:avLst/>
          </a:prstGeom>
          <a:solidFill>
            <a:srgbClr val="F4F4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808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1E1727-3A73-77BF-B26C-C5E70A004CC8}"/>
              </a:ext>
            </a:extLst>
          </p:cNvPr>
          <p:cNvSpPr txBox="1"/>
          <p:nvPr/>
        </p:nvSpPr>
        <p:spPr>
          <a:xfrm>
            <a:off x="0" y="511553"/>
            <a:ext cx="12192000" cy="400110"/>
          </a:xfrm>
          <a:prstGeom prst="rect">
            <a:avLst/>
          </a:prstGeom>
          <a:solidFill>
            <a:srgbClr val="FFC857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2000" b="1" i="1" dirty="0">
                <a:latin typeface="Nunito" pitchFamily="2" charset="0"/>
              </a:rPr>
              <a:t>Evaluation Evidence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6578F0-4169-EC9E-F204-2AF82436005E}"/>
              </a:ext>
            </a:extLst>
          </p:cNvPr>
          <p:cNvSpPr txBox="1"/>
          <p:nvPr/>
        </p:nvSpPr>
        <p:spPr>
          <a:xfrm>
            <a:off x="1443040" y="0"/>
            <a:ext cx="10748962" cy="461665"/>
          </a:xfrm>
          <a:prstGeom prst="rect">
            <a:avLst/>
          </a:prstGeom>
          <a:solidFill>
            <a:srgbClr val="AED9E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2E2E2E"/>
                </a:solidFill>
                <a:latin typeface="Nunito" pitchFamily="2" charset="0"/>
                <a:ea typeface="Calibri" panose="020F0502020204030204" pitchFamily="34" charset="0"/>
              </a:rPr>
              <a:t>The National Association of Educator in Practice Conference</a:t>
            </a:r>
            <a:endParaRPr lang="en-US" sz="2400" b="1" dirty="0">
              <a:latin typeface="Nunito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72C700-13BF-1055-4CC2-8604FB0D73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53" b="89055" l="7055" r="91358">
                        <a14:foregroundMark x1="10406" y1="22886" x2="30335" y2="42289"/>
                        <a14:foregroundMark x1="30335" y1="42289" x2="23633" y2="87065"/>
                        <a14:foregroundMark x1="41446" y1="19403" x2="72310" y2="56716"/>
                        <a14:foregroundMark x1="72310" y1="56716" x2="84127" y2="83582"/>
                        <a14:foregroundMark x1="91358" y1="30846" x2="40741" y2="79104"/>
                        <a14:foregroundMark x1="40741" y1="79104" x2="40388" y2="89552"/>
                        <a14:foregroundMark x1="47266" y1="30846" x2="89065" y2="33333"/>
                        <a14:foregroundMark x1="90476" y1="31841" x2="39506" y2="26866"/>
                        <a14:foregroundMark x1="38624" y1="64179" x2="85009" y2="79602"/>
                        <a14:foregroundMark x1="23104" y1="73134" x2="7231" y2="37313"/>
                        <a14:foregroundMark x1="17284" y1="89552" x2="8466" y2="35821"/>
                        <a14:foregroundMark x1="8466" y1="35821" x2="9524" y2="33333"/>
                        <a14:foregroundMark x1="49912" y1="73134" x2="50970" y2="66667"/>
                        <a14:foregroundMark x1="59965" y1="65174" x2="59965" y2="88557"/>
                        <a14:foregroundMark x1="55026" y1="69154" x2="53616" y2="75622"/>
                        <a14:foregroundMark x1="60494" y1="77114" x2="60494" y2="88557"/>
                        <a14:foregroundMark x1="65079" y1="75622" x2="65079" y2="89552"/>
                        <a14:foregroundMark x1="70899" y1="70647" x2="70370" y2="87065"/>
                        <a14:foregroundMark x1="75485" y1="74129" x2="77249" y2="88557"/>
                        <a14:foregroundMark x1="81834" y1="70647" x2="82187" y2="78109"/>
                        <a14:foregroundMark x1="85538" y1="69154" x2="80952" y2="88557"/>
                        <a14:foregroundMark x1="86420" y1="37313" x2="91358" y2="42289"/>
                        <a14:foregroundMark x1="81834" y1="26866" x2="76896" y2="29353"/>
                        <a14:foregroundMark x1="71429" y1="25871" x2="71781" y2="46269"/>
                        <a14:foregroundMark x1="72663" y1="15423" x2="72663" y2="15423"/>
                        <a14:foregroundMark x1="71781" y1="25871" x2="73192" y2="48756"/>
                        <a14:foregroundMark x1="71781" y1="12935" x2="71781" y2="12935"/>
                        <a14:foregroundMark x1="72310" y1="17910" x2="72310" y2="17910"/>
                        <a14:foregroundMark x1="72310" y1="17910" x2="72310" y2="17910"/>
                        <a14:foregroundMark x1="72310" y1="17910" x2="70899" y2="179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-22546"/>
            <a:ext cx="1443040" cy="5115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3A2B4A-DC0D-E8F5-99C4-588BBEF275DD}"/>
              </a:ext>
            </a:extLst>
          </p:cNvPr>
          <p:cNvSpPr txBox="1"/>
          <p:nvPr/>
        </p:nvSpPr>
        <p:spPr>
          <a:xfrm>
            <a:off x="1" y="911663"/>
            <a:ext cx="12191999" cy="307777"/>
          </a:xfrm>
          <a:prstGeom prst="rect">
            <a:avLst/>
          </a:prstGeom>
          <a:solidFill>
            <a:srgbClr val="F7B2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400" b="1" dirty="0">
                <a:latin typeface="Nunito" pitchFamily="2" charset="0"/>
              </a:rPr>
              <a:t>We have evaluated ChoicePoints using both quantitative and qualitative measures.</a:t>
            </a:r>
            <a:endParaRPr lang="en-US" sz="1400" dirty="0">
              <a:latin typeface="Nunito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89A5DB-70B2-A183-78C1-C87B7BA06125}"/>
              </a:ext>
            </a:extLst>
          </p:cNvPr>
          <p:cNvSpPr txBox="1"/>
          <p:nvPr/>
        </p:nvSpPr>
        <p:spPr>
          <a:xfrm>
            <a:off x="8196550" y="1370351"/>
            <a:ext cx="3371161" cy="307777"/>
          </a:xfrm>
          <a:prstGeom prst="rect">
            <a:avLst/>
          </a:prstGeom>
          <a:solidFill>
            <a:srgbClr val="F7B2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400" b="1" dirty="0">
                <a:latin typeface="Nunito" pitchFamily="2" charset="0"/>
              </a:rPr>
              <a:t>Confidence and Decision Awareness</a:t>
            </a:r>
            <a:endParaRPr lang="en-US" sz="1400" dirty="0">
              <a:latin typeface="Nunito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68F69F-A74B-BD25-AA67-8C666483B055}"/>
              </a:ext>
            </a:extLst>
          </p:cNvPr>
          <p:cNvSpPr txBox="1"/>
          <p:nvPr/>
        </p:nvSpPr>
        <p:spPr>
          <a:xfrm>
            <a:off x="624289" y="1370351"/>
            <a:ext cx="3371161" cy="307777"/>
          </a:xfrm>
          <a:prstGeom prst="rect">
            <a:avLst/>
          </a:prstGeom>
          <a:solidFill>
            <a:srgbClr val="F7B2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400" b="1" dirty="0">
                <a:latin typeface="Nunito" pitchFamily="2" charset="0"/>
              </a:rPr>
              <a:t>Perspective Shift</a:t>
            </a:r>
            <a:endParaRPr lang="en-US" sz="1400" dirty="0">
              <a:latin typeface="Nunito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7EA565-C486-26E7-AAEB-41CC484F7474}"/>
              </a:ext>
            </a:extLst>
          </p:cNvPr>
          <p:cNvSpPr txBox="1"/>
          <p:nvPr/>
        </p:nvSpPr>
        <p:spPr>
          <a:xfrm>
            <a:off x="624289" y="3723845"/>
            <a:ext cx="3371161" cy="307777"/>
          </a:xfrm>
          <a:prstGeom prst="rect">
            <a:avLst/>
          </a:prstGeom>
          <a:solidFill>
            <a:srgbClr val="F7B2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400" b="1" dirty="0">
                <a:latin typeface="Nunito" pitchFamily="2" charset="0"/>
              </a:rPr>
              <a:t>Psychological Safety</a:t>
            </a:r>
            <a:endParaRPr lang="en-US" sz="1400" dirty="0">
              <a:latin typeface="Nunito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DC1677-3BE9-5939-A4D5-DE45FCF14FAF}"/>
              </a:ext>
            </a:extLst>
          </p:cNvPr>
          <p:cNvSpPr txBox="1"/>
          <p:nvPr/>
        </p:nvSpPr>
        <p:spPr>
          <a:xfrm>
            <a:off x="8196550" y="3723845"/>
            <a:ext cx="3371161" cy="307777"/>
          </a:xfrm>
          <a:prstGeom prst="rect">
            <a:avLst/>
          </a:prstGeom>
          <a:solidFill>
            <a:srgbClr val="F7B2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400" b="1" dirty="0">
                <a:latin typeface="Nunito" pitchFamily="2" charset="0"/>
              </a:rPr>
              <a:t>Transfer to Practice</a:t>
            </a:r>
            <a:endParaRPr lang="en-US" sz="1400" dirty="0">
              <a:latin typeface="Nunito" pitchFamily="2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01D6050A-1AA8-1568-852E-BF5B5CF04AC1}"/>
              </a:ext>
            </a:extLst>
          </p:cNvPr>
          <p:cNvSpPr/>
          <p:nvPr/>
        </p:nvSpPr>
        <p:spPr>
          <a:xfrm>
            <a:off x="143218" y="1829038"/>
            <a:ext cx="4450815" cy="1599961"/>
          </a:xfrm>
          <a:prstGeom prst="wedgeRoundRectCallout">
            <a:avLst>
              <a:gd name="adj1" fmla="val 974"/>
              <a:gd name="adj2" fmla="val -60531"/>
              <a:gd name="adj3" fmla="val 16667"/>
            </a:avLst>
          </a:prstGeom>
          <a:solidFill>
            <a:srgbClr val="FFC85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solidFill>
                  <a:schemeClr val="tx1"/>
                </a:solidFill>
              </a:rPr>
              <a:t>“I did not </a:t>
            </a:r>
            <a:r>
              <a:rPr lang="en-US" i="1" dirty="0" err="1">
                <a:solidFill>
                  <a:schemeClr val="tx1"/>
                </a:solidFill>
              </a:rPr>
              <a:t>realise</a:t>
            </a:r>
            <a:r>
              <a:rPr lang="en-US" i="1" dirty="0">
                <a:solidFill>
                  <a:schemeClr val="tx1"/>
                </a:solidFill>
              </a:rPr>
              <a:t> how quickly I judge.”</a:t>
            </a:r>
          </a:p>
          <a:p>
            <a:pPr algn="ctr"/>
            <a:r>
              <a:rPr lang="en-US" i="1" dirty="0">
                <a:solidFill>
                  <a:schemeClr val="tx1"/>
                </a:solidFill>
              </a:rPr>
              <a:t>“I saw the patient differently.”</a:t>
            </a:r>
          </a:p>
          <a:p>
            <a:pPr algn="ctr"/>
            <a:r>
              <a:rPr lang="en-US" i="1" dirty="0">
                <a:solidFill>
                  <a:schemeClr val="tx1"/>
                </a:solidFill>
              </a:rPr>
              <a:t>“I noticed my own bias.”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b="1" i="1" dirty="0">
                <a:solidFill>
                  <a:schemeClr val="tx1"/>
                </a:solidFill>
              </a:rPr>
              <a:t>Signals transformative reflection.</a:t>
            </a:r>
            <a:endParaRPr lang="en-GB" b="1" i="1" dirty="0">
              <a:solidFill>
                <a:schemeClr val="tx1"/>
              </a:solidFill>
            </a:endParaRP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05E37E4E-BF69-26D3-B759-27830081E9F7}"/>
              </a:ext>
            </a:extLst>
          </p:cNvPr>
          <p:cNvSpPr/>
          <p:nvPr/>
        </p:nvSpPr>
        <p:spPr>
          <a:xfrm>
            <a:off x="7597968" y="1829037"/>
            <a:ext cx="4450815" cy="1762462"/>
          </a:xfrm>
          <a:prstGeom prst="wedgeRoundRectCallout">
            <a:avLst>
              <a:gd name="adj1" fmla="val 974"/>
              <a:gd name="adj2" fmla="val -60531"/>
              <a:gd name="adj3" fmla="val 16667"/>
            </a:avLst>
          </a:prstGeom>
          <a:solidFill>
            <a:srgbClr val="ACCDA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solidFill>
                  <a:schemeClr val="tx1"/>
                </a:solidFill>
              </a:rPr>
              <a:t>“Managing ambiguity</a:t>
            </a:r>
          </a:p>
          <a:p>
            <a:pPr algn="ctr"/>
            <a:r>
              <a:rPr lang="en-US" i="1" dirty="0">
                <a:solidFill>
                  <a:schemeClr val="tx1"/>
                </a:solidFill>
              </a:rPr>
              <a:t>“Responding to distressed patients”</a:t>
            </a:r>
          </a:p>
          <a:p>
            <a:pPr algn="ctr"/>
            <a:r>
              <a:rPr lang="en-US" i="1" dirty="0">
                <a:solidFill>
                  <a:schemeClr val="tx1"/>
                </a:solidFill>
              </a:rPr>
              <a:t>“Articulating reasoning”</a:t>
            </a:r>
          </a:p>
          <a:p>
            <a:pPr algn="ctr"/>
            <a:endParaRPr lang="en-US" i="1" dirty="0">
              <a:solidFill>
                <a:schemeClr val="tx1"/>
              </a:solidFill>
            </a:endParaRPr>
          </a:p>
          <a:p>
            <a:pPr algn="ctr"/>
            <a:r>
              <a:rPr lang="en-US" i="1" dirty="0">
                <a:solidFill>
                  <a:schemeClr val="tx1"/>
                </a:solidFill>
              </a:rPr>
              <a:t>Awareness of </a:t>
            </a:r>
            <a:r>
              <a:rPr lang="en-US" b="1" i="1" u="sng" dirty="0">
                <a:solidFill>
                  <a:schemeClr val="tx1"/>
                </a:solidFill>
              </a:rPr>
              <a:t>how</a:t>
            </a:r>
            <a:r>
              <a:rPr lang="en-US" i="1" dirty="0">
                <a:solidFill>
                  <a:schemeClr val="tx1"/>
                </a:solidFill>
              </a:rPr>
              <a:t> they decide.</a:t>
            </a:r>
          </a:p>
          <a:p>
            <a:pPr algn="ctr"/>
            <a:r>
              <a:rPr lang="en-US" i="1" dirty="0">
                <a:solidFill>
                  <a:schemeClr val="tx1"/>
                </a:solidFill>
              </a:rPr>
              <a:t>Not just </a:t>
            </a:r>
            <a:r>
              <a:rPr lang="en-US" b="1" i="1" u="sng" dirty="0">
                <a:solidFill>
                  <a:schemeClr val="tx1"/>
                </a:solidFill>
              </a:rPr>
              <a:t>what</a:t>
            </a:r>
            <a:r>
              <a:rPr lang="en-US" i="1" dirty="0">
                <a:solidFill>
                  <a:schemeClr val="tx1"/>
                </a:solidFill>
              </a:rPr>
              <a:t> they decide.</a:t>
            </a:r>
            <a:endParaRPr lang="en-GB" b="1" i="1" dirty="0">
              <a:solidFill>
                <a:schemeClr val="tx1"/>
              </a:solidFill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715C588C-361B-E221-AAF8-9BC4ACB749D8}"/>
              </a:ext>
            </a:extLst>
          </p:cNvPr>
          <p:cNvSpPr/>
          <p:nvPr/>
        </p:nvSpPr>
        <p:spPr>
          <a:xfrm>
            <a:off x="189122" y="4173794"/>
            <a:ext cx="4404912" cy="1599961"/>
          </a:xfrm>
          <a:prstGeom prst="wedgeRoundRectCallout">
            <a:avLst>
              <a:gd name="adj1" fmla="val 974"/>
              <a:gd name="adj2" fmla="val -60531"/>
              <a:gd name="adj3" fmla="val 16667"/>
            </a:avLst>
          </a:prstGeom>
          <a:solidFill>
            <a:srgbClr val="69BBB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solidFill>
                  <a:schemeClr val="tx1"/>
                </a:solidFill>
              </a:rPr>
              <a:t>“Safe to disagree”</a:t>
            </a:r>
          </a:p>
          <a:p>
            <a:pPr algn="ctr"/>
            <a:r>
              <a:rPr lang="en-US" i="1" dirty="0">
                <a:solidFill>
                  <a:schemeClr val="tx1"/>
                </a:solidFill>
              </a:rPr>
              <a:t>“Safe to explore uncertainty”</a:t>
            </a:r>
          </a:p>
          <a:p>
            <a:pPr algn="ctr"/>
            <a:r>
              <a:rPr lang="en-US" i="1" dirty="0">
                <a:solidFill>
                  <a:schemeClr val="tx1"/>
                </a:solidFill>
              </a:rPr>
              <a:t>“Safe to be wrong”</a:t>
            </a:r>
          </a:p>
          <a:p>
            <a:pPr algn="ctr"/>
            <a:endParaRPr lang="en-US" i="1" dirty="0">
              <a:solidFill>
                <a:schemeClr val="tx1"/>
              </a:solidFill>
            </a:endParaRPr>
          </a:p>
          <a:p>
            <a:pPr algn="ctr"/>
            <a:r>
              <a:rPr lang="en-US" b="1" i="1" dirty="0">
                <a:solidFill>
                  <a:schemeClr val="tx1"/>
                </a:solidFill>
              </a:rPr>
              <a:t>Decision making being examined honestly.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F1CA70D7-111C-4813-0996-20CE86E7F397}"/>
              </a:ext>
            </a:extLst>
          </p:cNvPr>
          <p:cNvSpPr/>
          <p:nvPr/>
        </p:nvSpPr>
        <p:spPr>
          <a:xfrm>
            <a:off x="7597968" y="4173794"/>
            <a:ext cx="4450815" cy="1070235"/>
          </a:xfrm>
          <a:prstGeom prst="wedgeRoundRectCallout">
            <a:avLst>
              <a:gd name="adj1" fmla="val 974"/>
              <a:gd name="adj2" fmla="val -60531"/>
              <a:gd name="adj3" fmla="val 16667"/>
            </a:avLst>
          </a:prstGeom>
          <a:solidFill>
            <a:srgbClr val="F4F4F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solidFill>
                  <a:schemeClr val="tx1"/>
                </a:solidFill>
              </a:rPr>
              <a:t>Slower communication</a:t>
            </a:r>
          </a:p>
          <a:p>
            <a:pPr algn="ctr"/>
            <a:r>
              <a:rPr lang="en-US" i="1" dirty="0">
                <a:solidFill>
                  <a:schemeClr val="tx1"/>
                </a:solidFill>
              </a:rPr>
              <a:t>More deliberate questioning</a:t>
            </a:r>
          </a:p>
          <a:p>
            <a:pPr algn="ctr"/>
            <a:r>
              <a:rPr lang="en-US" i="1" dirty="0">
                <a:solidFill>
                  <a:schemeClr val="tx1"/>
                </a:solidFill>
              </a:rPr>
              <a:t>Increased curiosity before escalation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1F82E1-C3D5-45B6-FB56-62863887D706}"/>
              </a:ext>
            </a:extLst>
          </p:cNvPr>
          <p:cNvSpPr txBox="1"/>
          <p:nvPr/>
        </p:nvSpPr>
        <p:spPr>
          <a:xfrm>
            <a:off x="6095999" y="5340219"/>
            <a:ext cx="5952783" cy="646331"/>
          </a:xfrm>
          <a:prstGeom prst="rect">
            <a:avLst/>
          </a:prstGeom>
          <a:solidFill>
            <a:srgbClr val="FFC857"/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Nunito" pitchFamily="2" charset="0"/>
              </a:rPr>
              <a:t>Slowing decision making down helps learners notice invisible drivers which then triggers self awareness </a:t>
            </a:r>
            <a:endParaRPr lang="en-GB" dirty="0">
              <a:latin typeface="Nunito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2254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4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746B23-6E83-6677-0754-EACF93519B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77DFE4C-9C5C-A1B0-DE8F-F8D2EF85A2B2}"/>
              </a:ext>
            </a:extLst>
          </p:cNvPr>
          <p:cNvSpPr/>
          <p:nvPr/>
        </p:nvSpPr>
        <p:spPr>
          <a:xfrm>
            <a:off x="-2" y="13671"/>
            <a:ext cx="12192000" cy="6078828"/>
          </a:xfrm>
          <a:prstGeom prst="rect">
            <a:avLst/>
          </a:prstGeom>
          <a:solidFill>
            <a:srgbClr val="F4F4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808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5DB96D-003A-3273-F51A-BF9E04FC51D3}"/>
              </a:ext>
            </a:extLst>
          </p:cNvPr>
          <p:cNvSpPr txBox="1"/>
          <p:nvPr/>
        </p:nvSpPr>
        <p:spPr>
          <a:xfrm>
            <a:off x="0" y="511553"/>
            <a:ext cx="12192000" cy="400110"/>
          </a:xfrm>
          <a:prstGeom prst="rect">
            <a:avLst/>
          </a:prstGeom>
          <a:solidFill>
            <a:srgbClr val="FFC857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2000" b="1" i="1" dirty="0">
                <a:latin typeface="Nunito" pitchFamily="2" charset="0"/>
              </a:rPr>
              <a:t>Closing Reflection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115F2F-AE79-04B9-319A-C8B8B7576F46}"/>
              </a:ext>
            </a:extLst>
          </p:cNvPr>
          <p:cNvSpPr txBox="1"/>
          <p:nvPr/>
        </p:nvSpPr>
        <p:spPr>
          <a:xfrm>
            <a:off x="1443040" y="0"/>
            <a:ext cx="10748962" cy="461665"/>
          </a:xfrm>
          <a:prstGeom prst="rect">
            <a:avLst/>
          </a:prstGeom>
          <a:solidFill>
            <a:srgbClr val="AED9E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2E2E2E"/>
                </a:solidFill>
                <a:latin typeface="Nunito" pitchFamily="2" charset="0"/>
                <a:ea typeface="Calibri" panose="020F0502020204030204" pitchFamily="34" charset="0"/>
              </a:rPr>
              <a:t>The National Association of Educator in Practice Conference</a:t>
            </a:r>
            <a:endParaRPr lang="en-US" sz="2400" b="1" dirty="0">
              <a:latin typeface="Nunito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6D76F9-A309-8457-538F-8E55F8426E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53" b="89055" l="7055" r="91358">
                        <a14:foregroundMark x1="10406" y1="22886" x2="30335" y2="42289"/>
                        <a14:foregroundMark x1="30335" y1="42289" x2="23633" y2="87065"/>
                        <a14:foregroundMark x1="41446" y1="19403" x2="72310" y2="56716"/>
                        <a14:foregroundMark x1="72310" y1="56716" x2="84127" y2="83582"/>
                        <a14:foregroundMark x1="91358" y1="30846" x2="40741" y2="79104"/>
                        <a14:foregroundMark x1="40741" y1="79104" x2="40388" y2="89552"/>
                        <a14:foregroundMark x1="47266" y1="30846" x2="89065" y2="33333"/>
                        <a14:foregroundMark x1="90476" y1="31841" x2="39506" y2="26866"/>
                        <a14:foregroundMark x1="38624" y1="64179" x2="85009" y2="79602"/>
                        <a14:foregroundMark x1="23104" y1="73134" x2="7231" y2="37313"/>
                        <a14:foregroundMark x1="17284" y1="89552" x2="8466" y2="35821"/>
                        <a14:foregroundMark x1="8466" y1="35821" x2="9524" y2="33333"/>
                        <a14:foregroundMark x1="49912" y1="73134" x2="50970" y2="66667"/>
                        <a14:foregroundMark x1="59965" y1="65174" x2="59965" y2="88557"/>
                        <a14:foregroundMark x1="55026" y1="69154" x2="53616" y2="75622"/>
                        <a14:foregroundMark x1="60494" y1="77114" x2="60494" y2="88557"/>
                        <a14:foregroundMark x1="65079" y1="75622" x2="65079" y2="89552"/>
                        <a14:foregroundMark x1="70899" y1="70647" x2="70370" y2="87065"/>
                        <a14:foregroundMark x1="75485" y1="74129" x2="77249" y2="88557"/>
                        <a14:foregroundMark x1="81834" y1="70647" x2="82187" y2="78109"/>
                        <a14:foregroundMark x1="85538" y1="69154" x2="80952" y2="88557"/>
                        <a14:foregroundMark x1="86420" y1="37313" x2="91358" y2="42289"/>
                        <a14:foregroundMark x1="81834" y1="26866" x2="76896" y2="29353"/>
                        <a14:foregroundMark x1="71429" y1="25871" x2="71781" y2="46269"/>
                        <a14:foregroundMark x1="72663" y1="15423" x2="72663" y2="15423"/>
                        <a14:foregroundMark x1="71781" y1="25871" x2="73192" y2="48756"/>
                        <a14:foregroundMark x1="71781" y1="12935" x2="71781" y2="12935"/>
                        <a14:foregroundMark x1="72310" y1="17910" x2="72310" y2="17910"/>
                        <a14:foregroundMark x1="72310" y1="17910" x2="72310" y2="17910"/>
                        <a14:foregroundMark x1="72310" y1="17910" x2="70899" y2="179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-22546"/>
            <a:ext cx="1443040" cy="5115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74F304-4710-0705-BCCE-272A28CBAA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77852"/>
            <a:ext cx="7821972" cy="52146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58E983-09AB-E37F-804F-2EE046531638}"/>
              </a:ext>
            </a:extLst>
          </p:cNvPr>
          <p:cNvSpPr txBox="1"/>
          <p:nvPr/>
        </p:nvSpPr>
        <p:spPr>
          <a:xfrm>
            <a:off x="7821976" y="877851"/>
            <a:ext cx="4370024" cy="1077218"/>
          </a:xfrm>
          <a:prstGeom prst="rect">
            <a:avLst/>
          </a:prstGeom>
          <a:solidFill>
            <a:srgbClr val="F7B2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b="1" dirty="0">
                <a:latin typeface="Nunito" pitchFamily="2" charset="0"/>
              </a:rPr>
              <a:t>Let’s return to the bay.</a:t>
            </a:r>
          </a:p>
          <a:p>
            <a:pPr>
              <a:buNone/>
            </a:pPr>
            <a:r>
              <a:rPr lang="en-US" sz="1600" b="1" dirty="0">
                <a:latin typeface="Nunito" pitchFamily="2" charset="0"/>
              </a:rPr>
              <a:t>When a patient </a:t>
            </a:r>
            <a:r>
              <a:rPr lang="en-US" sz="1600" b="1" dirty="0" err="1">
                <a:latin typeface="Nunito" pitchFamily="2" charset="0"/>
              </a:rPr>
              <a:t>says,“I’m</a:t>
            </a:r>
            <a:r>
              <a:rPr lang="en-US" sz="1600" b="1" dirty="0">
                <a:latin typeface="Nunito" pitchFamily="2" charset="0"/>
              </a:rPr>
              <a:t> leaving.”</a:t>
            </a:r>
          </a:p>
          <a:p>
            <a:pPr>
              <a:buNone/>
            </a:pPr>
            <a:r>
              <a:rPr lang="en-US" sz="1600" b="1" dirty="0">
                <a:latin typeface="Nunito" pitchFamily="2" charset="0"/>
              </a:rPr>
              <a:t>The decision still needs to be made.</a:t>
            </a:r>
          </a:p>
          <a:p>
            <a:pPr>
              <a:buNone/>
            </a:pPr>
            <a:endParaRPr lang="en-US" sz="1600" b="1" dirty="0">
              <a:latin typeface="Nunito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8A62FF-3137-3695-DD53-4AD660266BEF}"/>
              </a:ext>
            </a:extLst>
          </p:cNvPr>
          <p:cNvSpPr txBox="1"/>
          <p:nvPr/>
        </p:nvSpPr>
        <p:spPr>
          <a:xfrm>
            <a:off x="7821976" y="2207903"/>
            <a:ext cx="4370024" cy="1323439"/>
          </a:xfrm>
          <a:prstGeom prst="rect">
            <a:avLst/>
          </a:prstGeom>
          <a:solidFill>
            <a:srgbClr val="F7B2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b="1" dirty="0">
                <a:latin typeface="Nunito" pitchFamily="2" charset="0"/>
              </a:rPr>
              <a:t>ChoicePoints does not remove complexity.</a:t>
            </a:r>
          </a:p>
          <a:p>
            <a:pPr>
              <a:buNone/>
            </a:pPr>
            <a:endParaRPr lang="en-US" sz="1600" b="1" dirty="0">
              <a:latin typeface="Nunito" pitchFamily="2" charset="0"/>
            </a:endParaRPr>
          </a:p>
          <a:p>
            <a:pPr>
              <a:buNone/>
            </a:pPr>
            <a:r>
              <a:rPr lang="en-US" sz="1600" b="1" dirty="0">
                <a:latin typeface="Nunito" pitchFamily="2" charset="0"/>
              </a:rPr>
              <a:t>It does not eliminate pressure.</a:t>
            </a:r>
          </a:p>
          <a:p>
            <a:pPr>
              <a:buNone/>
            </a:pPr>
            <a:endParaRPr lang="en-US" sz="1600" b="1" dirty="0">
              <a:latin typeface="Nunito" pitchFamily="2" charset="0"/>
            </a:endParaRPr>
          </a:p>
          <a:p>
            <a:pPr>
              <a:buNone/>
            </a:pPr>
            <a:r>
              <a:rPr lang="en-US" sz="1600" b="1" dirty="0">
                <a:latin typeface="Nunito" pitchFamily="2" charset="0"/>
              </a:rPr>
              <a:t>It does not promise perfect answers.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C1C855-C8FE-05AA-56FD-0AA78DDD9D9C}"/>
              </a:ext>
            </a:extLst>
          </p:cNvPr>
          <p:cNvSpPr txBox="1"/>
          <p:nvPr/>
        </p:nvSpPr>
        <p:spPr>
          <a:xfrm>
            <a:off x="7821976" y="3784176"/>
            <a:ext cx="4370024" cy="2308324"/>
          </a:xfrm>
          <a:prstGeom prst="rect">
            <a:avLst/>
          </a:prstGeom>
          <a:solidFill>
            <a:srgbClr val="F7B2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b="1" dirty="0">
                <a:latin typeface="Nunito" pitchFamily="2" charset="0"/>
              </a:rPr>
              <a:t>What it does is create a moment for rehearsal.</a:t>
            </a:r>
          </a:p>
          <a:p>
            <a:pPr>
              <a:buNone/>
            </a:pPr>
            <a:r>
              <a:rPr lang="en-US" sz="1600" b="1" dirty="0">
                <a:latin typeface="Nunito" pitchFamily="2" charset="0"/>
              </a:rPr>
              <a:t>Rehearsal for: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Nunito" pitchFamily="2" charset="0"/>
              </a:rPr>
              <a:t>Slower thinking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Nunito" pitchFamily="2" charset="0"/>
              </a:rPr>
              <a:t>Clearer language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Nunito" pitchFamily="2" charset="0"/>
              </a:rPr>
              <a:t>Greater awareness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Nunito" pitchFamily="2" charset="0"/>
              </a:rPr>
              <a:t>More deliberate action</a:t>
            </a:r>
          </a:p>
          <a:p>
            <a:pPr>
              <a:buNone/>
            </a:pPr>
            <a:endParaRPr lang="en-US" sz="1600" b="1" dirty="0">
              <a:latin typeface="Nunito" pitchFamily="2" charset="0"/>
            </a:endParaRPr>
          </a:p>
          <a:p>
            <a:pPr>
              <a:buNone/>
            </a:pPr>
            <a:r>
              <a:rPr lang="en-US" sz="1600" b="1" dirty="0">
                <a:latin typeface="Nunito" pitchFamily="2" charset="0"/>
              </a:rPr>
              <a:t>Before the moment becomes irreversible.</a:t>
            </a:r>
            <a:endParaRPr lang="en-US" sz="1600" dirty="0">
              <a:latin typeface="Nunito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151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440829-1672-31B0-EA22-AB686A3E0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28A76C4-99B7-B8EB-0F73-B05B84BC1D51}"/>
              </a:ext>
            </a:extLst>
          </p:cNvPr>
          <p:cNvSpPr/>
          <p:nvPr/>
        </p:nvSpPr>
        <p:spPr>
          <a:xfrm>
            <a:off x="-2" y="13671"/>
            <a:ext cx="12192000" cy="6078828"/>
          </a:xfrm>
          <a:prstGeom prst="rect">
            <a:avLst/>
          </a:prstGeom>
          <a:solidFill>
            <a:srgbClr val="F4F4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808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E96948-6EE4-99E4-AEA0-3C3DEED2AD51}"/>
              </a:ext>
            </a:extLst>
          </p:cNvPr>
          <p:cNvSpPr txBox="1"/>
          <p:nvPr/>
        </p:nvSpPr>
        <p:spPr>
          <a:xfrm>
            <a:off x="0" y="511553"/>
            <a:ext cx="12192000" cy="400110"/>
          </a:xfrm>
          <a:prstGeom prst="rect">
            <a:avLst/>
          </a:prstGeom>
          <a:solidFill>
            <a:srgbClr val="FFC857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2000" b="1" i="1" dirty="0">
                <a:latin typeface="Nunito" pitchFamily="2" charset="0"/>
              </a:rPr>
              <a:t>Closing Reflection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916E96-E4A7-1161-DDA3-B95E56D57A96}"/>
              </a:ext>
            </a:extLst>
          </p:cNvPr>
          <p:cNvSpPr txBox="1"/>
          <p:nvPr/>
        </p:nvSpPr>
        <p:spPr>
          <a:xfrm>
            <a:off x="1443040" y="0"/>
            <a:ext cx="10748962" cy="461665"/>
          </a:xfrm>
          <a:prstGeom prst="rect">
            <a:avLst/>
          </a:prstGeom>
          <a:solidFill>
            <a:srgbClr val="AED9E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2E2E2E"/>
                </a:solidFill>
                <a:latin typeface="Nunito" pitchFamily="2" charset="0"/>
                <a:ea typeface="Calibri" panose="020F0502020204030204" pitchFamily="34" charset="0"/>
              </a:rPr>
              <a:t>The National Association of Educator in Practice Conference</a:t>
            </a:r>
            <a:endParaRPr lang="en-US" sz="2400" b="1" dirty="0">
              <a:latin typeface="Nunito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67C609-D6C0-48A5-37AA-D7CB6865BD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53" b="89055" l="7055" r="91358">
                        <a14:foregroundMark x1="10406" y1="22886" x2="30335" y2="42289"/>
                        <a14:foregroundMark x1="30335" y1="42289" x2="23633" y2="87065"/>
                        <a14:foregroundMark x1="41446" y1="19403" x2="72310" y2="56716"/>
                        <a14:foregroundMark x1="72310" y1="56716" x2="84127" y2="83582"/>
                        <a14:foregroundMark x1="91358" y1="30846" x2="40741" y2="79104"/>
                        <a14:foregroundMark x1="40741" y1="79104" x2="40388" y2="89552"/>
                        <a14:foregroundMark x1="47266" y1="30846" x2="89065" y2="33333"/>
                        <a14:foregroundMark x1="90476" y1="31841" x2="39506" y2="26866"/>
                        <a14:foregroundMark x1="38624" y1="64179" x2="85009" y2="79602"/>
                        <a14:foregroundMark x1="23104" y1="73134" x2="7231" y2="37313"/>
                        <a14:foregroundMark x1="17284" y1="89552" x2="8466" y2="35821"/>
                        <a14:foregroundMark x1="8466" y1="35821" x2="9524" y2="33333"/>
                        <a14:foregroundMark x1="49912" y1="73134" x2="50970" y2="66667"/>
                        <a14:foregroundMark x1="59965" y1="65174" x2="59965" y2="88557"/>
                        <a14:foregroundMark x1="55026" y1="69154" x2="53616" y2="75622"/>
                        <a14:foregroundMark x1="60494" y1="77114" x2="60494" y2="88557"/>
                        <a14:foregroundMark x1="65079" y1="75622" x2="65079" y2="89552"/>
                        <a14:foregroundMark x1="70899" y1="70647" x2="70370" y2="87065"/>
                        <a14:foregroundMark x1="75485" y1="74129" x2="77249" y2="88557"/>
                        <a14:foregroundMark x1="81834" y1="70647" x2="82187" y2="78109"/>
                        <a14:foregroundMark x1="85538" y1="69154" x2="80952" y2="88557"/>
                        <a14:foregroundMark x1="86420" y1="37313" x2="91358" y2="42289"/>
                        <a14:foregroundMark x1="81834" y1="26866" x2="76896" y2="29353"/>
                        <a14:foregroundMark x1="71429" y1="25871" x2="71781" y2="46269"/>
                        <a14:foregroundMark x1="72663" y1="15423" x2="72663" y2="15423"/>
                        <a14:foregroundMark x1="71781" y1="25871" x2="73192" y2="48756"/>
                        <a14:foregroundMark x1="71781" y1="12935" x2="71781" y2="12935"/>
                        <a14:foregroundMark x1="72310" y1="17910" x2="72310" y2="17910"/>
                        <a14:foregroundMark x1="72310" y1="17910" x2="72310" y2="17910"/>
                        <a14:foregroundMark x1="72310" y1="17910" x2="70899" y2="179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-22546"/>
            <a:ext cx="1443040" cy="5115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A641BC-1BA0-4D4A-6378-6A4179454426}"/>
              </a:ext>
            </a:extLst>
          </p:cNvPr>
          <p:cNvSpPr txBox="1"/>
          <p:nvPr/>
        </p:nvSpPr>
        <p:spPr>
          <a:xfrm>
            <a:off x="7821972" y="911663"/>
            <a:ext cx="4370027" cy="2893100"/>
          </a:xfrm>
          <a:prstGeom prst="rect">
            <a:avLst/>
          </a:prstGeom>
          <a:solidFill>
            <a:srgbClr val="F7B2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b="1" i="1" dirty="0">
                <a:latin typeface="Nunito" pitchFamily="2" charset="0"/>
              </a:rPr>
              <a:t>So in summary: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>
                <a:latin typeface="Nunito" pitchFamily="2" charset="0"/>
              </a:rPr>
              <a:t>Practice is layered and ambiguous.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>
                <a:latin typeface="Nunito" pitchFamily="2" charset="0"/>
              </a:rPr>
              <a:t>Decision making is fast and human.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>
                <a:latin typeface="Nunito" pitchFamily="2" charset="0"/>
              </a:rPr>
              <a:t>Education must create space to slow it down.</a:t>
            </a:r>
          </a:p>
          <a:p>
            <a:pPr>
              <a:buNone/>
            </a:pPr>
            <a:endParaRPr lang="en-US" sz="1400" b="1" dirty="0">
              <a:latin typeface="Nunito" pitchFamily="2" charset="0"/>
            </a:endParaRPr>
          </a:p>
          <a:p>
            <a:pPr>
              <a:buNone/>
            </a:pPr>
            <a:r>
              <a:rPr lang="en-US" sz="1400" b="1" dirty="0">
                <a:latin typeface="Nunito" pitchFamily="2" charset="0"/>
              </a:rPr>
              <a:t>Practitioners need to make complex decisions in live environments</a:t>
            </a:r>
          </a:p>
          <a:p>
            <a:pPr>
              <a:buNone/>
            </a:pPr>
            <a:r>
              <a:rPr lang="en-US" sz="1400" b="1" dirty="0">
                <a:latin typeface="Nunito" pitchFamily="2" charset="0"/>
              </a:rPr>
              <a:t>So…education should reflect these conditions</a:t>
            </a:r>
          </a:p>
          <a:p>
            <a:pPr>
              <a:buNone/>
            </a:pPr>
            <a:endParaRPr lang="en-US" sz="1400" b="1" dirty="0">
              <a:latin typeface="Nunito" pitchFamily="2" charset="0"/>
            </a:endParaRPr>
          </a:p>
          <a:p>
            <a:pPr>
              <a:buNone/>
            </a:pPr>
            <a:r>
              <a:rPr lang="en-US" sz="1400" b="1" dirty="0">
                <a:latin typeface="Nunito" pitchFamily="2" charset="0"/>
              </a:rPr>
              <a:t>In </a:t>
            </a:r>
            <a:r>
              <a:rPr lang="en-US" sz="1400" b="1" dirty="0" err="1">
                <a:latin typeface="Nunito" pitchFamily="2" charset="0"/>
              </a:rPr>
              <a:t>ChoicPoints</a:t>
            </a:r>
            <a:r>
              <a:rPr lang="en-US" sz="1400" b="1" dirty="0">
                <a:latin typeface="Nunito" pitchFamily="2" charset="0"/>
              </a:rPr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Nunito" pitchFamily="2" charset="0"/>
              </a:rPr>
              <a:t>The decision is made </a:t>
            </a:r>
            <a:r>
              <a:rPr lang="en-US" sz="1400" b="1" dirty="0">
                <a:latin typeface="Nunito" pitchFamily="2" charset="0"/>
              </a:rPr>
              <a:t>publicly</a:t>
            </a:r>
            <a:r>
              <a:rPr lang="en-US" sz="1400" dirty="0">
                <a:latin typeface="Nunito" pitchFamily="2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Nunito" pitchFamily="2" charset="0"/>
              </a:rPr>
              <a:t>The reasoning is unpacked </a:t>
            </a:r>
            <a:r>
              <a:rPr lang="en-US" sz="1400" b="1" dirty="0">
                <a:latin typeface="Nunito" pitchFamily="2" charset="0"/>
              </a:rPr>
              <a:t>collectively</a:t>
            </a:r>
            <a:r>
              <a:rPr lang="en-US" sz="1400" dirty="0">
                <a:latin typeface="Nunito" pitchFamily="2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Nunito" pitchFamily="2" charset="0"/>
              </a:rPr>
              <a:t>The ambiguity is explored </a:t>
            </a:r>
            <a:r>
              <a:rPr lang="en-US" sz="1400" b="1" dirty="0">
                <a:latin typeface="Nunito" pitchFamily="2" charset="0"/>
              </a:rPr>
              <a:t>safely</a:t>
            </a:r>
            <a:r>
              <a:rPr lang="en-US" sz="1400" dirty="0">
                <a:latin typeface="Nunito" pitchFamily="2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EF86F6-8BB7-274D-A73B-FC27BD5D80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77852"/>
            <a:ext cx="7821972" cy="52146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47902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E8687C-3372-5C37-EBA2-0B70BF4CCB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0ACDE2A-D909-B0FC-2DF3-4568D68E2D1C}"/>
              </a:ext>
            </a:extLst>
          </p:cNvPr>
          <p:cNvSpPr/>
          <p:nvPr/>
        </p:nvSpPr>
        <p:spPr>
          <a:xfrm>
            <a:off x="0" y="0"/>
            <a:ext cx="12192000" cy="6078828"/>
          </a:xfrm>
          <a:prstGeom prst="rect">
            <a:avLst/>
          </a:prstGeom>
          <a:solidFill>
            <a:srgbClr val="F4F4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808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924184-358E-2402-0D28-390D6950A569}"/>
              </a:ext>
            </a:extLst>
          </p:cNvPr>
          <p:cNvSpPr txBox="1"/>
          <p:nvPr/>
        </p:nvSpPr>
        <p:spPr>
          <a:xfrm>
            <a:off x="-1" y="4281703"/>
            <a:ext cx="1794795" cy="1631216"/>
          </a:xfrm>
          <a:prstGeom prst="rect">
            <a:avLst/>
          </a:prstGeom>
          <a:solidFill>
            <a:srgbClr val="FFC857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000" b="1" dirty="0">
                <a:solidFill>
                  <a:srgbClr val="2E2E2E"/>
                </a:solidFill>
                <a:latin typeface="Nunito" pitchFamily="2" charset="0"/>
              </a:rPr>
              <a:t>James Wilson</a:t>
            </a:r>
          </a:p>
          <a:p>
            <a:pPr algn="ctr">
              <a:buNone/>
            </a:pPr>
            <a:r>
              <a:rPr lang="en-US" sz="1000" b="1" dirty="0">
                <a:solidFill>
                  <a:srgbClr val="2E2E2E"/>
                </a:solidFill>
                <a:latin typeface="Nunito" pitchFamily="2" charset="0"/>
              </a:rPr>
              <a:t>Senior Lecturer</a:t>
            </a:r>
          </a:p>
          <a:p>
            <a:pPr algn="ctr">
              <a:buNone/>
            </a:pPr>
            <a:endParaRPr lang="en-US" sz="1000" b="1" dirty="0">
              <a:solidFill>
                <a:srgbClr val="2E2E2E"/>
              </a:solidFill>
              <a:latin typeface="Nunito" pitchFamily="2" charset="0"/>
            </a:endParaRPr>
          </a:p>
          <a:p>
            <a:pPr algn="ctr">
              <a:buNone/>
            </a:pPr>
            <a:endParaRPr lang="en-US" sz="1000" b="1" dirty="0">
              <a:solidFill>
                <a:srgbClr val="2E2E2E"/>
              </a:solidFill>
              <a:latin typeface="Nunito" pitchFamily="2" charset="0"/>
            </a:endParaRPr>
          </a:p>
          <a:p>
            <a:pPr algn="ctr">
              <a:buNone/>
            </a:pPr>
            <a:endParaRPr lang="en-US" sz="1000" b="1" dirty="0">
              <a:solidFill>
                <a:srgbClr val="2E2E2E"/>
              </a:solidFill>
              <a:latin typeface="Nunito" pitchFamily="2" charset="0"/>
            </a:endParaRPr>
          </a:p>
          <a:p>
            <a:pPr algn="ctr">
              <a:buNone/>
            </a:pPr>
            <a:endParaRPr lang="en-US" sz="1000" b="1" dirty="0">
              <a:solidFill>
                <a:srgbClr val="2E2E2E"/>
              </a:solidFill>
              <a:latin typeface="Nunito" pitchFamily="2" charset="0"/>
            </a:endParaRPr>
          </a:p>
          <a:p>
            <a:pPr algn="ctr">
              <a:buNone/>
            </a:pPr>
            <a:endParaRPr lang="en-US" sz="1000" b="1" dirty="0">
              <a:solidFill>
                <a:srgbClr val="2E2E2E"/>
              </a:solidFill>
              <a:latin typeface="Nunito" pitchFamily="2" charset="0"/>
            </a:endParaRPr>
          </a:p>
          <a:p>
            <a:pPr algn="ctr">
              <a:buNone/>
            </a:pPr>
            <a:endParaRPr lang="en-US" sz="1000" b="1" dirty="0">
              <a:solidFill>
                <a:srgbClr val="2E2E2E"/>
              </a:solidFill>
              <a:latin typeface="Nunito" pitchFamily="2" charset="0"/>
            </a:endParaRPr>
          </a:p>
          <a:p>
            <a:pPr algn="ctr">
              <a:buNone/>
            </a:pPr>
            <a:r>
              <a:rPr lang="en-US" sz="1000" b="1" dirty="0">
                <a:solidFill>
                  <a:srgbClr val="2E2E2E"/>
                </a:solidFill>
                <a:latin typeface="Nunito" pitchFamily="2" charset="0"/>
              </a:rPr>
              <a:t>University of Chichester</a:t>
            </a:r>
          </a:p>
          <a:p>
            <a:pPr algn="ctr">
              <a:buNone/>
            </a:pPr>
            <a:r>
              <a:rPr lang="en-US" sz="1000" b="1" dirty="0">
                <a:solidFill>
                  <a:srgbClr val="2E2E2E"/>
                </a:solidFill>
                <a:latin typeface="Nunito" pitchFamily="2" charset="0"/>
              </a:rPr>
              <a:t>James.Wilson@chi.ac.uk</a:t>
            </a:r>
          </a:p>
        </p:txBody>
      </p:sp>
      <p:pic>
        <p:nvPicPr>
          <p:cNvPr id="23" name="Picture 22" descr="A qr code with circles&#10;&#10;AI-generated content may be incorrect.">
            <a:extLst>
              <a:ext uri="{FF2B5EF4-FFF2-40B4-BE49-F238E27FC236}">
                <a16:creationId xmlns:a16="http://schemas.microsoft.com/office/drawing/2014/main" id="{7EB1C2AF-B242-9D0C-7932-FA8C30EE67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52" y="4697567"/>
            <a:ext cx="799488" cy="7994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79132B8-7BF8-F179-3B60-7178F479C29E}"/>
              </a:ext>
            </a:extLst>
          </p:cNvPr>
          <p:cNvSpPr txBox="1"/>
          <p:nvPr/>
        </p:nvSpPr>
        <p:spPr>
          <a:xfrm>
            <a:off x="0" y="1875125"/>
            <a:ext cx="8836733" cy="954107"/>
          </a:xfrm>
          <a:prstGeom prst="rect">
            <a:avLst/>
          </a:prstGeom>
          <a:solidFill>
            <a:srgbClr val="FFC857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3200" b="1" i="1" dirty="0">
                <a:latin typeface="Nunito" pitchFamily="2" charset="0"/>
              </a:rPr>
              <a:t>Live Decision-Making with ChoicePoints: </a:t>
            </a:r>
          </a:p>
          <a:p>
            <a:pPr algn="ctr">
              <a:buNone/>
            </a:pPr>
            <a:r>
              <a:rPr lang="en-US" sz="2400" b="1" i="1" dirty="0">
                <a:latin typeface="Nunito" pitchFamily="2" charset="0"/>
              </a:rPr>
              <a:t>A Co-Designed Approach to Scenario-Based Learning</a:t>
            </a:r>
          </a:p>
        </p:txBody>
      </p:sp>
      <p:pic>
        <p:nvPicPr>
          <p:cNvPr id="6" name="Picture 1" descr="image003">
            <a:extLst>
              <a:ext uri="{FF2B5EF4-FFF2-40B4-BE49-F238E27FC236}">
                <a16:creationId xmlns:a16="http://schemas.microsoft.com/office/drawing/2014/main" id="{AD7937B3-7FA1-C9FE-70EB-EBAF0CE13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591" y="4281703"/>
            <a:ext cx="1794795" cy="1646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A logo for a nursing award&#10;&#10;AI-generated content may be incorrect.">
            <a:extLst>
              <a:ext uri="{FF2B5EF4-FFF2-40B4-BE49-F238E27FC236}">
                <a16:creationId xmlns:a16="http://schemas.microsoft.com/office/drawing/2014/main" id="{06810831-E284-AA6A-C648-0502701645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234" y="4281703"/>
            <a:ext cx="2939962" cy="1640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A79D6CF-C32C-2DF2-8269-F702C43E419C}"/>
              </a:ext>
            </a:extLst>
          </p:cNvPr>
          <p:cNvSpPr txBox="1"/>
          <p:nvPr/>
        </p:nvSpPr>
        <p:spPr>
          <a:xfrm>
            <a:off x="1443040" y="0"/>
            <a:ext cx="10748962" cy="461665"/>
          </a:xfrm>
          <a:prstGeom prst="rect">
            <a:avLst/>
          </a:prstGeom>
          <a:solidFill>
            <a:srgbClr val="AED9E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2E2E2E"/>
                </a:solidFill>
                <a:latin typeface="Nunito" pitchFamily="2" charset="0"/>
                <a:ea typeface="Calibri" panose="020F0502020204030204" pitchFamily="34" charset="0"/>
              </a:rPr>
              <a:t>The National Association of Educator in Practice Conference</a:t>
            </a:r>
            <a:endParaRPr lang="en-US" sz="2400" b="1" dirty="0">
              <a:latin typeface="Nunito" pitchFamily="2" charset="0"/>
            </a:endParaRPr>
          </a:p>
        </p:txBody>
      </p:sp>
      <p:pic>
        <p:nvPicPr>
          <p:cNvPr id="4" name="Picture 6" descr="Interactive Training for Decision-Making">
            <a:extLst>
              <a:ext uri="{FF2B5EF4-FFF2-40B4-BE49-F238E27FC236}">
                <a16:creationId xmlns:a16="http://schemas.microsoft.com/office/drawing/2014/main" id="{E3678EDF-B218-293D-E5FC-127CC11DC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0816" y="1828137"/>
            <a:ext cx="2729611" cy="40944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244B98-A580-7C45-C382-854E6B645D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53" b="89055" l="7055" r="91358">
                        <a14:foregroundMark x1="10406" y1="22886" x2="30335" y2="42289"/>
                        <a14:foregroundMark x1="30335" y1="42289" x2="23633" y2="87065"/>
                        <a14:foregroundMark x1="41446" y1="19403" x2="72310" y2="56716"/>
                        <a14:foregroundMark x1="72310" y1="56716" x2="84127" y2="83582"/>
                        <a14:foregroundMark x1="91358" y1="30846" x2="40741" y2="79104"/>
                        <a14:foregroundMark x1="40741" y1="79104" x2="40388" y2="89552"/>
                        <a14:foregroundMark x1="47266" y1="30846" x2="89065" y2="33333"/>
                        <a14:foregroundMark x1="90476" y1="31841" x2="39506" y2="26866"/>
                        <a14:foregroundMark x1="38624" y1="64179" x2="85009" y2="79602"/>
                        <a14:foregroundMark x1="23104" y1="73134" x2="7231" y2="37313"/>
                        <a14:foregroundMark x1="17284" y1="89552" x2="8466" y2="35821"/>
                        <a14:foregroundMark x1="8466" y1="35821" x2="9524" y2="33333"/>
                        <a14:foregroundMark x1="49912" y1="73134" x2="50970" y2="66667"/>
                        <a14:foregroundMark x1="59965" y1="65174" x2="59965" y2="88557"/>
                        <a14:foregroundMark x1="55026" y1="69154" x2="53616" y2="75622"/>
                        <a14:foregroundMark x1="60494" y1="77114" x2="60494" y2="88557"/>
                        <a14:foregroundMark x1="65079" y1="75622" x2="65079" y2="89552"/>
                        <a14:foregroundMark x1="70899" y1="70647" x2="70370" y2="87065"/>
                        <a14:foregroundMark x1="75485" y1="74129" x2="77249" y2="88557"/>
                        <a14:foregroundMark x1="81834" y1="70647" x2="82187" y2="78109"/>
                        <a14:foregroundMark x1="85538" y1="69154" x2="80952" y2="88557"/>
                        <a14:foregroundMark x1="86420" y1="37313" x2="91358" y2="42289"/>
                        <a14:foregroundMark x1="81834" y1="26866" x2="76896" y2="29353"/>
                        <a14:foregroundMark x1="71429" y1="25871" x2="71781" y2="46269"/>
                        <a14:foregroundMark x1="72663" y1="15423" x2="72663" y2="15423"/>
                        <a14:foregroundMark x1="71781" y1="25871" x2="73192" y2="48756"/>
                        <a14:foregroundMark x1="71781" y1="12935" x2="71781" y2="12935"/>
                        <a14:foregroundMark x1="72310" y1="17910" x2="72310" y2="17910"/>
                        <a14:foregroundMark x1="72310" y1="17910" x2="72310" y2="17910"/>
                        <a14:foregroundMark x1="72310" y1="17910" x2="70899" y2="179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-22546"/>
            <a:ext cx="1443040" cy="5115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C67011-03FA-D48C-6CA0-0F0828AEC0F4}"/>
              </a:ext>
            </a:extLst>
          </p:cNvPr>
          <p:cNvSpPr txBox="1"/>
          <p:nvPr/>
        </p:nvSpPr>
        <p:spPr>
          <a:xfrm>
            <a:off x="-1" y="1000560"/>
            <a:ext cx="8836733" cy="707886"/>
          </a:xfrm>
          <a:prstGeom prst="rect">
            <a:avLst/>
          </a:prstGeom>
          <a:solidFill>
            <a:srgbClr val="F7B2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4000" b="1" dirty="0">
                <a:latin typeface="Nunito" pitchFamily="2" charset="0"/>
              </a:rPr>
              <a:t>Thank you </a:t>
            </a:r>
            <a:endParaRPr lang="en-US" sz="4000" dirty="0">
              <a:latin typeface="Nunito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5812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0C0E25-317C-C283-AD5A-2710CC37F7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13CB72-CB1F-C2C4-3A90-94F0451ED10F}"/>
              </a:ext>
            </a:extLst>
          </p:cNvPr>
          <p:cNvSpPr/>
          <p:nvPr/>
        </p:nvSpPr>
        <p:spPr>
          <a:xfrm>
            <a:off x="0" y="0"/>
            <a:ext cx="12192000" cy="6078828"/>
          </a:xfrm>
          <a:prstGeom prst="rect">
            <a:avLst/>
          </a:prstGeom>
          <a:solidFill>
            <a:srgbClr val="F4F4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808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74F1FB-BC4F-51BB-4DC4-E365B7440DB1}"/>
              </a:ext>
            </a:extLst>
          </p:cNvPr>
          <p:cNvSpPr txBox="1"/>
          <p:nvPr/>
        </p:nvSpPr>
        <p:spPr>
          <a:xfrm>
            <a:off x="0" y="511553"/>
            <a:ext cx="12192000" cy="400110"/>
          </a:xfrm>
          <a:prstGeom prst="rect">
            <a:avLst/>
          </a:prstGeom>
          <a:solidFill>
            <a:srgbClr val="FFC857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2000" b="1" i="1" dirty="0">
                <a:latin typeface="Nunito" pitchFamily="2" charset="0"/>
              </a:rPr>
              <a:t>Decision-Making with ChoicePoints: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D1765C-8AAC-E814-DDC2-A70967C5DE57}"/>
              </a:ext>
            </a:extLst>
          </p:cNvPr>
          <p:cNvSpPr txBox="1"/>
          <p:nvPr/>
        </p:nvSpPr>
        <p:spPr>
          <a:xfrm>
            <a:off x="1443040" y="0"/>
            <a:ext cx="10748962" cy="461665"/>
          </a:xfrm>
          <a:prstGeom prst="rect">
            <a:avLst/>
          </a:prstGeom>
          <a:solidFill>
            <a:srgbClr val="AED9E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2E2E2E"/>
                </a:solidFill>
                <a:latin typeface="Nunito" pitchFamily="2" charset="0"/>
                <a:ea typeface="Calibri" panose="020F0502020204030204" pitchFamily="34" charset="0"/>
              </a:rPr>
              <a:t>The National Association of Educator in Practice Conference</a:t>
            </a:r>
            <a:endParaRPr lang="en-US" sz="2400" b="1" dirty="0">
              <a:latin typeface="Nunito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049629-EE03-38A3-E1D3-686B8301F7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53" b="89055" l="7055" r="91358">
                        <a14:foregroundMark x1="10406" y1="22886" x2="30335" y2="42289"/>
                        <a14:foregroundMark x1="30335" y1="42289" x2="23633" y2="87065"/>
                        <a14:foregroundMark x1="41446" y1="19403" x2="72310" y2="56716"/>
                        <a14:foregroundMark x1="72310" y1="56716" x2="84127" y2="83582"/>
                        <a14:foregroundMark x1="91358" y1="30846" x2="40741" y2="79104"/>
                        <a14:foregroundMark x1="40741" y1="79104" x2="40388" y2="89552"/>
                        <a14:foregroundMark x1="47266" y1="30846" x2="89065" y2="33333"/>
                        <a14:foregroundMark x1="90476" y1="31841" x2="39506" y2="26866"/>
                        <a14:foregroundMark x1="38624" y1="64179" x2="85009" y2="79602"/>
                        <a14:foregroundMark x1="23104" y1="73134" x2="7231" y2="37313"/>
                        <a14:foregroundMark x1="17284" y1="89552" x2="8466" y2="35821"/>
                        <a14:foregroundMark x1="8466" y1="35821" x2="9524" y2="33333"/>
                        <a14:foregroundMark x1="49912" y1="73134" x2="50970" y2="66667"/>
                        <a14:foregroundMark x1="59965" y1="65174" x2="59965" y2="88557"/>
                        <a14:foregroundMark x1="55026" y1="69154" x2="53616" y2="75622"/>
                        <a14:foregroundMark x1="60494" y1="77114" x2="60494" y2="88557"/>
                        <a14:foregroundMark x1="65079" y1="75622" x2="65079" y2="89552"/>
                        <a14:foregroundMark x1="70899" y1="70647" x2="70370" y2="87065"/>
                        <a14:foregroundMark x1="75485" y1="74129" x2="77249" y2="88557"/>
                        <a14:foregroundMark x1="81834" y1="70647" x2="82187" y2="78109"/>
                        <a14:foregroundMark x1="85538" y1="69154" x2="80952" y2="88557"/>
                        <a14:foregroundMark x1="86420" y1="37313" x2="91358" y2="42289"/>
                        <a14:foregroundMark x1="81834" y1="26866" x2="76896" y2="29353"/>
                        <a14:foregroundMark x1="71429" y1="25871" x2="71781" y2="46269"/>
                        <a14:foregroundMark x1="72663" y1="15423" x2="72663" y2="15423"/>
                        <a14:foregroundMark x1="71781" y1="25871" x2="73192" y2="48756"/>
                        <a14:foregroundMark x1="71781" y1="12935" x2="71781" y2="12935"/>
                        <a14:foregroundMark x1="72310" y1="17910" x2="72310" y2="17910"/>
                        <a14:foregroundMark x1="72310" y1="17910" x2="72310" y2="17910"/>
                        <a14:foregroundMark x1="72310" y1="17910" x2="70899" y2="179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-22546"/>
            <a:ext cx="1443040" cy="5115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DD16D9-F92D-1E72-C02E-184F3C965C42}"/>
              </a:ext>
            </a:extLst>
          </p:cNvPr>
          <p:cNvSpPr txBox="1"/>
          <p:nvPr/>
        </p:nvSpPr>
        <p:spPr>
          <a:xfrm>
            <a:off x="0" y="1000560"/>
            <a:ext cx="7171980" cy="307777"/>
          </a:xfrm>
          <a:prstGeom prst="rect">
            <a:avLst/>
          </a:prstGeom>
          <a:solidFill>
            <a:srgbClr val="F7B2AD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2E2E2E"/>
                </a:solidFill>
                <a:latin typeface="Nunito" pitchFamily="2" charset="0"/>
                <a:ea typeface="Calibri" panose="020F0502020204030204" pitchFamily="34" charset="0"/>
              </a:rPr>
              <a:t>Picture the scene…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7E8BF8-C4DF-5A43-7869-836FFE85F3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11178"/>
            <a:ext cx="7171981" cy="478132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BF0279D-4BA7-9C3F-F3C7-7DB34D5C9462}"/>
              </a:ext>
            </a:extLst>
          </p:cNvPr>
          <p:cNvSpPr/>
          <p:nvPr/>
        </p:nvSpPr>
        <p:spPr>
          <a:xfrm rot="21375722">
            <a:off x="1139871" y="3943873"/>
            <a:ext cx="1729649" cy="465284"/>
          </a:xfrm>
          <a:prstGeom prst="rect">
            <a:avLst/>
          </a:prstGeom>
          <a:solidFill>
            <a:srgbClr val="FEF9EF"/>
          </a:solidFill>
          <a:ln>
            <a:solidFill>
              <a:srgbClr val="FEF9E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75EA26-EB0E-A598-119B-11A65D08FDBF}"/>
              </a:ext>
            </a:extLst>
          </p:cNvPr>
          <p:cNvSpPr txBox="1"/>
          <p:nvPr/>
        </p:nvSpPr>
        <p:spPr>
          <a:xfrm>
            <a:off x="7171977" y="1585026"/>
            <a:ext cx="5020019" cy="1261884"/>
          </a:xfrm>
          <a:prstGeom prst="rect">
            <a:avLst/>
          </a:prstGeom>
          <a:solidFill>
            <a:srgbClr val="F7B2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rgbClr val="2E2E2E"/>
                </a:solidFill>
                <a:latin typeface="Nunito" pitchFamily="2" charset="0"/>
                <a:ea typeface="Calibri" panose="020F0502020204030204" pitchFamily="34" charset="0"/>
              </a:rPr>
              <a:t>STOP</a:t>
            </a:r>
            <a:endParaRPr lang="en-US" sz="1400" b="1" i="1" dirty="0">
              <a:solidFill>
                <a:srgbClr val="2E2E2E"/>
              </a:solidFill>
              <a:latin typeface="Nunito" pitchFamily="2" charset="0"/>
              <a:ea typeface="Calibri" panose="020F0502020204030204" pitchFamily="34" charset="0"/>
            </a:endParaRPr>
          </a:p>
          <a:p>
            <a:endParaRPr lang="en-US" sz="1400" b="1" dirty="0">
              <a:solidFill>
                <a:srgbClr val="2E2E2E"/>
              </a:solidFill>
              <a:latin typeface="Nunito" pitchFamily="2" charset="0"/>
              <a:ea typeface="Calibri" panose="020F0502020204030204" pitchFamily="34" charset="0"/>
            </a:endParaRPr>
          </a:p>
          <a:p>
            <a:pPr algn="ctr"/>
            <a:r>
              <a:rPr lang="en-US" sz="1400" b="1" dirty="0">
                <a:solidFill>
                  <a:srgbClr val="2E2E2E"/>
                </a:solidFill>
                <a:latin typeface="Nunito" pitchFamily="2" charset="0"/>
                <a:ea typeface="Calibri" panose="020F0502020204030204" pitchFamily="34" charset="0"/>
              </a:rPr>
              <a:t>What are you going to do?</a:t>
            </a:r>
          </a:p>
          <a:p>
            <a:endParaRPr lang="en-US" sz="1400" b="1" dirty="0">
              <a:solidFill>
                <a:srgbClr val="2E2E2E"/>
              </a:solidFill>
              <a:latin typeface="Nunito" pitchFamily="2" charset="0"/>
              <a:ea typeface="Calibri" panose="020F0502020204030204" pitchFamily="34" charset="0"/>
            </a:endParaRPr>
          </a:p>
          <a:p>
            <a:pPr algn="ctr"/>
            <a:r>
              <a:rPr lang="en-US" sz="1400" b="1" i="1" dirty="0">
                <a:solidFill>
                  <a:srgbClr val="2E2E2E"/>
                </a:solidFill>
                <a:latin typeface="Nunito" pitchFamily="2" charset="0"/>
                <a:ea typeface="Calibri" panose="020F0502020204030204" pitchFamily="34" charset="0"/>
              </a:rPr>
              <a:t>Decisions present themselves…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00B84E-C8EF-C9DB-48A2-D9BCA7474406}"/>
              </a:ext>
            </a:extLst>
          </p:cNvPr>
          <p:cNvSpPr txBox="1"/>
          <p:nvPr/>
        </p:nvSpPr>
        <p:spPr>
          <a:xfrm>
            <a:off x="1650695" y="1000560"/>
            <a:ext cx="10541305" cy="307777"/>
          </a:xfrm>
          <a:prstGeom prst="rect">
            <a:avLst/>
          </a:prstGeom>
          <a:solidFill>
            <a:srgbClr val="F7B2AD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2E2E2E"/>
                </a:solidFill>
                <a:latin typeface="Nunito" pitchFamily="2" charset="0"/>
                <a:ea typeface="Calibri" panose="020F0502020204030204" pitchFamily="34" charset="0"/>
              </a:rPr>
              <a:t>“It is 08:42. Six bedded bay. One patient attempting to leave. One relative distressed. One healthcare assistant off sick.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586518-5805-C11F-9D67-1CD2CC8A3058}"/>
              </a:ext>
            </a:extLst>
          </p:cNvPr>
          <p:cNvSpPr txBox="1"/>
          <p:nvPr/>
        </p:nvSpPr>
        <p:spPr>
          <a:xfrm>
            <a:off x="7171977" y="3358242"/>
            <a:ext cx="5020020" cy="1569660"/>
          </a:xfrm>
          <a:prstGeom prst="rect">
            <a:avLst/>
          </a:prstGeom>
          <a:solidFill>
            <a:srgbClr val="F7B2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srgbClr val="2E2E2E"/>
                </a:solidFill>
                <a:latin typeface="Nunito" pitchFamily="2" charset="0"/>
                <a:ea typeface="Calibri" panose="020F0502020204030204" pitchFamily="34" charset="0"/>
              </a:rPr>
              <a:t>No protocol tells you exactly how to speak the next sentence.</a:t>
            </a:r>
          </a:p>
          <a:p>
            <a:pPr algn="ctr"/>
            <a:r>
              <a:rPr lang="en-US" sz="1600" b="1" i="1" dirty="0">
                <a:solidFill>
                  <a:srgbClr val="2E2E2E"/>
                </a:solidFill>
                <a:latin typeface="Nunito" pitchFamily="2" charset="0"/>
                <a:ea typeface="Calibri" panose="020F0502020204030204" pitchFamily="34" charset="0"/>
              </a:rPr>
              <a:t>And yet, you decide. </a:t>
            </a:r>
          </a:p>
          <a:p>
            <a:pPr algn="ctr"/>
            <a:r>
              <a:rPr lang="en-US" sz="1600" b="1" i="1" dirty="0">
                <a:solidFill>
                  <a:srgbClr val="2E2E2E"/>
                </a:solidFill>
                <a:latin typeface="Nunito" pitchFamily="2" charset="0"/>
                <a:ea typeface="Calibri" panose="020F0502020204030204" pitchFamily="34" charset="0"/>
              </a:rPr>
              <a:t>In seconds.</a:t>
            </a:r>
          </a:p>
          <a:p>
            <a:pPr algn="ctr"/>
            <a:r>
              <a:rPr lang="en-US" sz="1600" b="1" i="1" dirty="0">
                <a:solidFill>
                  <a:srgbClr val="2E2E2E"/>
                </a:solidFill>
                <a:latin typeface="Nunito" pitchFamily="2" charset="0"/>
                <a:ea typeface="Calibri" panose="020F0502020204030204" pitchFamily="34" charset="0"/>
              </a:rPr>
              <a:t>Not once.</a:t>
            </a:r>
          </a:p>
          <a:p>
            <a:pPr algn="ctr"/>
            <a:r>
              <a:rPr lang="en-US" sz="1600" b="1" i="1" dirty="0">
                <a:solidFill>
                  <a:srgbClr val="2E2E2E"/>
                </a:solidFill>
                <a:latin typeface="Nunito" pitchFamily="2" charset="0"/>
                <a:ea typeface="Calibri" panose="020F0502020204030204" pitchFamily="34" charset="0"/>
              </a:rPr>
              <a:t>But repeatedly.</a:t>
            </a:r>
            <a:endParaRPr lang="en-US" sz="1100" b="1" i="1" dirty="0">
              <a:solidFill>
                <a:srgbClr val="2E2E2E"/>
              </a:solidFill>
              <a:latin typeface="Nunito" pitchFamily="2" charset="0"/>
              <a:ea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9A2F45-0E59-BBF7-C52C-1CEB62A75A98}"/>
              </a:ext>
            </a:extLst>
          </p:cNvPr>
          <p:cNvSpPr txBox="1"/>
          <p:nvPr/>
        </p:nvSpPr>
        <p:spPr>
          <a:xfrm>
            <a:off x="7171977" y="5494053"/>
            <a:ext cx="5020020" cy="584775"/>
          </a:xfrm>
          <a:prstGeom prst="rect">
            <a:avLst/>
          </a:prstGeom>
          <a:solidFill>
            <a:srgbClr val="F7B2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srgbClr val="2E2E2E"/>
                </a:solidFill>
                <a:latin typeface="Nunito" pitchFamily="2" charset="0"/>
                <a:ea typeface="Calibri" panose="020F0502020204030204" pitchFamily="34" charset="0"/>
              </a:rPr>
              <a:t>Hundreds of micro decisions.</a:t>
            </a:r>
          </a:p>
          <a:p>
            <a:pPr algn="ctr"/>
            <a:r>
              <a:rPr lang="en-US" sz="1600" b="1" i="1" dirty="0">
                <a:solidFill>
                  <a:srgbClr val="2E2E2E"/>
                </a:solidFill>
                <a:latin typeface="Nunito" pitchFamily="2" charset="0"/>
                <a:ea typeface="Calibri" panose="020F0502020204030204" pitchFamily="34" charset="0"/>
              </a:rPr>
              <a:t>Every day.</a:t>
            </a:r>
            <a:endParaRPr lang="en-US" sz="1100" b="1" i="1" dirty="0">
              <a:solidFill>
                <a:srgbClr val="2E2E2E"/>
              </a:solidFill>
              <a:latin typeface="Nunito" pitchFamily="2" charset="0"/>
              <a:ea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8068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58FAE4-2D62-6A42-04C8-8461BD1962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329301F-7FB7-73C6-251C-D57FB0909B77}"/>
              </a:ext>
            </a:extLst>
          </p:cNvPr>
          <p:cNvSpPr/>
          <p:nvPr/>
        </p:nvSpPr>
        <p:spPr>
          <a:xfrm>
            <a:off x="0" y="0"/>
            <a:ext cx="12192000" cy="6078828"/>
          </a:xfrm>
          <a:prstGeom prst="rect">
            <a:avLst/>
          </a:prstGeom>
          <a:solidFill>
            <a:srgbClr val="F4F4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808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C53419-72BB-904E-BA53-B261E712BCEE}"/>
              </a:ext>
            </a:extLst>
          </p:cNvPr>
          <p:cNvSpPr txBox="1"/>
          <p:nvPr/>
        </p:nvSpPr>
        <p:spPr>
          <a:xfrm>
            <a:off x="0" y="511553"/>
            <a:ext cx="12192000" cy="400110"/>
          </a:xfrm>
          <a:prstGeom prst="rect">
            <a:avLst/>
          </a:prstGeom>
          <a:solidFill>
            <a:srgbClr val="FFC857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2000" b="1" i="1" dirty="0">
                <a:latin typeface="Nunito" pitchFamily="2" charset="0"/>
              </a:rPr>
              <a:t>How Decisions are Made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4F0EE1-22F7-906A-ED75-FFDBC4D60875}"/>
              </a:ext>
            </a:extLst>
          </p:cNvPr>
          <p:cNvSpPr txBox="1"/>
          <p:nvPr/>
        </p:nvSpPr>
        <p:spPr>
          <a:xfrm>
            <a:off x="1443040" y="0"/>
            <a:ext cx="10748962" cy="461665"/>
          </a:xfrm>
          <a:prstGeom prst="rect">
            <a:avLst/>
          </a:prstGeom>
          <a:solidFill>
            <a:srgbClr val="AED9E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2E2E2E"/>
                </a:solidFill>
                <a:latin typeface="Nunito" pitchFamily="2" charset="0"/>
                <a:ea typeface="Calibri" panose="020F0502020204030204" pitchFamily="34" charset="0"/>
              </a:rPr>
              <a:t>The National Association of Educator in Practice Conference</a:t>
            </a:r>
            <a:endParaRPr lang="en-US" sz="2400" b="1" dirty="0">
              <a:latin typeface="Nunito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2CA6A6-8AEE-CCED-816B-6DF23F17A0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53" b="89055" l="7055" r="91358">
                        <a14:foregroundMark x1="10406" y1="22886" x2="30335" y2="42289"/>
                        <a14:foregroundMark x1="30335" y1="42289" x2="23633" y2="87065"/>
                        <a14:foregroundMark x1="41446" y1="19403" x2="72310" y2="56716"/>
                        <a14:foregroundMark x1="72310" y1="56716" x2="84127" y2="83582"/>
                        <a14:foregroundMark x1="91358" y1="30846" x2="40741" y2="79104"/>
                        <a14:foregroundMark x1="40741" y1="79104" x2="40388" y2="89552"/>
                        <a14:foregroundMark x1="47266" y1="30846" x2="89065" y2="33333"/>
                        <a14:foregroundMark x1="90476" y1="31841" x2="39506" y2="26866"/>
                        <a14:foregroundMark x1="38624" y1="64179" x2="85009" y2="79602"/>
                        <a14:foregroundMark x1="23104" y1="73134" x2="7231" y2="37313"/>
                        <a14:foregroundMark x1="17284" y1="89552" x2="8466" y2="35821"/>
                        <a14:foregroundMark x1="8466" y1="35821" x2="9524" y2="33333"/>
                        <a14:foregroundMark x1="49912" y1="73134" x2="50970" y2="66667"/>
                        <a14:foregroundMark x1="59965" y1="65174" x2="59965" y2="88557"/>
                        <a14:foregroundMark x1="55026" y1="69154" x2="53616" y2="75622"/>
                        <a14:foregroundMark x1="60494" y1="77114" x2="60494" y2="88557"/>
                        <a14:foregroundMark x1="65079" y1="75622" x2="65079" y2="89552"/>
                        <a14:foregroundMark x1="70899" y1="70647" x2="70370" y2="87065"/>
                        <a14:foregroundMark x1="75485" y1="74129" x2="77249" y2="88557"/>
                        <a14:foregroundMark x1="81834" y1="70647" x2="82187" y2="78109"/>
                        <a14:foregroundMark x1="85538" y1="69154" x2="80952" y2="88557"/>
                        <a14:foregroundMark x1="86420" y1="37313" x2="91358" y2="42289"/>
                        <a14:foregroundMark x1="81834" y1="26866" x2="76896" y2="29353"/>
                        <a14:foregroundMark x1="71429" y1="25871" x2="71781" y2="46269"/>
                        <a14:foregroundMark x1="72663" y1="15423" x2="72663" y2="15423"/>
                        <a14:foregroundMark x1="71781" y1="25871" x2="73192" y2="48756"/>
                        <a14:foregroundMark x1="71781" y1="12935" x2="71781" y2="12935"/>
                        <a14:foregroundMark x1="72310" y1="17910" x2="72310" y2="17910"/>
                        <a14:foregroundMark x1="72310" y1="17910" x2="72310" y2="17910"/>
                        <a14:foregroundMark x1="72310" y1="17910" x2="70899" y2="179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-22546"/>
            <a:ext cx="1443040" cy="5115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720835-389B-D36E-7DAD-3CD48DBE2D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4210"/>
            <a:ext cx="7737436" cy="5158290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3F1F1D0C-95DA-8884-FBA1-2E387F28E4B4}"/>
              </a:ext>
            </a:extLst>
          </p:cNvPr>
          <p:cNvSpPr/>
          <p:nvPr/>
        </p:nvSpPr>
        <p:spPr>
          <a:xfrm>
            <a:off x="36197" y="2019902"/>
            <a:ext cx="2695986" cy="954108"/>
          </a:xfrm>
          <a:prstGeom prst="cloudCallout">
            <a:avLst>
              <a:gd name="adj1" fmla="val 52418"/>
              <a:gd name="adj2" fmla="val 69428"/>
            </a:avLst>
          </a:prstGeom>
          <a:solidFill>
            <a:srgbClr val="65C1B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What is happening? Is this risk? 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Is this deterioration?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AA392A96-C72E-634D-C421-F9EB0FDB2FEA}"/>
              </a:ext>
            </a:extLst>
          </p:cNvPr>
          <p:cNvSpPr/>
          <p:nvPr/>
        </p:nvSpPr>
        <p:spPr>
          <a:xfrm>
            <a:off x="36197" y="3355528"/>
            <a:ext cx="3235813" cy="954107"/>
          </a:xfrm>
          <a:prstGeom prst="cloudCallout">
            <a:avLst>
              <a:gd name="adj1" fmla="val 53780"/>
              <a:gd name="adj2" fmla="val -58630"/>
            </a:avLst>
          </a:prstGeom>
          <a:solidFill>
            <a:srgbClr val="FFC85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Autonomy or protection? 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Least restrictive or safest option?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5E23DF37-0388-28A3-B3AE-4E0CE7D2F2D0}"/>
              </a:ext>
            </a:extLst>
          </p:cNvPr>
          <p:cNvSpPr/>
          <p:nvPr/>
        </p:nvSpPr>
        <p:spPr>
          <a:xfrm>
            <a:off x="4454563" y="2085306"/>
            <a:ext cx="2938094" cy="954108"/>
          </a:xfrm>
          <a:prstGeom prst="cloudCallout">
            <a:avLst>
              <a:gd name="adj1" fmla="val -48073"/>
              <a:gd name="adj2" fmla="val 59036"/>
            </a:avLst>
          </a:prstGeom>
          <a:solidFill>
            <a:srgbClr val="F9D2C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Do I confront? 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Contain? </a:t>
            </a:r>
            <a:r>
              <a:rPr lang="en-US" sz="1400" dirty="0" err="1">
                <a:solidFill>
                  <a:schemeClr val="tx1"/>
                </a:solidFill>
              </a:rPr>
              <a:t>Empathise</a:t>
            </a:r>
            <a:r>
              <a:rPr lang="en-US" sz="1400" dirty="0">
                <a:solidFill>
                  <a:schemeClr val="tx1"/>
                </a:solidFill>
              </a:rPr>
              <a:t>? De escalate?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BBBEEC73-9BC2-0B4E-03FD-A4E207DBC472}"/>
              </a:ext>
            </a:extLst>
          </p:cNvPr>
          <p:cNvSpPr/>
          <p:nvPr/>
        </p:nvSpPr>
        <p:spPr>
          <a:xfrm>
            <a:off x="4935557" y="3236402"/>
            <a:ext cx="2838076" cy="954108"/>
          </a:xfrm>
          <a:prstGeom prst="cloudCallout">
            <a:avLst>
              <a:gd name="adj1" fmla="val -68511"/>
              <a:gd name="adj2" fmla="val -24101"/>
            </a:avLst>
          </a:prstGeom>
          <a:solidFill>
            <a:srgbClr val="CAEA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Policy. Documentation. Escalation pathways. Accountability.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9D4628-FAAB-D76E-D78F-6F77D4C60B65}"/>
              </a:ext>
            </a:extLst>
          </p:cNvPr>
          <p:cNvSpPr txBox="1"/>
          <p:nvPr/>
        </p:nvSpPr>
        <p:spPr>
          <a:xfrm>
            <a:off x="7750748" y="911663"/>
            <a:ext cx="4441252" cy="1446550"/>
          </a:xfrm>
          <a:prstGeom prst="rect">
            <a:avLst/>
          </a:prstGeom>
          <a:solidFill>
            <a:srgbClr val="F7B2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b="1" dirty="0">
                <a:latin typeface="Nunito" pitchFamily="2" charset="0"/>
              </a:rPr>
              <a:t>Make the invisible visible.</a:t>
            </a:r>
          </a:p>
          <a:p>
            <a:pPr>
              <a:buNone/>
            </a:pPr>
            <a:r>
              <a:rPr lang="en-US" sz="1400" dirty="0">
                <a:latin typeface="Nunito" pitchFamily="2" charset="0"/>
              </a:rPr>
              <a:t>We like to imagine decisions are rational, measured &amp; Sequential.</a:t>
            </a:r>
          </a:p>
          <a:p>
            <a:pPr>
              <a:buNone/>
            </a:pPr>
            <a:endParaRPr lang="en-US" sz="1400" dirty="0">
              <a:latin typeface="Nunito" pitchFamily="2" charset="0"/>
            </a:endParaRPr>
          </a:p>
          <a:p>
            <a:pPr>
              <a:buNone/>
            </a:pPr>
            <a:r>
              <a:rPr lang="en-US" sz="1400" dirty="0">
                <a:latin typeface="Nunito" pitchFamily="2" charset="0"/>
              </a:rPr>
              <a:t>But in practice, they are instantaneous &amp; shaped by multiple factors.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C80FD6-3712-7332-5D1D-B7E784293290}"/>
              </a:ext>
            </a:extLst>
          </p:cNvPr>
          <p:cNvSpPr txBox="1"/>
          <p:nvPr/>
        </p:nvSpPr>
        <p:spPr>
          <a:xfrm>
            <a:off x="7750748" y="2464194"/>
            <a:ext cx="4441252" cy="523220"/>
          </a:xfrm>
          <a:prstGeom prst="rect">
            <a:avLst/>
          </a:prstGeom>
          <a:solidFill>
            <a:srgbClr val="F7B2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b="1" dirty="0">
                <a:latin typeface="Nunito" pitchFamily="2" charset="0"/>
              </a:rPr>
              <a:t>Decisions</a:t>
            </a:r>
            <a:endParaRPr lang="en-US" sz="1400" dirty="0">
              <a:latin typeface="Nunito" pitchFamily="2" charset="0"/>
            </a:endParaRPr>
          </a:p>
          <a:p>
            <a:pPr>
              <a:buNone/>
            </a:pPr>
            <a:r>
              <a:rPr lang="en-US" sz="1400" dirty="0">
                <a:latin typeface="Nunito" pitchFamily="2" charset="0"/>
              </a:rPr>
              <a:t>Often simultaneously.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D99812-01A2-F501-1C33-BA6062F623FC}"/>
              </a:ext>
            </a:extLst>
          </p:cNvPr>
          <p:cNvSpPr txBox="1"/>
          <p:nvPr/>
        </p:nvSpPr>
        <p:spPr>
          <a:xfrm>
            <a:off x="7750748" y="2977344"/>
            <a:ext cx="4441252" cy="307777"/>
          </a:xfrm>
          <a:prstGeom prst="rect">
            <a:avLst/>
          </a:prstGeom>
          <a:solidFill>
            <a:srgbClr val="F7B2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>
                <a:latin typeface="Nunito" pitchFamily="2" charset="0"/>
              </a:rPr>
              <a:t>Often under pressure.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4F47BE-C98B-14E4-6FA3-50081CB000D0}"/>
              </a:ext>
            </a:extLst>
          </p:cNvPr>
          <p:cNvSpPr txBox="1"/>
          <p:nvPr/>
        </p:nvSpPr>
        <p:spPr>
          <a:xfrm>
            <a:off x="7773633" y="3265103"/>
            <a:ext cx="4441252" cy="307777"/>
          </a:xfrm>
          <a:prstGeom prst="rect">
            <a:avLst/>
          </a:prstGeom>
          <a:solidFill>
            <a:srgbClr val="F7B2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>
                <a:latin typeface="Nunito" pitchFamily="2" charset="0"/>
              </a:rPr>
              <a:t>Often without full information.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3905AF6-B041-2A52-B2CB-70EA5D504B5A}"/>
              </a:ext>
            </a:extLst>
          </p:cNvPr>
          <p:cNvSpPr txBox="1"/>
          <p:nvPr/>
        </p:nvSpPr>
        <p:spPr>
          <a:xfrm>
            <a:off x="7750747" y="4652828"/>
            <a:ext cx="4441253" cy="3385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600" b="1" dirty="0">
                <a:latin typeface="Nunito" pitchFamily="2" charset="0"/>
              </a:rPr>
              <a:t>We navigate complexity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FA675C0-296E-EA65-252F-50B238CD7A77}"/>
              </a:ext>
            </a:extLst>
          </p:cNvPr>
          <p:cNvSpPr txBox="1"/>
          <p:nvPr/>
        </p:nvSpPr>
        <p:spPr>
          <a:xfrm>
            <a:off x="7750748" y="5001610"/>
            <a:ext cx="4441252" cy="1077218"/>
          </a:xfrm>
          <a:prstGeom prst="rect">
            <a:avLst/>
          </a:prstGeom>
          <a:solidFill>
            <a:srgbClr val="F7B2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600" b="1" dirty="0">
                <a:latin typeface="Nunito" pitchFamily="2" charset="0"/>
              </a:rPr>
              <a:t>Once spoken, once acted, the choice sets consequence in motion.</a:t>
            </a:r>
          </a:p>
          <a:p>
            <a:pPr algn="ctr">
              <a:buNone/>
            </a:pPr>
            <a:r>
              <a:rPr lang="en-US" sz="1600" b="1" i="1" dirty="0">
                <a:latin typeface="Nunito" pitchFamily="2" charset="0"/>
              </a:rPr>
              <a:t>Cause &amp; Effect</a:t>
            </a:r>
          </a:p>
          <a:p>
            <a:pPr algn="ctr">
              <a:buNone/>
            </a:pPr>
            <a:r>
              <a:rPr lang="en-US" sz="1600" b="1" dirty="0">
                <a:latin typeface="Nunito" pitchFamily="2" charset="0"/>
              </a:rPr>
              <a:t>Often irreversible.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329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6" grpId="0" animBg="1"/>
      <p:bldP spid="12" grpId="0" animBg="1"/>
      <p:bldP spid="13" grpId="0" animBg="1"/>
      <p:bldP spid="15" grpId="0" animBg="1"/>
      <p:bldP spid="18" grpId="0" animBg="1"/>
      <p:bldP spid="19" grpId="0" build="allAtOnce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A8AC46-E693-8739-8030-2B5DCB780B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B941EBA-FE06-5684-01AC-1A1A3B5BB6CE}"/>
              </a:ext>
            </a:extLst>
          </p:cNvPr>
          <p:cNvSpPr/>
          <p:nvPr/>
        </p:nvSpPr>
        <p:spPr>
          <a:xfrm>
            <a:off x="0" y="0"/>
            <a:ext cx="12192000" cy="6078828"/>
          </a:xfrm>
          <a:prstGeom prst="rect">
            <a:avLst/>
          </a:prstGeom>
          <a:solidFill>
            <a:srgbClr val="F4F4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808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00344E-2B25-1579-ECC8-5E4AD2BE67B9}"/>
              </a:ext>
            </a:extLst>
          </p:cNvPr>
          <p:cNvSpPr txBox="1"/>
          <p:nvPr/>
        </p:nvSpPr>
        <p:spPr>
          <a:xfrm>
            <a:off x="0" y="511553"/>
            <a:ext cx="12192000" cy="400110"/>
          </a:xfrm>
          <a:prstGeom prst="rect">
            <a:avLst/>
          </a:prstGeom>
          <a:solidFill>
            <a:srgbClr val="FFC857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2000" b="1" i="1" dirty="0">
                <a:latin typeface="Nunito" pitchFamily="2" charset="0"/>
              </a:rPr>
              <a:t>The Reality of Practice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A6D5AE-0D75-7468-76AD-95ABAEB9FAF7}"/>
              </a:ext>
            </a:extLst>
          </p:cNvPr>
          <p:cNvSpPr txBox="1"/>
          <p:nvPr/>
        </p:nvSpPr>
        <p:spPr>
          <a:xfrm>
            <a:off x="1443040" y="0"/>
            <a:ext cx="10748962" cy="461665"/>
          </a:xfrm>
          <a:prstGeom prst="rect">
            <a:avLst/>
          </a:prstGeom>
          <a:solidFill>
            <a:srgbClr val="AED9E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2E2E2E"/>
                </a:solidFill>
                <a:latin typeface="Nunito" pitchFamily="2" charset="0"/>
                <a:ea typeface="Calibri" panose="020F0502020204030204" pitchFamily="34" charset="0"/>
              </a:rPr>
              <a:t>The National Association of Educator in Practice Conference</a:t>
            </a:r>
            <a:endParaRPr lang="en-US" sz="2400" b="1" dirty="0">
              <a:latin typeface="Nunito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106C4A-438D-2C4E-F680-B7529BC89B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53" b="89055" l="7055" r="91358">
                        <a14:foregroundMark x1="10406" y1="22886" x2="30335" y2="42289"/>
                        <a14:foregroundMark x1="30335" y1="42289" x2="23633" y2="87065"/>
                        <a14:foregroundMark x1="41446" y1="19403" x2="72310" y2="56716"/>
                        <a14:foregroundMark x1="72310" y1="56716" x2="84127" y2="83582"/>
                        <a14:foregroundMark x1="91358" y1="30846" x2="40741" y2="79104"/>
                        <a14:foregroundMark x1="40741" y1="79104" x2="40388" y2="89552"/>
                        <a14:foregroundMark x1="47266" y1="30846" x2="89065" y2="33333"/>
                        <a14:foregroundMark x1="90476" y1="31841" x2="39506" y2="26866"/>
                        <a14:foregroundMark x1="38624" y1="64179" x2="85009" y2="79602"/>
                        <a14:foregroundMark x1="23104" y1="73134" x2="7231" y2="37313"/>
                        <a14:foregroundMark x1="17284" y1="89552" x2="8466" y2="35821"/>
                        <a14:foregroundMark x1="8466" y1="35821" x2="9524" y2="33333"/>
                        <a14:foregroundMark x1="49912" y1="73134" x2="50970" y2="66667"/>
                        <a14:foregroundMark x1="59965" y1="65174" x2="59965" y2="88557"/>
                        <a14:foregroundMark x1="55026" y1="69154" x2="53616" y2="75622"/>
                        <a14:foregroundMark x1="60494" y1="77114" x2="60494" y2="88557"/>
                        <a14:foregroundMark x1="65079" y1="75622" x2="65079" y2="89552"/>
                        <a14:foregroundMark x1="70899" y1="70647" x2="70370" y2="87065"/>
                        <a14:foregroundMark x1="75485" y1="74129" x2="77249" y2="88557"/>
                        <a14:foregroundMark x1="81834" y1="70647" x2="82187" y2="78109"/>
                        <a14:foregroundMark x1="85538" y1="69154" x2="80952" y2="88557"/>
                        <a14:foregroundMark x1="86420" y1="37313" x2="91358" y2="42289"/>
                        <a14:foregroundMark x1="81834" y1="26866" x2="76896" y2="29353"/>
                        <a14:foregroundMark x1="71429" y1="25871" x2="71781" y2="46269"/>
                        <a14:foregroundMark x1="72663" y1="15423" x2="72663" y2="15423"/>
                        <a14:foregroundMark x1="71781" y1="25871" x2="73192" y2="48756"/>
                        <a14:foregroundMark x1="71781" y1="12935" x2="71781" y2="12935"/>
                        <a14:foregroundMark x1="72310" y1="17910" x2="72310" y2="17910"/>
                        <a14:foregroundMark x1="72310" y1="17910" x2="72310" y2="17910"/>
                        <a14:foregroundMark x1="72310" y1="17910" x2="70899" y2="179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-22546"/>
            <a:ext cx="1443040" cy="5115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2FC656-7948-0C3A-9343-B8831982AC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1663"/>
            <a:ext cx="7750748" cy="516716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A25E662-3249-A2F1-DC63-A2CA209E1E0C}"/>
              </a:ext>
            </a:extLst>
          </p:cNvPr>
          <p:cNvSpPr txBox="1"/>
          <p:nvPr/>
        </p:nvSpPr>
        <p:spPr>
          <a:xfrm>
            <a:off x="7750748" y="5247831"/>
            <a:ext cx="4431268" cy="83099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600" b="1" dirty="0">
                <a:latin typeface="Nunito" pitchFamily="2" charset="0"/>
              </a:rPr>
              <a:t>If we agree that decision making in practice is layered, pressured, and deeply human…</a:t>
            </a:r>
          </a:p>
          <a:p>
            <a:pPr algn="ctr">
              <a:buNone/>
            </a:pPr>
            <a:r>
              <a:rPr lang="en-US" sz="1600" b="1" dirty="0">
                <a:latin typeface="Nunito" pitchFamily="2" charset="0"/>
              </a:rPr>
              <a:t>…How do we teach it?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6323F7-744E-9630-EED7-E9DD8CF1D1A5}"/>
              </a:ext>
            </a:extLst>
          </p:cNvPr>
          <p:cNvSpPr txBox="1"/>
          <p:nvPr/>
        </p:nvSpPr>
        <p:spPr>
          <a:xfrm>
            <a:off x="7737437" y="911663"/>
            <a:ext cx="4454564" cy="1077218"/>
          </a:xfrm>
          <a:prstGeom prst="rect">
            <a:avLst/>
          </a:prstGeom>
          <a:solidFill>
            <a:srgbClr val="F7B2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600" b="1" dirty="0">
                <a:latin typeface="Nunito" pitchFamily="2" charset="0"/>
              </a:rPr>
              <a:t>How Decisions Are Made: </a:t>
            </a:r>
            <a:endParaRPr lang="en-US" sz="1600" dirty="0">
              <a:latin typeface="Nunito" pitchFamily="2" charset="0"/>
            </a:endParaRPr>
          </a:p>
          <a:p>
            <a:endParaRPr lang="en-US" sz="1600" b="1" dirty="0">
              <a:latin typeface="Nunito" pitchFamily="2" charset="0"/>
            </a:endParaRPr>
          </a:p>
          <a:p>
            <a:pPr algn="ctr"/>
            <a:r>
              <a:rPr lang="en-US" sz="1600" b="1" dirty="0">
                <a:latin typeface="Nunito" pitchFamily="2" charset="0"/>
              </a:rPr>
              <a:t>Dual process thinking</a:t>
            </a:r>
          </a:p>
          <a:p>
            <a:pPr algn="ctr"/>
            <a:r>
              <a:rPr lang="en-US" sz="1600" dirty="0">
                <a:latin typeface="Nunito" pitchFamily="2" charset="0"/>
              </a:rPr>
              <a:t>Fast/intuitive Slow/analytical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E310B0-6D88-1F6D-3E56-F0E2C21DBEA0}"/>
              </a:ext>
            </a:extLst>
          </p:cNvPr>
          <p:cNvSpPr txBox="1"/>
          <p:nvPr/>
        </p:nvSpPr>
        <p:spPr>
          <a:xfrm>
            <a:off x="7744092" y="1999109"/>
            <a:ext cx="4454564" cy="584775"/>
          </a:xfrm>
          <a:prstGeom prst="rect">
            <a:avLst/>
          </a:prstGeom>
          <a:solidFill>
            <a:srgbClr val="F7B2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Nunito" pitchFamily="2" charset="0"/>
              </a:rPr>
              <a:t>Heuristics and bias</a:t>
            </a:r>
          </a:p>
          <a:p>
            <a:pPr algn="ctr"/>
            <a:r>
              <a:rPr lang="en-US" sz="1600" dirty="0">
                <a:latin typeface="Nunito" pitchFamily="2" charset="0"/>
              </a:rPr>
              <a:t>Mental shortcuts "rules of thumb"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C6F8C8-52E4-BAF2-A69C-3486F2235BA6}"/>
              </a:ext>
            </a:extLst>
          </p:cNvPr>
          <p:cNvSpPr txBox="1"/>
          <p:nvPr/>
        </p:nvSpPr>
        <p:spPr>
          <a:xfrm>
            <a:off x="7730780" y="2594112"/>
            <a:ext cx="4454564" cy="584775"/>
          </a:xfrm>
          <a:prstGeom prst="rect">
            <a:avLst/>
          </a:prstGeom>
          <a:solidFill>
            <a:srgbClr val="F7B2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Nunito" pitchFamily="2" charset="0"/>
              </a:rPr>
              <a:t>Bounded rationality</a:t>
            </a:r>
          </a:p>
          <a:p>
            <a:pPr algn="ctr"/>
            <a:r>
              <a:rPr lang="en-US" sz="1600" i="1" dirty="0">
                <a:latin typeface="Nunito" pitchFamily="2" charset="0"/>
              </a:rPr>
              <a:t>limitations</a:t>
            </a:r>
            <a:r>
              <a:rPr lang="en-US" sz="1600" dirty="0">
                <a:latin typeface="Nunito" pitchFamily="2" charset="0"/>
              </a:rPr>
              <a:t> &amp; incomplete information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57DB14F-F900-9D33-9F47-65E4CEC7E829}"/>
              </a:ext>
            </a:extLst>
          </p:cNvPr>
          <p:cNvSpPr txBox="1"/>
          <p:nvPr/>
        </p:nvSpPr>
        <p:spPr>
          <a:xfrm>
            <a:off x="7727452" y="3189115"/>
            <a:ext cx="4454564" cy="1323439"/>
          </a:xfrm>
          <a:prstGeom prst="rect">
            <a:avLst/>
          </a:prstGeom>
          <a:solidFill>
            <a:srgbClr val="F7B2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Nunito" pitchFamily="2" charset="0"/>
              </a:rPr>
              <a:t>Moral reasoning under constraint</a:t>
            </a:r>
          </a:p>
          <a:p>
            <a:pPr algn="ctr"/>
            <a:r>
              <a:rPr lang="en-US" sz="1600" dirty="0">
                <a:latin typeface="Nunito" pitchFamily="2" charset="0"/>
              </a:rPr>
              <a:t>Cognitive process of determining right from wrong when choices are restricted by external pressures (laws, rules, authority) or internal limitations (empathy, duty, cognitive capacity)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25B2C57-0B62-FCB5-E957-AD37C6C04D45}"/>
              </a:ext>
            </a:extLst>
          </p:cNvPr>
          <p:cNvSpPr txBox="1"/>
          <p:nvPr/>
        </p:nvSpPr>
        <p:spPr>
          <a:xfrm>
            <a:off x="7749085" y="4512554"/>
            <a:ext cx="4431268" cy="58477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600" b="1" i="1" dirty="0">
                <a:latin typeface="Nunito" pitchFamily="2" charset="0"/>
              </a:rPr>
              <a:t>Under pressure, we do not slow down.</a:t>
            </a:r>
          </a:p>
          <a:p>
            <a:pPr algn="ctr">
              <a:buNone/>
            </a:pPr>
            <a:r>
              <a:rPr lang="en-US" sz="1600" b="1" i="1" dirty="0">
                <a:latin typeface="Nunito" pitchFamily="2" charset="0"/>
              </a:rPr>
              <a:t>We accelerate.</a:t>
            </a:r>
          </a:p>
        </p:txBody>
      </p:sp>
      <p:sp>
        <p:nvSpPr>
          <p:cNvPr id="22" name="Arrow: Left 21">
            <a:extLst>
              <a:ext uri="{FF2B5EF4-FFF2-40B4-BE49-F238E27FC236}">
                <a16:creationId xmlns:a16="http://schemas.microsoft.com/office/drawing/2014/main" id="{7D7B519C-4527-DCDA-59DB-C3B21E323100}"/>
              </a:ext>
            </a:extLst>
          </p:cNvPr>
          <p:cNvSpPr/>
          <p:nvPr/>
        </p:nvSpPr>
        <p:spPr>
          <a:xfrm>
            <a:off x="5993176" y="3850834"/>
            <a:ext cx="1724292" cy="625207"/>
          </a:xfrm>
          <a:prstGeom prst="leftArrow">
            <a:avLst/>
          </a:prstGeom>
          <a:solidFill>
            <a:srgbClr val="F7B2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246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B7103A-0A1A-A119-8EB9-C6A24C7855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81E57EF-A9C2-6983-1F73-B9B52C89EE1B}"/>
              </a:ext>
            </a:extLst>
          </p:cNvPr>
          <p:cNvSpPr/>
          <p:nvPr/>
        </p:nvSpPr>
        <p:spPr>
          <a:xfrm>
            <a:off x="0" y="0"/>
            <a:ext cx="12192000" cy="6078828"/>
          </a:xfrm>
          <a:prstGeom prst="rect">
            <a:avLst/>
          </a:prstGeom>
          <a:solidFill>
            <a:srgbClr val="F4F4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808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6DB083-7459-5A57-216F-2B2E7FD8475A}"/>
              </a:ext>
            </a:extLst>
          </p:cNvPr>
          <p:cNvSpPr txBox="1"/>
          <p:nvPr/>
        </p:nvSpPr>
        <p:spPr>
          <a:xfrm>
            <a:off x="0" y="511553"/>
            <a:ext cx="12192000" cy="400110"/>
          </a:xfrm>
          <a:prstGeom prst="rect">
            <a:avLst/>
          </a:prstGeom>
          <a:solidFill>
            <a:srgbClr val="FFC857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2000" b="1" i="1" dirty="0">
                <a:latin typeface="Nunito" pitchFamily="2" charset="0"/>
              </a:rPr>
              <a:t>The Gap in Education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2DECBA-47C0-EFE0-2851-06CBDC76E72A}"/>
              </a:ext>
            </a:extLst>
          </p:cNvPr>
          <p:cNvSpPr txBox="1"/>
          <p:nvPr/>
        </p:nvSpPr>
        <p:spPr>
          <a:xfrm>
            <a:off x="1443040" y="0"/>
            <a:ext cx="10748962" cy="461665"/>
          </a:xfrm>
          <a:prstGeom prst="rect">
            <a:avLst/>
          </a:prstGeom>
          <a:solidFill>
            <a:srgbClr val="AED9E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2E2E2E"/>
                </a:solidFill>
                <a:latin typeface="Nunito" pitchFamily="2" charset="0"/>
                <a:ea typeface="Calibri" panose="020F0502020204030204" pitchFamily="34" charset="0"/>
              </a:rPr>
              <a:t>The National Association of Educator in Practice Conference</a:t>
            </a:r>
            <a:endParaRPr lang="en-US" sz="2400" b="1" dirty="0">
              <a:latin typeface="Nunito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07308E-FD9A-A2B7-CF3E-949A01FB88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53" b="89055" l="7055" r="91358">
                        <a14:foregroundMark x1="10406" y1="22886" x2="30335" y2="42289"/>
                        <a14:foregroundMark x1="30335" y1="42289" x2="23633" y2="87065"/>
                        <a14:foregroundMark x1="41446" y1="19403" x2="72310" y2="56716"/>
                        <a14:foregroundMark x1="72310" y1="56716" x2="84127" y2="83582"/>
                        <a14:foregroundMark x1="91358" y1="30846" x2="40741" y2="79104"/>
                        <a14:foregroundMark x1="40741" y1="79104" x2="40388" y2="89552"/>
                        <a14:foregroundMark x1="47266" y1="30846" x2="89065" y2="33333"/>
                        <a14:foregroundMark x1="90476" y1="31841" x2="39506" y2="26866"/>
                        <a14:foregroundMark x1="38624" y1="64179" x2="85009" y2="79602"/>
                        <a14:foregroundMark x1="23104" y1="73134" x2="7231" y2="37313"/>
                        <a14:foregroundMark x1="17284" y1="89552" x2="8466" y2="35821"/>
                        <a14:foregroundMark x1="8466" y1="35821" x2="9524" y2="33333"/>
                        <a14:foregroundMark x1="49912" y1="73134" x2="50970" y2="66667"/>
                        <a14:foregroundMark x1="59965" y1="65174" x2="59965" y2="88557"/>
                        <a14:foregroundMark x1="55026" y1="69154" x2="53616" y2="75622"/>
                        <a14:foregroundMark x1="60494" y1="77114" x2="60494" y2="88557"/>
                        <a14:foregroundMark x1="65079" y1="75622" x2="65079" y2="89552"/>
                        <a14:foregroundMark x1="70899" y1="70647" x2="70370" y2="87065"/>
                        <a14:foregroundMark x1="75485" y1="74129" x2="77249" y2="88557"/>
                        <a14:foregroundMark x1="81834" y1="70647" x2="82187" y2="78109"/>
                        <a14:foregroundMark x1="85538" y1="69154" x2="80952" y2="88557"/>
                        <a14:foregroundMark x1="86420" y1="37313" x2="91358" y2="42289"/>
                        <a14:foregroundMark x1="81834" y1="26866" x2="76896" y2="29353"/>
                        <a14:foregroundMark x1="71429" y1="25871" x2="71781" y2="46269"/>
                        <a14:foregroundMark x1="72663" y1="15423" x2="72663" y2="15423"/>
                        <a14:foregroundMark x1="71781" y1="25871" x2="73192" y2="48756"/>
                        <a14:foregroundMark x1="71781" y1="12935" x2="71781" y2="12935"/>
                        <a14:foregroundMark x1="72310" y1="17910" x2="72310" y2="17910"/>
                        <a14:foregroundMark x1="72310" y1="17910" x2="72310" y2="17910"/>
                        <a14:foregroundMark x1="72310" y1="17910" x2="70899" y2="179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-22546"/>
            <a:ext cx="1443040" cy="5115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4DAC2D-483D-79EA-0F23-0A8A35CCA4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922933"/>
            <a:ext cx="7733843" cy="51558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3B34AF-5096-E83D-6DD5-2CC42062EFB8}"/>
              </a:ext>
            </a:extLst>
          </p:cNvPr>
          <p:cNvSpPr txBox="1"/>
          <p:nvPr/>
        </p:nvSpPr>
        <p:spPr>
          <a:xfrm>
            <a:off x="7733840" y="2477645"/>
            <a:ext cx="4458159" cy="2339102"/>
          </a:xfrm>
          <a:prstGeom prst="rect">
            <a:avLst/>
          </a:prstGeom>
          <a:solidFill>
            <a:srgbClr val="F7B2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2000" b="1" dirty="0">
                <a:latin typeface="Nunito" pitchFamily="2" charset="0"/>
              </a:rPr>
              <a:t>But not so much:</a:t>
            </a:r>
          </a:p>
          <a:p>
            <a:pPr algn="ctr"/>
            <a:r>
              <a:rPr lang="en-US" i="1" dirty="0">
                <a:latin typeface="Nunito" pitchFamily="2" charset="0"/>
              </a:rPr>
              <a:t>Live decision pressure</a:t>
            </a:r>
          </a:p>
          <a:p>
            <a:pPr algn="ctr"/>
            <a:endParaRPr lang="en-US" i="1" dirty="0">
              <a:latin typeface="Nunito" pitchFamily="2" charset="0"/>
            </a:endParaRPr>
          </a:p>
          <a:p>
            <a:pPr algn="ctr"/>
            <a:r>
              <a:rPr lang="en-US" i="1" dirty="0">
                <a:latin typeface="Nunito" pitchFamily="2" charset="0"/>
              </a:rPr>
              <a:t>Ambiguity</a:t>
            </a:r>
          </a:p>
          <a:p>
            <a:pPr algn="ctr"/>
            <a:endParaRPr lang="en-US" i="1" dirty="0">
              <a:latin typeface="Nunito" pitchFamily="2" charset="0"/>
            </a:endParaRPr>
          </a:p>
          <a:p>
            <a:pPr algn="ctr"/>
            <a:r>
              <a:rPr lang="en-US" i="1" dirty="0">
                <a:latin typeface="Nunito" pitchFamily="2" charset="0"/>
              </a:rPr>
              <a:t>Competing values</a:t>
            </a:r>
          </a:p>
          <a:p>
            <a:pPr algn="ctr"/>
            <a:endParaRPr lang="en-US" i="1" dirty="0">
              <a:latin typeface="Nunito" pitchFamily="2" charset="0"/>
            </a:endParaRPr>
          </a:p>
          <a:p>
            <a:pPr algn="ctr"/>
            <a:r>
              <a:rPr lang="en-US" i="1" dirty="0">
                <a:latin typeface="Nunito" pitchFamily="2" charset="0"/>
              </a:rPr>
              <a:t>Emotional load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58C227-C7C7-ADD2-CFD0-B128B1838433}"/>
              </a:ext>
            </a:extLst>
          </p:cNvPr>
          <p:cNvSpPr txBox="1"/>
          <p:nvPr/>
        </p:nvSpPr>
        <p:spPr>
          <a:xfrm>
            <a:off x="7733841" y="922933"/>
            <a:ext cx="4458159" cy="1231106"/>
          </a:xfrm>
          <a:prstGeom prst="rect">
            <a:avLst/>
          </a:prstGeom>
          <a:solidFill>
            <a:srgbClr val="F7B2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2000" b="1" dirty="0">
                <a:latin typeface="Nunito" pitchFamily="2" charset="0"/>
              </a:rPr>
              <a:t>Often we teach:</a:t>
            </a:r>
          </a:p>
          <a:p>
            <a:pPr algn="ctr"/>
            <a:r>
              <a:rPr lang="en-US" i="1" dirty="0">
                <a:latin typeface="Nunito" pitchFamily="2" charset="0"/>
              </a:rPr>
              <a:t>Knowledge</a:t>
            </a:r>
          </a:p>
          <a:p>
            <a:pPr algn="ctr"/>
            <a:r>
              <a:rPr lang="en-US" i="1" dirty="0">
                <a:latin typeface="Nunito" pitchFamily="2" charset="0"/>
              </a:rPr>
              <a:t>Protocol</a:t>
            </a:r>
          </a:p>
          <a:p>
            <a:pPr algn="ctr"/>
            <a:r>
              <a:rPr lang="en-US" i="1" dirty="0">
                <a:latin typeface="Nunito" pitchFamily="2" charset="0"/>
              </a:rPr>
              <a:t>Policy</a:t>
            </a:r>
          </a:p>
        </p:txBody>
      </p:sp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5F3DD261-A7D3-9EEB-66A1-0B55B8A6D343}"/>
              </a:ext>
            </a:extLst>
          </p:cNvPr>
          <p:cNvSpPr/>
          <p:nvPr/>
        </p:nvSpPr>
        <p:spPr>
          <a:xfrm>
            <a:off x="3866919" y="922933"/>
            <a:ext cx="1663548" cy="1198478"/>
          </a:xfrm>
          <a:prstGeom prst="cloudCallout">
            <a:avLst>
              <a:gd name="adj1" fmla="val -66572"/>
              <a:gd name="adj2" fmla="val 39039"/>
            </a:avLst>
          </a:prstGeom>
          <a:solidFill>
            <a:srgbClr val="FFC85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0470BD9-749E-6387-CD2C-E57E380327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7681" y="944291"/>
            <a:ext cx="1322024" cy="11579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A1B8820-1096-8642-011C-A49B84AD8F0F}"/>
              </a:ext>
            </a:extLst>
          </p:cNvPr>
          <p:cNvSpPr txBox="1"/>
          <p:nvPr/>
        </p:nvSpPr>
        <p:spPr>
          <a:xfrm>
            <a:off x="7733841" y="5155399"/>
            <a:ext cx="4458159" cy="400110"/>
          </a:xfrm>
          <a:prstGeom prst="rect">
            <a:avLst/>
          </a:prstGeom>
          <a:solidFill>
            <a:srgbClr val="F7B2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2000" b="1" dirty="0">
                <a:latin typeface="Nunito" pitchFamily="2" charset="0"/>
              </a:rPr>
              <a:t>We rarely teach ‘the moment’</a:t>
            </a:r>
            <a:endParaRPr lang="en-US" sz="2000" i="1" dirty="0">
              <a:latin typeface="Nunito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822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2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9E76FA-6652-AA71-2828-5226158425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EC66277-C32E-C387-EE78-4A4BBEA71765}"/>
              </a:ext>
            </a:extLst>
          </p:cNvPr>
          <p:cNvSpPr/>
          <p:nvPr/>
        </p:nvSpPr>
        <p:spPr>
          <a:xfrm>
            <a:off x="0" y="0"/>
            <a:ext cx="12192000" cy="6078828"/>
          </a:xfrm>
          <a:prstGeom prst="rect">
            <a:avLst/>
          </a:prstGeom>
          <a:solidFill>
            <a:srgbClr val="F4F4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808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72CE1B-DF41-CDBE-1690-888E4A665027}"/>
              </a:ext>
            </a:extLst>
          </p:cNvPr>
          <p:cNvSpPr txBox="1"/>
          <p:nvPr/>
        </p:nvSpPr>
        <p:spPr>
          <a:xfrm>
            <a:off x="0" y="511553"/>
            <a:ext cx="12192000" cy="400110"/>
          </a:xfrm>
          <a:prstGeom prst="rect">
            <a:avLst/>
          </a:prstGeom>
          <a:solidFill>
            <a:srgbClr val="FFC857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2000" b="1" i="1" dirty="0">
                <a:latin typeface="Nunito" pitchFamily="2" charset="0"/>
              </a:rPr>
              <a:t>What is ChoicePoints?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70794D-F1C3-52FE-7F05-913191CD03B2}"/>
              </a:ext>
            </a:extLst>
          </p:cNvPr>
          <p:cNvSpPr txBox="1"/>
          <p:nvPr/>
        </p:nvSpPr>
        <p:spPr>
          <a:xfrm>
            <a:off x="1443040" y="0"/>
            <a:ext cx="10748962" cy="461665"/>
          </a:xfrm>
          <a:prstGeom prst="rect">
            <a:avLst/>
          </a:prstGeom>
          <a:solidFill>
            <a:srgbClr val="AED9E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2E2E2E"/>
                </a:solidFill>
                <a:latin typeface="Nunito" pitchFamily="2" charset="0"/>
                <a:ea typeface="Calibri" panose="020F0502020204030204" pitchFamily="34" charset="0"/>
              </a:rPr>
              <a:t>The National Association of Educator in Practice Conference</a:t>
            </a:r>
            <a:endParaRPr lang="en-US" sz="2400" b="1" dirty="0">
              <a:latin typeface="Nunito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BD512D-EA83-7D58-C349-DE707D6A41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53" b="89055" l="7055" r="91358">
                        <a14:foregroundMark x1="10406" y1="22886" x2="30335" y2="42289"/>
                        <a14:foregroundMark x1="30335" y1="42289" x2="23633" y2="87065"/>
                        <a14:foregroundMark x1="41446" y1="19403" x2="72310" y2="56716"/>
                        <a14:foregroundMark x1="72310" y1="56716" x2="84127" y2="83582"/>
                        <a14:foregroundMark x1="91358" y1="30846" x2="40741" y2="79104"/>
                        <a14:foregroundMark x1="40741" y1="79104" x2="40388" y2="89552"/>
                        <a14:foregroundMark x1="47266" y1="30846" x2="89065" y2="33333"/>
                        <a14:foregroundMark x1="90476" y1="31841" x2="39506" y2="26866"/>
                        <a14:foregroundMark x1="38624" y1="64179" x2="85009" y2="79602"/>
                        <a14:foregroundMark x1="23104" y1="73134" x2="7231" y2="37313"/>
                        <a14:foregroundMark x1="17284" y1="89552" x2="8466" y2="35821"/>
                        <a14:foregroundMark x1="8466" y1="35821" x2="9524" y2="33333"/>
                        <a14:foregroundMark x1="49912" y1="73134" x2="50970" y2="66667"/>
                        <a14:foregroundMark x1="59965" y1="65174" x2="59965" y2="88557"/>
                        <a14:foregroundMark x1="55026" y1="69154" x2="53616" y2="75622"/>
                        <a14:foregroundMark x1="60494" y1="77114" x2="60494" y2="88557"/>
                        <a14:foregroundMark x1="65079" y1="75622" x2="65079" y2="89552"/>
                        <a14:foregroundMark x1="70899" y1="70647" x2="70370" y2="87065"/>
                        <a14:foregroundMark x1="75485" y1="74129" x2="77249" y2="88557"/>
                        <a14:foregroundMark x1="81834" y1="70647" x2="82187" y2="78109"/>
                        <a14:foregroundMark x1="85538" y1="69154" x2="80952" y2="88557"/>
                        <a14:foregroundMark x1="86420" y1="37313" x2="91358" y2="42289"/>
                        <a14:foregroundMark x1="81834" y1="26866" x2="76896" y2="29353"/>
                        <a14:foregroundMark x1="71429" y1="25871" x2="71781" y2="46269"/>
                        <a14:foregroundMark x1="72663" y1="15423" x2="72663" y2="15423"/>
                        <a14:foregroundMark x1="71781" y1="25871" x2="73192" y2="48756"/>
                        <a14:foregroundMark x1="71781" y1="12935" x2="71781" y2="12935"/>
                        <a14:foregroundMark x1="72310" y1="17910" x2="72310" y2="17910"/>
                        <a14:foregroundMark x1="72310" y1="17910" x2="72310" y2="17910"/>
                        <a14:foregroundMark x1="72310" y1="17910" x2="70899" y2="179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-22546"/>
            <a:ext cx="1443040" cy="5115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7E7119-A7E2-629C-9CFB-50B82C8831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34209"/>
            <a:ext cx="7716929" cy="51446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264D59-B827-DC30-C51E-75E8377CB06A}"/>
              </a:ext>
            </a:extLst>
          </p:cNvPr>
          <p:cNvSpPr txBox="1"/>
          <p:nvPr/>
        </p:nvSpPr>
        <p:spPr>
          <a:xfrm>
            <a:off x="7716927" y="3252592"/>
            <a:ext cx="4475071" cy="1785104"/>
          </a:xfrm>
          <a:prstGeom prst="rect">
            <a:avLst/>
          </a:prstGeom>
          <a:solidFill>
            <a:srgbClr val="F7B2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b="1" dirty="0">
                <a:latin typeface="Nunito" pitchFamily="2" charset="0"/>
              </a:rPr>
              <a:t>Each ChoicePoints Session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latin typeface="Nunito" pitchFamily="2" charset="0"/>
              </a:rPr>
              <a:t>Live or narrated scene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latin typeface="Nunito" pitchFamily="2" charset="0"/>
              </a:rPr>
              <a:t>Defined decision point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latin typeface="Nunito" pitchFamily="2" charset="0"/>
              </a:rPr>
              <a:t>Collective polling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latin typeface="Nunito" pitchFamily="2" charset="0"/>
              </a:rPr>
              <a:t>Visible consequence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latin typeface="Nunito" pitchFamily="2" charset="0"/>
              </a:rPr>
              <a:t>Facilitated reflection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C8B49D-BFD3-A2F7-699E-DC73EABCB356}"/>
              </a:ext>
            </a:extLst>
          </p:cNvPr>
          <p:cNvSpPr txBox="1"/>
          <p:nvPr/>
        </p:nvSpPr>
        <p:spPr>
          <a:xfrm>
            <a:off x="2203180" y="6127954"/>
            <a:ext cx="2787462" cy="400110"/>
          </a:xfrm>
          <a:prstGeom prst="rect">
            <a:avLst/>
          </a:prstGeom>
          <a:solidFill>
            <a:srgbClr val="FFC857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2000" b="1" i="1" dirty="0">
                <a:latin typeface="Nunito" pitchFamily="2" charset="0"/>
              </a:rPr>
              <a:t>It creates the moment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4B57BA-DD3D-D375-B663-5601A636D12E}"/>
              </a:ext>
            </a:extLst>
          </p:cNvPr>
          <p:cNvSpPr txBox="1"/>
          <p:nvPr/>
        </p:nvSpPr>
        <p:spPr>
          <a:xfrm>
            <a:off x="5078776" y="6399705"/>
            <a:ext cx="3311096" cy="400110"/>
          </a:xfrm>
          <a:prstGeom prst="rect">
            <a:avLst/>
          </a:prstGeom>
          <a:solidFill>
            <a:srgbClr val="FFC857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2000" b="1" i="1" dirty="0">
                <a:latin typeface="Nunito" pitchFamily="2" charset="0"/>
              </a:rPr>
              <a:t>Removes the consequence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59D44E-97C7-713B-581D-4125416E2A98}"/>
              </a:ext>
            </a:extLst>
          </p:cNvPr>
          <p:cNvSpPr txBox="1"/>
          <p:nvPr/>
        </p:nvSpPr>
        <p:spPr>
          <a:xfrm>
            <a:off x="7716927" y="911663"/>
            <a:ext cx="4475073" cy="2031325"/>
          </a:xfrm>
          <a:prstGeom prst="rect">
            <a:avLst/>
          </a:prstGeom>
          <a:solidFill>
            <a:srgbClr val="F7B2AD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i="1" dirty="0">
                <a:latin typeface="Nunito" pitchFamily="2" charset="0"/>
              </a:rPr>
              <a:t>ChoicePoints </a:t>
            </a:r>
            <a:r>
              <a:rPr lang="en-US" i="1" dirty="0">
                <a:latin typeface="Nunito" pitchFamily="2" charset="0"/>
              </a:rPr>
              <a:t>is a structured way of slowing decision making down.</a:t>
            </a:r>
          </a:p>
          <a:p>
            <a:r>
              <a:rPr lang="en-US" i="1" dirty="0">
                <a:latin typeface="Nunito" pitchFamily="2" charset="0"/>
              </a:rPr>
              <a:t>It recreates the moment.</a:t>
            </a:r>
          </a:p>
          <a:p>
            <a:r>
              <a:rPr lang="en-US" i="1" dirty="0">
                <a:latin typeface="Nunito" pitchFamily="2" charset="0"/>
              </a:rPr>
              <a:t>But removes the consequence.</a:t>
            </a:r>
          </a:p>
          <a:p>
            <a:r>
              <a:rPr lang="en-US" i="1" dirty="0">
                <a:latin typeface="Nunito" pitchFamily="2" charset="0"/>
              </a:rPr>
              <a:t>It takes a live dilemma</a:t>
            </a:r>
          </a:p>
          <a:p>
            <a:r>
              <a:rPr lang="en-US" i="1" dirty="0">
                <a:latin typeface="Nunito" pitchFamily="2" charset="0"/>
              </a:rPr>
              <a:t>And pauses it at the point of action.</a:t>
            </a:r>
          </a:p>
          <a:p>
            <a:r>
              <a:rPr lang="en-US" i="1" dirty="0">
                <a:latin typeface="Nunito" pitchFamily="2" charset="0"/>
              </a:rPr>
              <a:t>Then asks: What would you do?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9485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1EB1D9-C9B5-6DF2-651C-FEFEA93E91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DF08C34-6ADE-30FD-53D5-6450B03F6531}"/>
              </a:ext>
            </a:extLst>
          </p:cNvPr>
          <p:cNvSpPr/>
          <p:nvPr/>
        </p:nvSpPr>
        <p:spPr>
          <a:xfrm>
            <a:off x="0" y="0"/>
            <a:ext cx="12192000" cy="6078828"/>
          </a:xfrm>
          <a:prstGeom prst="rect">
            <a:avLst/>
          </a:prstGeom>
          <a:solidFill>
            <a:srgbClr val="F4F4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808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0F18BF-B045-5869-2508-F378CEFCB1E4}"/>
              </a:ext>
            </a:extLst>
          </p:cNvPr>
          <p:cNvSpPr txBox="1"/>
          <p:nvPr/>
        </p:nvSpPr>
        <p:spPr>
          <a:xfrm>
            <a:off x="0" y="511553"/>
            <a:ext cx="12192000" cy="400110"/>
          </a:xfrm>
          <a:prstGeom prst="rect">
            <a:avLst/>
          </a:prstGeom>
          <a:solidFill>
            <a:srgbClr val="FFC857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2000" b="1" i="1" dirty="0">
                <a:latin typeface="Nunito" pitchFamily="2" charset="0"/>
              </a:rPr>
              <a:t>What Makes It Different?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05C4FF-76DE-C389-BDA7-EC00456F0429}"/>
              </a:ext>
            </a:extLst>
          </p:cNvPr>
          <p:cNvSpPr txBox="1"/>
          <p:nvPr/>
        </p:nvSpPr>
        <p:spPr>
          <a:xfrm>
            <a:off x="1443040" y="0"/>
            <a:ext cx="10748962" cy="461665"/>
          </a:xfrm>
          <a:prstGeom prst="rect">
            <a:avLst/>
          </a:prstGeom>
          <a:solidFill>
            <a:srgbClr val="AED9E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2E2E2E"/>
                </a:solidFill>
                <a:latin typeface="Nunito" pitchFamily="2" charset="0"/>
                <a:ea typeface="Calibri" panose="020F0502020204030204" pitchFamily="34" charset="0"/>
              </a:rPr>
              <a:t>The National Association of Educator in Practice Conference</a:t>
            </a:r>
            <a:endParaRPr lang="en-US" sz="2400" b="1" dirty="0">
              <a:latin typeface="Nunito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8246B3-F441-CA15-15F1-40644CE69F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53" b="89055" l="7055" r="91358">
                        <a14:foregroundMark x1="10406" y1="22886" x2="30335" y2="42289"/>
                        <a14:foregroundMark x1="30335" y1="42289" x2="23633" y2="87065"/>
                        <a14:foregroundMark x1="41446" y1="19403" x2="72310" y2="56716"/>
                        <a14:foregroundMark x1="72310" y1="56716" x2="84127" y2="83582"/>
                        <a14:foregroundMark x1="91358" y1="30846" x2="40741" y2="79104"/>
                        <a14:foregroundMark x1="40741" y1="79104" x2="40388" y2="89552"/>
                        <a14:foregroundMark x1="47266" y1="30846" x2="89065" y2="33333"/>
                        <a14:foregroundMark x1="90476" y1="31841" x2="39506" y2="26866"/>
                        <a14:foregroundMark x1="38624" y1="64179" x2="85009" y2="79602"/>
                        <a14:foregroundMark x1="23104" y1="73134" x2="7231" y2="37313"/>
                        <a14:foregroundMark x1="17284" y1="89552" x2="8466" y2="35821"/>
                        <a14:foregroundMark x1="8466" y1="35821" x2="9524" y2="33333"/>
                        <a14:foregroundMark x1="49912" y1="73134" x2="50970" y2="66667"/>
                        <a14:foregroundMark x1="59965" y1="65174" x2="59965" y2="88557"/>
                        <a14:foregroundMark x1="55026" y1="69154" x2="53616" y2="75622"/>
                        <a14:foregroundMark x1="60494" y1="77114" x2="60494" y2="88557"/>
                        <a14:foregroundMark x1="65079" y1="75622" x2="65079" y2="89552"/>
                        <a14:foregroundMark x1="70899" y1="70647" x2="70370" y2="87065"/>
                        <a14:foregroundMark x1="75485" y1="74129" x2="77249" y2="88557"/>
                        <a14:foregroundMark x1="81834" y1="70647" x2="82187" y2="78109"/>
                        <a14:foregroundMark x1="85538" y1="69154" x2="80952" y2="88557"/>
                        <a14:foregroundMark x1="86420" y1="37313" x2="91358" y2="42289"/>
                        <a14:foregroundMark x1="81834" y1="26866" x2="76896" y2="29353"/>
                        <a14:foregroundMark x1="71429" y1="25871" x2="71781" y2="46269"/>
                        <a14:foregroundMark x1="72663" y1="15423" x2="72663" y2="15423"/>
                        <a14:foregroundMark x1="71781" y1="25871" x2="73192" y2="48756"/>
                        <a14:foregroundMark x1="71781" y1="12935" x2="71781" y2="12935"/>
                        <a14:foregroundMark x1="72310" y1="17910" x2="72310" y2="17910"/>
                        <a14:foregroundMark x1="72310" y1="17910" x2="72310" y2="17910"/>
                        <a14:foregroundMark x1="72310" y1="17910" x2="70899" y2="179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-22546"/>
            <a:ext cx="1443040" cy="5115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145B98-FF49-B5A8-E77F-D2DC3C9FED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44" b="96409" l="6522" r="94928">
                        <a14:foregroundMark x1="7246" y1="44475" x2="10870" y2="59392"/>
                        <a14:foregroundMark x1="10870" y1="59392" x2="9420" y2="59945"/>
                        <a14:foregroundMark x1="34058" y1="75691" x2="31884" y2="96685"/>
                        <a14:foregroundMark x1="33333" y1="56354" x2="44203" y2="54696"/>
                        <a14:foregroundMark x1="36232" y1="53867" x2="26812" y2="57459"/>
                        <a14:foregroundMark x1="65942" y1="40331" x2="44928" y2="43094"/>
                        <a14:foregroundMark x1="49275" y1="38950" x2="68116" y2="45028"/>
                        <a14:foregroundMark x1="94928" y1="44751" x2="86232" y2="54972"/>
                        <a14:foregroundMark x1="44928" y1="18232" x2="44928" y2="18232"/>
                        <a14:foregroundMark x1="63768" y1="17127" x2="63768" y2="17127"/>
                        <a14:foregroundMark x1="60870" y1="9392" x2="18116" y2="7459"/>
                        <a14:foregroundMark x1="32609" y1="4144" x2="23188" y2="58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" y="2652843"/>
            <a:ext cx="1314633" cy="344853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2F17309-A972-C9D2-88B9-EAB4BE3E0AAB}"/>
              </a:ext>
            </a:extLst>
          </p:cNvPr>
          <p:cNvSpPr txBox="1"/>
          <p:nvPr/>
        </p:nvSpPr>
        <p:spPr>
          <a:xfrm>
            <a:off x="1467780" y="1167157"/>
            <a:ext cx="4475071" cy="1477328"/>
          </a:xfrm>
          <a:prstGeom prst="rect">
            <a:avLst/>
          </a:prstGeom>
          <a:solidFill>
            <a:srgbClr val="AED9E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latin typeface="Nunito" pitchFamily="2" charset="0"/>
              </a:rPr>
              <a:t>ChoicePoints LIVE</a:t>
            </a:r>
          </a:p>
          <a:p>
            <a:pPr algn="ctr"/>
            <a:r>
              <a:rPr lang="en-US" i="1" dirty="0">
                <a:latin typeface="Nunito" pitchFamily="2" charset="0"/>
              </a:rPr>
              <a:t>In person.</a:t>
            </a:r>
          </a:p>
          <a:p>
            <a:pPr algn="ctr"/>
            <a:r>
              <a:rPr lang="en-US" i="1" dirty="0">
                <a:latin typeface="Nunito" pitchFamily="2" charset="0"/>
              </a:rPr>
              <a:t>Live actors.</a:t>
            </a:r>
          </a:p>
          <a:p>
            <a:pPr algn="ctr"/>
            <a:r>
              <a:rPr lang="en-US" i="1" dirty="0">
                <a:latin typeface="Nunito" pitchFamily="2" charset="0"/>
              </a:rPr>
              <a:t>Real time audience polling.</a:t>
            </a:r>
          </a:p>
          <a:p>
            <a:pPr algn="ctr"/>
            <a:r>
              <a:rPr lang="en-US" i="1" dirty="0">
                <a:latin typeface="Nunito" pitchFamily="2" charset="0"/>
              </a:rPr>
              <a:t>Facilitated debrief.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EFB82F-8210-D8DC-6E84-15F83E67FE64}"/>
              </a:ext>
            </a:extLst>
          </p:cNvPr>
          <p:cNvSpPr txBox="1"/>
          <p:nvPr/>
        </p:nvSpPr>
        <p:spPr>
          <a:xfrm>
            <a:off x="6096000" y="1167157"/>
            <a:ext cx="4475071" cy="1477328"/>
          </a:xfrm>
          <a:prstGeom prst="rect">
            <a:avLst/>
          </a:prstGeom>
          <a:solidFill>
            <a:srgbClr val="FFC857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latin typeface="Nunito" pitchFamily="2" charset="0"/>
              </a:rPr>
              <a:t>ChoicePoints LIVE ONLINE</a:t>
            </a:r>
          </a:p>
          <a:p>
            <a:pPr algn="ctr"/>
            <a:r>
              <a:rPr lang="en-US" i="1" dirty="0">
                <a:latin typeface="Nunito" pitchFamily="2" charset="0"/>
              </a:rPr>
              <a:t>Delivered via digital platform.</a:t>
            </a:r>
          </a:p>
          <a:p>
            <a:pPr algn="ctr"/>
            <a:r>
              <a:rPr lang="en-US" i="1" dirty="0">
                <a:latin typeface="Nunito" pitchFamily="2" charset="0"/>
              </a:rPr>
              <a:t>Live performance streamed.</a:t>
            </a:r>
          </a:p>
          <a:p>
            <a:pPr algn="ctr"/>
            <a:r>
              <a:rPr lang="en-US" i="1" dirty="0">
                <a:latin typeface="Nunito" pitchFamily="2" charset="0"/>
              </a:rPr>
              <a:t>Interactive polling.</a:t>
            </a:r>
          </a:p>
          <a:p>
            <a:pPr algn="ctr"/>
            <a:r>
              <a:rPr lang="en-US" i="1" dirty="0">
                <a:latin typeface="Nunito" pitchFamily="2" charset="0"/>
              </a:rPr>
              <a:t>Breakout reflection.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02BAA6-9F83-76FF-09E3-8F64A1DA7202}"/>
              </a:ext>
            </a:extLst>
          </p:cNvPr>
          <p:cNvSpPr txBox="1"/>
          <p:nvPr/>
        </p:nvSpPr>
        <p:spPr>
          <a:xfrm>
            <a:off x="1467780" y="2880638"/>
            <a:ext cx="4475071" cy="1477328"/>
          </a:xfrm>
          <a:prstGeom prst="rect">
            <a:avLst/>
          </a:prstGeom>
          <a:solidFill>
            <a:srgbClr val="F7B2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latin typeface="Nunito" pitchFamily="2" charset="0"/>
              </a:rPr>
              <a:t>ChoicePoints STORY</a:t>
            </a:r>
          </a:p>
          <a:p>
            <a:pPr algn="ctr"/>
            <a:r>
              <a:rPr lang="en-US" i="1" dirty="0">
                <a:latin typeface="Nunito" pitchFamily="2" charset="0"/>
              </a:rPr>
              <a:t>Facilitator led narrative case.</a:t>
            </a:r>
          </a:p>
          <a:p>
            <a:pPr algn="ctr"/>
            <a:r>
              <a:rPr lang="en-US" i="1" dirty="0">
                <a:latin typeface="Nunito" pitchFamily="2" charset="0"/>
              </a:rPr>
              <a:t>Branching decision slides.</a:t>
            </a:r>
          </a:p>
          <a:p>
            <a:pPr algn="ctr"/>
            <a:r>
              <a:rPr lang="en-US" i="1" dirty="0">
                <a:latin typeface="Nunito" pitchFamily="2" charset="0"/>
              </a:rPr>
              <a:t>Collective voting.</a:t>
            </a:r>
          </a:p>
          <a:p>
            <a:pPr algn="ctr"/>
            <a:r>
              <a:rPr lang="en-US" i="1" dirty="0">
                <a:latin typeface="Nunito" pitchFamily="2" charset="0"/>
              </a:rPr>
              <a:t>Structured reflection.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623A63-4B06-E4FE-90E4-09A1B6DC031F}"/>
              </a:ext>
            </a:extLst>
          </p:cNvPr>
          <p:cNvSpPr txBox="1"/>
          <p:nvPr/>
        </p:nvSpPr>
        <p:spPr>
          <a:xfrm>
            <a:off x="6096000" y="2880638"/>
            <a:ext cx="4475071" cy="1477328"/>
          </a:xfrm>
          <a:prstGeom prst="rect">
            <a:avLst/>
          </a:prstGeom>
          <a:solidFill>
            <a:srgbClr val="F4F4F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latin typeface="Nunito" pitchFamily="2" charset="0"/>
              </a:rPr>
              <a:t>ChoicePoints Gambit</a:t>
            </a:r>
          </a:p>
          <a:p>
            <a:pPr algn="ctr"/>
            <a:r>
              <a:rPr lang="en-US" i="1" dirty="0">
                <a:latin typeface="Nunito" pitchFamily="2" charset="0"/>
              </a:rPr>
              <a:t>Weekly narrative case.</a:t>
            </a:r>
          </a:p>
          <a:p>
            <a:pPr algn="ctr"/>
            <a:r>
              <a:rPr lang="en-US" i="1" dirty="0">
                <a:latin typeface="Nunito" pitchFamily="2" charset="0"/>
              </a:rPr>
              <a:t>Decision points.</a:t>
            </a:r>
          </a:p>
          <a:p>
            <a:pPr algn="ctr"/>
            <a:r>
              <a:rPr lang="en-US" i="1" dirty="0">
                <a:latin typeface="Nunito" pitchFamily="2" charset="0"/>
              </a:rPr>
              <a:t>Asynchronous Collective voting.</a:t>
            </a:r>
          </a:p>
          <a:p>
            <a:pPr algn="ctr"/>
            <a:r>
              <a:rPr lang="en-US" i="1" dirty="0">
                <a:latin typeface="Nunito" pitchFamily="2" charset="0"/>
              </a:rPr>
              <a:t>Structured reflection.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3638F2C-EBC4-F299-C08B-3DE9731B2A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58400" y="4074076"/>
            <a:ext cx="1960632" cy="1960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60BF3F8-FB1A-0E6E-85A1-02D497A951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80293" y="695214"/>
            <a:ext cx="1960633" cy="1960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4AAC4E8-CA84-2B1A-7F72-6C23113CDB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51509" y="4377108"/>
            <a:ext cx="1707612" cy="2000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FA09BA7-DD7C-51DA-685D-77C586D1E463}"/>
              </a:ext>
            </a:extLst>
          </p:cNvPr>
          <p:cNvSpPr txBox="1"/>
          <p:nvPr/>
        </p:nvSpPr>
        <p:spPr>
          <a:xfrm>
            <a:off x="3888954" y="4409453"/>
            <a:ext cx="670167" cy="646331"/>
          </a:xfrm>
          <a:prstGeom prst="rect">
            <a:avLst/>
          </a:prstGeom>
          <a:solidFill>
            <a:srgbClr val="69BBB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i="1" dirty="0">
              <a:latin typeface="Nunito" pitchFamily="2" charset="0"/>
            </a:endParaRPr>
          </a:p>
          <a:p>
            <a:pPr algn="ctr"/>
            <a:endParaRPr lang="en-US" i="1" dirty="0">
              <a:latin typeface="Nunito" pitchFamily="2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68E3144-3C7D-626A-9C00-2F0D115C3BE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1074" y="991163"/>
            <a:ext cx="2024736" cy="16616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5915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17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1A6133-7554-2575-C0EB-08ED55ECE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B64B83C-E4B0-EDCF-2852-A1AD210BF61F}"/>
              </a:ext>
            </a:extLst>
          </p:cNvPr>
          <p:cNvSpPr/>
          <p:nvPr/>
        </p:nvSpPr>
        <p:spPr>
          <a:xfrm>
            <a:off x="0" y="0"/>
            <a:ext cx="12192000" cy="6078828"/>
          </a:xfrm>
          <a:prstGeom prst="rect">
            <a:avLst/>
          </a:prstGeom>
          <a:solidFill>
            <a:srgbClr val="F4F4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808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E5308D-61C9-4AA7-18F5-1B0A4DC35747}"/>
              </a:ext>
            </a:extLst>
          </p:cNvPr>
          <p:cNvSpPr txBox="1"/>
          <p:nvPr/>
        </p:nvSpPr>
        <p:spPr>
          <a:xfrm>
            <a:off x="0" y="511553"/>
            <a:ext cx="12192000" cy="400110"/>
          </a:xfrm>
          <a:prstGeom prst="rect">
            <a:avLst/>
          </a:prstGeom>
          <a:solidFill>
            <a:srgbClr val="FFC857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2000" b="1" i="1" dirty="0">
                <a:latin typeface="Nunito" pitchFamily="2" charset="0"/>
              </a:rPr>
              <a:t>The Learning Mechanism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0955AE-99D2-F73D-A279-DFF808C8BA1E}"/>
              </a:ext>
            </a:extLst>
          </p:cNvPr>
          <p:cNvSpPr txBox="1"/>
          <p:nvPr/>
        </p:nvSpPr>
        <p:spPr>
          <a:xfrm>
            <a:off x="1443040" y="0"/>
            <a:ext cx="10748962" cy="461665"/>
          </a:xfrm>
          <a:prstGeom prst="rect">
            <a:avLst/>
          </a:prstGeom>
          <a:solidFill>
            <a:srgbClr val="AED9E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2E2E2E"/>
                </a:solidFill>
                <a:latin typeface="Nunito" pitchFamily="2" charset="0"/>
                <a:ea typeface="Calibri" panose="020F0502020204030204" pitchFamily="34" charset="0"/>
              </a:rPr>
              <a:t>The National Association of Educator in Practice Conference</a:t>
            </a:r>
            <a:endParaRPr lang="en-US" sz="2400" b="1" dirty="0">
              <a:latin typeface="Nunito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D5D54C-0481-656C-AAA7-0C62F8030C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53" b="89055" l="7055" r="91358">
                        <a14:foregroundMark x1="10406" y1="22886" x2="30335" y2="42289"/>
                        <a14:foregroundMark x1="30335" y1="42289" x2="23633" y2="87065"/>
                        <a14:foregroundMark x1="41446" y1="19403" x2="72310" y2="56716"/>
                        <a14:foregroundMark x1="72310" y1="56716" x2="84127" y2="83582"/>
                        <a14:foregroundMark x1="91358" y1="30846" x2="40741" y2="79104"/>
                        <a14:foregroundMark x1="40741" y1="79104" x2="40388" y2="89552"/>
                        <a14:foregroundMark x1="47266" y1="30846" x2="89065" y2="33333"/>
                        <a14:foregroundMark x1="90476" y1="31841" x2="39506" y2="26866"/>
                        <a14:foregroundMark x1="38624" y1="64179" x2="85009" y2="79602"/>
                        <a14:foregroundMark x1="23104" y1="73134" x2="7231" y2="37313"/>
                        <a14:foregroundMark x1="17284" y1="89552" x2="8466" y2="35821"/>
                        <a14:foregroundMark x1="8466" y1="35821" x2="9524" y2="33333"/>
                        <a14:foregroundMark x1="49912" y1="73134" x2="50970" y2="66667"/>
                        <a14:foregroundMark x1="59965" y1="65174" x2="59965" y2="88557"/>
                        <a14:foregroundMark x1="55026" y1="69154" x2="53616" y2="75622"/>
                        <a14:foregroundMark x1="60494" y1="77114" x2="60494" y2="88557"/>
                        <a14:foregroundMark x1="65079" y1="75622" x2="65079" y2="89552"/>
                        <a14:foregroundMark x1="70899" y1="70647" x2="70370" y2="87065"/>
                        <a14:foregroundMark x1="75485" y1="74129" x2="77249" y2="88557"/>
                        <a14:foregroundMark x1="81834" y1="70647" x2="82187" y2="78109"/>
                        <a14:foregroundMark x1="85538" y1="69154" x2="80952" y2="88557"/>
                        <a14:foregroundMark x1="86420" y1="37313" x2="91358" y2="42289"/>
                        <a14:foregroundMark x1="81834" y1="26866" x2="76896" y2="29353"/>
                        <a14:foregroundMark x1="71429" y1="25871" x2="71781" y2="46269"/>
                        <a14:foregroundMark x1="72663" y1="15423" x2="72663" y2="15423"/>
                        <a14:foregroundMark x1="71781" y1="25871" x2="73192" y2="48756"/>
                        <a14:foregroundMark x1="71781" y1="12935" x2="71781" y2="12935"/>
                        <a14:foregroundMark x1="72310" y1="17910" x2="72310" y2="17910"/>
                        <a14:foregroundMark x1="72310" y1="17910" x2="72310" y2="17910"/>
                        <a14:foregroundMark x1="72310" y1="17910" x2="70899" y2="179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-22546"/>
            <a:ext cx="1443040" cy="5115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9192E5-732D-8A4F-EA8C-232287C578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00901"/>
            <a:ext cx="5177928" cy="51779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2F20EC-A2A3-7C4C-ACF8-2F7C6BEAD836}"/>
              </a:ext>
            </a:extLst>
          </p:cNvPr>
          <p:cNvSpPr txBox="1"/>
          <p:nvPr/>
        </p:nvSpPr>
        <p:spPr>
          <a:xfrm>
            <a:off x="0" y="911663"/>
            <a:ext cx="2533880" cy="830997"/>
          </a:xfrm>
          <a:prstGeom prst="rect">
            <a:avLst/>
          </a:prstGeom>
          <a:solidFill>
            <a:srgbClr val="F4C996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i="1" dirty="0">
                <a:latin typeface="Nunito" pitchFamily="2" charset="0"/>
              </a:rPr>
              <a:t>We create the dilemma.</a:t>
            </a:r>
          </a:p>
          <a:p>
            <a:pPr>
              <a:buNone/>
            </a:pPr>
            <a:r>
              <a:rPr lang="en-US" sz="1600" i="1" dirty="0">
                <a:latin typeface="Nunito" pitchFamily="2" charset="0"/>
              </a:rPr>
              <a:t>Then hold it long enough for thinking to happen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3F9077-1ECC-B7B1-AA28-E7466540CE0E}"/>
              </a:ext>
            </a:extLst>
          </p:cNvPr>
          <p:cNvSpPr txBox="1"/>
          <p:nvPr/>
        </p:nvSpPr>
        <p:spPr>
          <a:xfrm>
            <a:off x="2699132" y="911663"/>
            <a:ext cx="2533880" cy="830997"/>
          </a:xfrm>
          <a:prstGeom prst="rect">
            <a:avLst/>
          </a:prstGeom>
          <a:solidFill>
            <a:srgbClr val="A4D1C0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i="1" dirty="0">
                <a:latin typeface="Nunito" pitchFamily="2" charset="0"/>
              </a:rPr>
              <a:t>When we inhabit the story, we inhabit the decision.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25158E-FC5B-3035-9076-CBF11DD53804}"/>
              </a:ext>
            </a:extLst>
          </p:cNvPr>
          <p:cNvSpPr txBox="1"/>
          <p:nvPr/>
        </p:nvSpPr>
        <p:spPr>
          <a:xfrm>
            <a:off x="2686280" y="5001610"/>
            <a:ext cx="2533880" cy="1077218"/>
          </a:xfrm>
          <a:prstGeom prst="rect">
            <a:avLst/>
          </a:prstGeom>
          <a:solidFill>
            <a:srgbClr val="ACCDA3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i="1" dirty="0">
                <a:latin typeface="Nunito" pitchFamily="2" charset="0"/>
              </a:rPr>
              <a:t>The scenario becomes the experience.</a:t>
            </a:r>
          </a:p>
          <a:p>
            <a:pPr>
              <a:buNone/>
            </a:pPr>
            <a:r>
              <a:rPr lang="en-US" sz="1600" i="1" dirty="0">
                <a:latin typeface="Nunito" pitchFamily="2" charset="0"/>
              </a:rPr>
              <a:t>The debrief completes the cycle.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E98DCF-599B-204A-E17E-68D682C76324}"/>
              </a:ext>
            </a:extLst>
          </p:cNvPr>
          <p:cNvSpPr txBox="1"/>
          <p:nvPr/>
        </p:nvSpPr>
        <p:spPr>
          <a:xfrm>
            <a:off x="-2" y="5001610"/>
            <a:ext cx="2533880" cy="830997"/>
          </a:xfrm>
          <a:prstGeom prst="rect">
            <a:avLst/>
          </a:prstGeom>
          <a:solidFill>
            <a:srgbClr val="F0B098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i="1" dirty="0">
                <a:latin typeface="Nunito" pitchFamily="2" charset="0"/>
              </a:rPr>
              <a:t>Dialogue over instruction.</a:t>
            </a:r>
          </a:p>
          <a:p>
            <a:pPr>
              <a:buNone/>
            </a:pPr>
            <a:r>
              <a:rPr lang="en-US" sz="1600" i="1" dirty="0">
                <a:latin typeface="Nunito" pitchFamily="2" charset="0"/>
              </a:rPr>
              <a:t>Collective reasoning over individual performance.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03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0028AF-3181-7B75-A301-D4F75CCA35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C9C8AA6-97EB-7DC2-67F7-51D35C2374B8}"/>
              </a:ext>
            </a:extLst>
          </p:cNvPr>
          <p:cNvSpPr/>
          <p:nvPr/>
        </p:nvSpPr>
        <p:spPr>
          <a:xfrm>
            <a:off x="0" y="0"/>
            <a:ext cx="12192000" cy="6078828"/>
          </a:xfrm>
          <a:prstGeom prst="rect">
            <a:avLst/>
          </a:prstGeom>
          <a:solidFill>
            <a:srgbClr val="F4F4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808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2DF170-B791-2D4F-92F1-EF4F8AE9DF61}"/>
              </a:ext>
            </a:extLst>
          </p:cNvPr>
          <p:cNvSpPr txBox="1"/>
          <p:nvPr/>
        </p:nvSpPr>
        <p:spPr>
          <a:xfrm>
            <a:off x="0" y="511553"/>
            <a:ext cx="12192000" cy="400110"/>
          </a:xfrm>
          <a:prstGeom prst="rect">
            <a:avLst/>
          </a:prstGeom>
          <a:solidFill>
            <a:srgbClr val="FFC857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2000" b="1" i="1" dirty="0">
                <a:latin typeface="Nunito" pitchFamily="2" charset="0"/>
              </a:rPr>
              <a:t>The Learning Mechanism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DBC7E2-99E4-81CC-EEFB-D67FD5CBD7E7}"/>
              </a:ext>
            </a:extLst>
          </p:cNvPr>
          <p:cNvSpPr txBox="1"/>
          <p:nvPr/>
        </p:nvSpPr>
        <p:spPr>
          <a:xfrm>
            <a:off x="1443040" y="0"/>
            <a:ext cx="10748962" cy="461665"/>
          </a:xfrm>
          <a:prstGeom prst="rect">
            <a:avLst/>
          </a:prstGeom>
          <a:solidFill>
            <a:srgbClr val="AED9E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2E2E2E"/>
                </a:solidFill>
                <a:latin typeface="Nunito" pitchFamily="2" charset="0"/>
                <a:ea typeface="Calibri" panose="020F0502020204030204" pitchFamily="34" charset="0"/>
              </a:rPr>
              <a:t>The National Association of Educator in Practice Conference</a:t>
            </a:r>
            <a:endParaRPr lang="en-US" sz="2400" b="1" dirty="0">
              <a:latin typeface="Nunito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C9570B-2E49-0B41-D052-13E8CA09E3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53" b="89055" l="7055" r="91358">
                        <a14:foregroundMark x1="10406" y1="22886" x2="30335" y2="42289"/>
                        <a14:foregroundMark x1="30335" y1="42289" x2="23633" y2="87065"/>
                        <a14:foregroundMark x1="41446" y1="19403" x2="72310" y2="56716"/>
                        <a14:foregroundMark x1="72310" y1="56716" x2="84127" y2="83582"/>
                        <a14:foregroundMark x1="91358" y1="30846" x2="40741" y2="79104"/>
                        <a14:foregroundMark x1="40741" y1="79104" x2="40388" y2="89552"/>
                        <a14:foregroundMark x1="47266" y1="30846" x2="89065" y2="33333"/>
                        <a14:foregroundMark x1="90476" y1="31841" x2="39506" y2="26866"/>
                        <a14:foregroundMark x1="38624" y1="64179" x2="85009" y2="79602"/>
                        <a14:foregroundMark x1="23104" y1="73134" x2="7231" y2="37313"/>
                        <a14:foregroundMark x1="17284" y1="89552" x2="8466" y2="35821"/>
                        <a14:foregroundMark x1="8466" y1="35821" x2="9524" y2="33333"/>
                        <a14:foregroundMark x1="49912" y1="73134" x2="50970" y2="66667"/>
                        <a14:foregroundMark x1="59965" y1="65174" x2="59965" y2="88557"/>
                        <a14:foregroundMark x1="55026" y1="69154" x2="53616" y2="75622"/>
                        <a14:foregroundMark x1="60494" y1="77114" x2="60494" y2="88557"/>
                        <a14:foregroundMark x1="65079" y1="75622" x2="65079" y2="89552"/>
                        <a14:foregroundMark x1="70899" y1="70647" x2="70370" y2="87065"/>
                        <a14:foregroundMark x1="75485" y1="74129" x2="77249" y2="88557"/>
                        <a14:foregroundMark x1="81834" y1="70647" x2="82187" y2="78109"/>
                        <a14:foregroundMark x1="85538" y1="69154" x2="80952" y2="88557"/>
                        <a14:foregroundMark x1="86420" y1="37313" x2="91358" y2="42289"/>
                        <a14:foregroundMark x1="81834" y1="26866" x2="76896" y2="29353"/>
                        <a14:foregroundMark x1="71429" y1="25871" x2="71781" y2="46269"/>
                        <a14:foregroundMark x1="72663" y1="15423" x2="72663" y2="15423"/>
                        <a14:foregroundMark x1="71781" y1="25871" x2="73192" y2="48756"/>
                        <a14:foregroundMark x1="71781" y1="12935" x2="71781" y2="12935"/>
                        <a14:foregroundMark x1="72310" y1="17910" x2="72310" y2="17910"/>
                        <a14:foregroundMark x1="72310" y1="17910" x2="72310" y2="17910"/>
                        <a14:foregroundMark x1="72310" y1="17910" x2="70899" y2="179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-22546"/>
            <a:ext cx="1443040" cy="5115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E7C99C-F888-DF36-DF94-E6249023CB58}"/>
              </a:ext>
            </a:extLst>
          </p:cNvPr>
          <p:cNvSpPr txBox="1"/>
          <p:nvPr/>
        </p:nvSpPr>
        <p:spPr>
          <a:xfrm>
            <a:off x="5177926" y="1191612"/>
            <a:ext cx="7014073" cy="1015663"/>
          </a:xfrm>
          <a:prstGeom prst="rect">
            <a:avLst/>
          </a:prstGeom>
          <a:solidFill>
            <a:srgbClr val="F7B2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b="1" dirty="0">
                <a:latin typeface="Nunito" pitchFamily="2" charset="0"/>
              </a:rPr>
              <a:t>ChoicePoints is best when Co-Designed:</a:t>
            </a:r>
            <a:endParaRPr lang="en-US" sz="2000" i="1" dirty="0">
              <a:latin typeface="Nunito" pitchFamily="2" charset="0"/>
            </a:endParaRPr>
          </a:p>
          <a:p>
            <a:pPr>
              <a:buNone/>
            </a:pPr>
            <a:r>
              <a:rPr lang="en-US" sz="2000" i="1" dirty="0">
                <a:latin typeface="Nunito" pitchFamily="2" charset="0"/>
              </a:rPr>
              <a:t>Brings Lived Experience alive (Case Study)</a:t>
            </a:r>
          </a:p>
          <a:p>
            <a:pPr>
              <a:buNone/>
            </a:pPr>
            <a:r>
              <a:rPr lang="en-US" sz="2000" i="1" dirty="0">
                <a:latin typeface="Nunito" pitchFamily="2" charset="0"/>
              </a:rPr>
              <a:t>Moments that felt Difficult / Messy / Uncomfortable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926024-DDD7-483E-B1D4-503999A612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00901"/>
            <a:ext cx="5177928" cy="51779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7585E6-ED0E-4AD2-5454-67C4250E1604}"/>
              </a:ext>
            </a:extLst>
          </p:cNvPr>
          <p:cNvSpPr txBox="1"/>
          <p:nvPr/>
        </p:nvSpPr>
        <p:spPr>
          <a:xfrm>
            <a:off x="5177928" y="4601501"/>
            <a:ext cx="7014073" cy="1477328"/>
          </a:xfrm>
          <a:prstGeom prst="rect">
            <a:avLst/>
          </a:prstGeom>
          <a:solidFill>
            <a:srgbClr val="F7B2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i="1" dirty="0">
                <a:latin typeface="Nunito" pitchFamily="2" charset="0"/>
              </a:rPr>
              <a:t>In many simulations, the answer is hidden in the script.</a:t>
            </a:r>
          </a:p>
          <a:p>
            <a:pPr>
              <a:buNone/>
            </a:pPr>
            <a:endParaRPr lang="en-US" i="1" dirty="0">
              <a:latin typeface="Nunito" pitchFamily="2" charset="0"/>
            </a:endParaRPr>
          </a:p>
          <a:p>
            <a:pPr>
              <a:buNone/>
            </a:pPr>
            <a:r>
              <a:rPr lang="en-US" i="1" dirty="0">
                <a:latin typeface="Nunito" pitchFamily="2" charset="0"/>
              </a:rPr>
              <a:t>In ChoicePoints, the ambiguity is deliberate.</a:t>
            </a:r>
          </a:p>
          <a:p>
            <a:pPr>
              <a:buNone/>
            </a:pPr>
            <a:r>
              <a:rPr lang="en-US" i="1" dirty="0">
                <a:latin typeface="Nunito" pitchFamily="2" charset="0"/>
              </a:rPr>
              <a:t>There is rarely a perfect response.</a:t>
            </a:r>
          </a:p>
          <a:p>
            <a:pPr>
              <a:buNone/>
            </a:pPr>
            <a:r>
              <a:rPr lang="en-US" i="1" dirty="0">
                <a:latin typeface="Nunito" pitchFamily="2" charset="0"/>
              </a:rPr>
              <a:t>Trade offs &amp; Consequences.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F129C2-095E-786E-F14F-8A082EA0B19F}"/>
              </a:ext>
            </a:extLst>
          </p:cNvPr>
          <p:cNvSpPr txBox="1"/>
          <p:nvPr/>
        </p:nvSpPr>
        <p:spPr>
          <a:xfrm>
            <a:off x="5177926" y="2536448"/>
            <a:ext cx="7014073" cy="1785104"/>
          </a:xfrm>
          <a:prstGeom prst="rect">
            <a:avLst/>
          </a:prstGeom>
          <a:solidFill>
            <a:srgbClr val="F7B2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b="1" i="1" dirty="0">
                <a:latin typeface="Nunito" pitchFamily="2" charset="0"/>
              </a:rPr>
              <a:t>Co design does three things:</a:t>
            </a:r>
          </a:p>
          <a:p>
            <a:pPr marL="342900" indent="-342900">
              <a:buFont typeface="+mj-lt"/>
              <a:buAutoNum type="arabicPeriod"/>
            </a:pPr>
            <a:r>
              <a:rPr lang="en-US" i="1" dirty="0">
                <a:latin typeface="Nunito" pitchFamily="2" charset="0"/>
              </a:rPr>
              <a:t>Increases authenticity.</a:t>
            </a:r>
          </a:p>
          <a:p>
            <a:pPr marL="342900" indent="-342900">
              <a:buFont typeface="+mj-lt"/>
              <a:buAutoNum type="arabicPeriod"/>
            </a:pPr>
            <a:r>
              <a:rPr lang="en-US" i="1" dirty="0">
                <a:latin typeface="Nunito" pitchFamily="2" charset="0"/>
              </a:rPr>
              <a:t>It surfaces power dynamics.</a:t>
            </a:r>
          </a:p>
          <a:p>
            <a:pPr marL="342900" indent="-342900">
              <a:buFont typeface="+mj-lt"/>
              <a:buAutoNum type="arabicPeriod"/>
            </a:pPr>
            <a:r>
              <a:rPr lang="en-US" i="1" dirty="0">
                <a:latin typeface="Nunito" pitchFamily="2" charset="0"/>
              </a:rPr>
              <a:t>The patient voice is central.</a:t>
            </a:r>
          </a:p>
          <a:p>
            <a:pPr>
              <a:buNone/>
            </a:pPr>
            <a:endParaRPr lang="en-US" i="1" dirty="0">
              <a:latin typeface="Nunito" pitchFamily="2" charset="0"/>
            </a:endParaRPr>
          </a:p>
          <a:p>
            <a:pPr>
              <a:buNone/>
            </a:pPr>
            <a:r>
              <a:rPr lang="en-US" i="1" dirty="0">
                <a:latin typeface="Nunito" pitchFamily="2" charset="0"/>
              </a:rPr>
              <a:t>The scenario becomes relational rather than performative.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8748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9"/>
  <p:tag name="PRESGUID" val="fff49f42-087b-47ba-8aa7-9265809e734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University of Chichester">
      <a:dk1>
        <a:srgbClr val="000000"/>
      </a:dk1>
      <a:lt1>
        <a:sysClr val="window" lastClr="FFFFFF"/>
      </a:lt1>
      <a:dk2>
        <a:srgbClr val="000000"/>
      </a:dk2>
      <a:lt2>
        <a:srgbClr val="FFFFFF"/>
      </a:lt2>
      <a:accent1>
        <a:srgbClr val="00314F"/>
      </a:accent1>
      <a:accent2>
        <a:srgbClr val="859DAA"/>
      </a:accent2>
      <a:accent3>
        <a:srgbClr val="BAB177"/>
      </a:accent3>
      <a:accent4>
        <a:srgbClr val="EF4223"/>
      </a:accent4>
      <a:accent5>
        <a:srgbClr val="177E8D"/>
      </a:accent5>
      <a:accent6>
        <a:srgbClr val="8575AD"/>
      </a:accent6>
      <a:hlink>
        <a:srgbClr val="47C0B7"/>
      </a:hlink>
      <a:folHlink>
        <a:srgbClr val="BAB17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le and content">
  <a:themeElements>
    <a:clrScheme name="UoS Brand Colours">
      <a:dk1>
        <a:srgbClr val="231F20"/>
      </a:dk1>
      <a:lt1>
        <a:srgbClr val="FFFFFF"/>
      </a:lt1>
      <a:dk2>
        <a:srgbClr val="005C84"/>
      </a:dk2>
      <a:lt2>
        <a:srgbClr val="495961"/>
      </a:lt2>
      <a:accent1>
        <a:srgbClr val="9FB1BD"/>
      </a:accent1>
      <a:accent2>
        <a:srgbClr val="E73037"/>
      </a:accent2>
      <a:accent3>
        <a:srgbClr val="C1D100"/>
      </a:accent3>
      <a:accent4>
        <a:srgbClr val="8D3970"/>
      </a:accent4>
      <a:accent5>
        <a:srgbClr val="31BFC7"/>
      </a:accent5>
      <a:accent6>
        <a:srgbClr val="EF7D00"/>
      </a:accent6>
      <a:hlink>
        <a:srgbClr val="74C9E5"/>
      </a:hlink>
      <a:folHlink>
        <a:srgbClr val="D5007F"/>
      </a:folHlink>
    </a:clrScheme>
    <a:fontScheme name="UoS Powerpoint Fonts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  <a:ln w="41275">
          <a:solidFill>
            <a:schemeClr val="accent4"/>
          </a:solidFill>
        </a:ln>
        <a:effectLst>
          <a:softEdge rad="190500"/>
        </a:effectLst>
      </a:spPr>
      <a:bodyPr wrap="square" rtlCol="0">
        <a:spAutoFit/>
      </a:bodyPr>
      <a:lstStyle>
        <a:defPPr algn="l">
          <a:defRPr sz="400"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20C866B6537804D86EA93CE77116DC4" ma:contentTypeVersion="15" ma:contentTypeDescription="Create a new document." ma:contentTypeScope="" ma:versionID="e49e49306022b9418ace4255262ecb03">
  <xsd:schema xmlns:xsd="http://www.w3.org/2001/XMLSchema" xmlns:xs="http://www.w3.org/2001/XMLSchema" xmlns:p="http://schemas.microsoft.com/office/2006/metadata/properties" xmlns:ns2="cada5e76-a6be-4042-a550-726da6388da1" xmlns:ns3="2964497b-b486-4562-84f4-c2454b65fd6f" targetNamespace="http://schemas.microsoft.com/office/2006/metadata/properties" ma:root="true" ma:fieldsID="deea6363ff7cfd2b473dfe03353281e0" ns2:_="" ns3:_="">
    <xsd:import namespace="cada5e76-a6be-4042-a550-726da6388da1"/>
    <xsd:import namespace="2964497b-b486-4562-84f4-c2454b65fd6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Number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da5e76-a6be-4042-a550-726da6388d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Number" ma:index="18" nillable="true" ma:displayName="Number" ma:format="Dropdown" ma:internalName="Number" ma:percentage="FALSE">
      <xsd:simpleType>
        <xsd:restriction base="dms:Number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7a802cd3-19d1-4162-9d92-4df546ef9cf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64497b-b486-4562-84f4-c2454b65fd6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6f3ef375-73d2-4fca-bdd7-a91992e6fc4d}" ma:internalName="TaxCatchAll" ma:showField="CatchAllData" ma:web="2964497b-b486-4562-84f4-c2454b65fd6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964497b-b486-4562-84f4-c2454b65fd6f" xsi:nil="true"/>
    <lcf76f155ced4ddcb4097134ff3c332f xmlns="cada5e76-a6be-4042-a550-726da6388da1">
      <Terms xmlns="http://schemas.microsoft.com/office/infopath/2007/PartnerControls"/>
    </lcf76f155ced4ddcb4097134ff3c332f>
    <Number xmlns="cada5e76-a6be-4042-a550-726da6388da1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B91F2D4-3301-4539-BAE8-41E4F971C431}"/>
</file>

<file path=customXml/itemProps2.xml><?xml version="1.0" encoding="utf-8"?>
<ds:datastoreItem xmlns:ds="http://schemas.openxmlformats.org/officeDocument/2006/customXml" ds:itemID="{DACF6FE6-C1BB-4F37-A1E2-DFE2E2F6A574}">
  <ds:schemaRefs>
    <ds:schemaRef ds:uri="8ab97db1-ba3c-4ac5-b263-93b1908ffa96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microsoft.com/office/2006/documentManagement/types"/>
    <ds:schemaRef ds:uri="af18758d-c830-4547-b4ff-5a1bfd345828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95EE6B3-5149-444F-9D4F-4ECE4C5534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4211</TotalTime>
  <Words>1681</Words>
  <Application>Microsoft Office PowerPoint</Application>
  <PresentationFormat>Widescreen</PresentationFormat>
  <Paragraphs>365</Paragraphs>
  <Slides>13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Office Theme</vt:lpstr>
      <vt:lpstr>Title and content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Choose Chichester</dc:title>
  <dc:creator>Sandra Whitehurst</dc:creator>
  <cp:lastModifiedBy>James Wilson</cp:lastModifiedBy>
  <cp:revision>170</cp:revision>
  <dcterms:created xsi:type="dcterms:W3CDTF">2019-08-06T08:32:48Z</dcterms:created>
  <dcterms:modified xsi:type="dcterms:W3CDTF">2026-03-04T10:06:01Z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0x010100520C866B6537804D86EA93CE77116DC4</vt:lpwstr>
  </property>
  <property fmtid="{D5CDD505-2E9C-101B-9397-08002B2CF9AE}" pid="3" name="ArticulateGUID">
    <vt:lpwstr>C7575F3F-AD0D-489E-BFB3-4096A09ED561</vt:lpwstr>
  </property>
  <property fmtid="{D5CDD505-2E9C-101B-9397-08002B2CF9AE}" pid="4" name="ArticulatePath">
    <vt:lpwstr>UoC Corporate PowerPoint - Jul 2021</vt:lpwstr>
  </property>
</Properties>
</file>