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Layouts/slideLayout4.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ppt/notesSlides/notesSlide4.xml" ContentType="application/vnd.openxmlformats-officedocument.presentationml.notesSlide+xml"/>
  <Override PartName="/ppt/slides/slide2.xml" ContentType="application/vnd.openxmlformats-officedocument.presentationml.slide+xml"/>
  <Override PartName="/ppt/slideLayouts/slideLayout3.xml" ContentType="application/vnd.openxmlformats-officedocument.presentationml.slideLayout+xml"/>
  <Override PartName="/ppt/notesSlides/notesSlide8.xml" ContentType="application/vnd.openxmlformats-officedocument.presentationml.notesSlide+xml"/>
  <Override PartName="/ppt/presentation.xml" ContentType="application/vnd.openxmlformats-officedocument.presentationml.presentation.main+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slideLayouts/slideLayout8.xml" ContentType="application/vnd.openxmlformats-officedocument.presentationml.slideLayout+xml"/>
  <Override PartName="/ppt/presProps.xml" ContentType="application/vnd.openxmlformats-officedocument.presentationml.presProps+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s/slide1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s/slide16.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7.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8" r:id="rId12"/>
    <p:sldId id="266" r:id="rId13"/>
    <p:sldId id="267" r:id="rId14"/>
    <p:sldId id="269" r:id="rId15"/>
    <p:sldId id="270" r:id="rId16"/>
    <p:sldId id="271" r:id="rId17"/>
    <p:sldId id="272" r:id="rId18"/>
  </p:sldIdLst>
  <p:sldSz cx="9753600" cy="7315200"/>
  <p:notesSz cx="6858000" cy="9144000"/>
  <p:embeddedFontLst>
    <p:embeddedFont>
      <p:font typeface="Bungee" panose="020B0604020202020204" charset="0"/>
      <p:regular r:id="rId20"/>
    </p:embeddedFont>
    <p:embeddedFont>
      <p:font typeface="Canva Sans" panose="020B0604020202020204" charset="0"/>
      <p:regular r:id="rId21"/>
    </p:embeddedFont>
    <p:embeddedFont>
      <p:font typeface="Canva Sans Bold" panose="020B0604020202020204" charset="0"/>
      <p:regular r:id="rId22"/>
    </p:embeddedFont>
    <p:embeddedFont>
      <p:font typeface="Canva Sans Medium"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98" d="100"/>
          <a:sy n="98" d="100"/>
        </p:scale>
        <p:origin x="178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ableStyles" Target="tableStyles.xml"/><Relationship Id="rId30"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 Cristofoli-King" userId="8ac414b0-ff2f-46bf-8902-68d7f8572f47" providerId="ADAL" clId="{83221A9A-F95D-49A8-9EB0-004528887701}"/>
    <pc:docChg chg="modSld">
      <pc:chgData name="Jess Cristofoli-King" userId="8ac414b0-ff2f-46bf-8902-68d7f8572f47" providerId="ADAL" clId="{83221A9A-F95D-49A8-9EB0-004528887701}" dt="2026-03-04T15:10:13.459" v="3" actId="14100"/>
      <pc:docMkLst>
        <pc:docMk/>
      </pc:docMkLst>
      <pc:sldChg chg="modSp mod">
        <pc:chgData name="Jess Cristofoli-King" userId="8ac414b0-ff2f-46bf-8902-68d7f8572f47" providerId="ADAL" clId="{83221A9A-F95D-49A8-9EB0-004528887701}" dt="2026-03-04T15:10:13.459" v="3" actId="14100"/>
        <pc:sldMkLst>
          <pc:docMk/>
          <pc:sldMk cId="0" sldId="259"/>
        </pc:sldMkLst>
        <pc:spChg chg="mod">
          <ac:chgData name="Jess Cristofoli-King" userId="8ac414b0-ff2f-46bf-8902-68d7f8572f47" providerId="ADAL" clId="{83221A9A-F95D-49A8-9EB0-004528887701}" dt="2026-03-04T15:10:06.499" v="1" actId="14100"/>
          <ac:spMkLst>
            <pc:docMk/>
            <pc:sldMk cId="0" sldId="259"/>
            <ac:spMk id="8" creationId="{00000000-0000-0000-0000-000000000000}"/>
          </ac:spMkLst>
        </pc:spChg>
        <pc:spChg chg="mod">
          <ac:chgData name="Jess Cristofoli-King" userId="8ac414b0-ff2f-46bf-8902-68d7f8572f47" providerId="ADAL" clId="{83221A9A-F95D-49A8-9EB0-004528887701}" dt="2026-03-04T15:10:09.855" v="2" actId="14100"/>
          <ac:spMkLst>
            <pc:docMk/>
            <pc:sldMk cId="0" sldId="259"/>
            <ac:spMk id="9" creationId="{00000000-0000-0000-0000-000000000000}"/>
          </ac:spMkLst>
        </pc:spChg>
        <pc:spChg chg="mod">
          <ac:chgData name="Jess Cristofoli-King" userId="8ac414b0-ff2f-46bf-8902-68d7f8572f47" providerId="ADAL" clId="{83221A9A-F95D-49A8-9EB0-004528887701}" dt="2026-03-04T15:10:13.459" v="3" actId="14100"/>
          <ac:spMkLst>
            <pc:docMk/>
            <pc:sldMk cId="0" sldId="259"/>
            <ac:spMk id="10" creationId="{00000000-0000-0000-0000-000000000000}"/>
          </ac:spMkLst>
        </pc:spChg>
        <pc:spChg chg="mod">
          <ac:chgData name="Jess Cristofoli-King" userId="8ac414b0-ff2f-46bf-8902-68d7f8572f47" providerId="ADAL" clId="{83221A9A-F95D-49A8-9EB0-004528887701}" dt="2026-03-04T15:10:00.790" v="0" actId="14100"/>
          <ac:spMkLst>
            <pc:docMk/>
            <pc:sldMk cId="0" sldId="259"/>
            <ac:spMk id="1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04.03.2026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line with the NHS workforce plan (2023), numbers of dietetic learners continue to grow, with the dietetic workforce expected to increase by 32% by 2031. </a:t>
            </a:r>
          </a:p>
          <a:p>
            <a:r>
              <a:rPr lang="en-GB" sz="1200" kern="1200" dirty="0">
                <a:solidFill>
                  <a:schemeClr val="tx1"/>
                </a:solidFill>
                <a:effectLst/>
                <a:latin typeface="+mn-lt"/>
                <a:ea typeface="+mn-ea"/>
                <a:cs typeface="+mn-cs"/>
              </a:rPr>
              <a:t>HCPC registration requires 1000 practice-based learning hours for dietetic learners, - need to seek new learning environments, without adding further supervisory pressures to the already overstretched NHS dietetic workforce. </a:t>
            </a:r>
            <a:endParaRPr lang="en-GB"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232360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US" dirty="0"/>
              <a:t>Shift to preventative care in the community setting. </a:t>
            </a:r>
            <a:r>
              <a:rPr lang="en-GB" sz="1200" kern="1200" dirty="0">
                <a:solidFill>
                  <a:schemeClr val="tx1"/>
                </a:solidFill>
                <a:effectLst/>
                <a:latin typeface="+mn-lt"/>
                <a:ea typeface="+mn-ea"/>
                <a:cs typeface="+mn-cs"/>
              </a:rPr>
              <a:t>The prevalence of malnutrition is common in older people within care home facilities and dietetic input in these settings is essential, however exposure to these environments for dietetic learners is limited. </a:t>
            </a:r>
          </a:p>
          <a:p>
            <a:r>
              <a:rPr lang="en-GB" sz="1200" kern="1200" dirty="0">
                <a:solidFill>
                  <a:schemeClr val="tx1"/>
                </a:solidFill>
                <a:effectLst/>
                <a:latin typeface="+mn-lt"/>
                <a:ea typeface="+mn-ea"/>
                <a:cs typeface="+mn-cs"/>
              </a:rPr>
              <a:t>BDA recognise changing landscape and strongly encourage a diverse range of learning experiences that align with the 4 pillars of practice</a:t>
            </a:r>
            <a:endParaRPr lang="en-GB" dirty="0"/>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3291297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60675" y="512763"/>
            <a:ext cx="342265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 4 learners - Two learners were placed in a large care village on a full-time 12-week placement, &amp; 2 other separate care home placements for individual students using an indirect supervision model. The learners were required to take responsibility for their own learning and to take the lead in predicting and managing their workload. </a:t>
            </a:r>
            <a:endParaRPr lang="en-US" dirty="0"/>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hangingPunct="0"/>
            <a:r>
              <a:rPr lang="en-GB" sz="1200" kern="1200" dirty="0">
                <a:solidFill>
                  <a:schemeClr val="tx1"/>
                </a:solidFill>
                <a:effectLst/>
                <a:latin typeface="+mn-lt"/>
                <a:ea typeface="+mn-ea"/>
                <a:cs typeface="+mn-cs"/>
              </a:rPr>
              <a:t>Learners provided evidence to their Long – Arm Practice Assessor (LAPA) whom they met with for daily supervision sessions via MS Teams. The LAPA was a registered dietitian from the University of Chester. These sessions provided the learner with support, an opportunity to raise any concerns and discuss any resident care plans for implementation. Learners were encouraged to reflect regularly on their practice and develop action plans for improvement. </a:t>
            </a:r>
          </a:p>
          <a:p>
            <a:pPr hangingPunct="0"/>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469413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Whilst within the care facility the learners built their own caseload of residents and gained experience of managing long term conditions in a community setting.  They were also able to promote healthy living, advising around the nutritional adequacy of provided meals and snacks, identifying a need for further education around residents with cardiovascular health risks and creating training packages for staff</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2583611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Learners initially felt apprehensive around utilising an indirect supervision model and reported challenges around speaking up in an unfamiliar and often very busy environment.  They also initially found it hard to consider how to manage their time and workload without direct supervision from a dietitian. </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222838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As the PBL experience progressed however, the learners reported increased confidence, leadership, project management and time management skills as a result.</a:t>
            </a:r>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484643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60675" y="512763"/>
            <a:ext cx="3422650"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Staff reported an increased awareness of the value of having a dietitian within the care facility and the benefits it can bring to both staff, residents and their families. </a:t>
            </a:r>
          </a:p>
          <a:p>
            <a:endParaRPr lang="en-GB" dirty="0"/>
          </a:p>
        </p:txBody>
      </p:sp>
      <p:sp>
        <p:nvSpPr>
          <p:cNvPr id="4" name="Slide Number Placeholder 3"/>
          <p:cNvSpPr>
            <a:spLocks noGrp="1"/>
          </p:cNvSpPr>
          <p:nvPr>
            <p:ph type="sldNum" sz="quarter" idx="5"/>
          </p:nvPr>
        </p:nvSpPr>
        <p:spPr/>
        <p:txBody>
          <a:bodyPr/>
          <a:lstStyle/>
          <a:p>
            <a:fld id="{871B2431-D351-4C6E-A3CF-9DFAC0E3E050}" type="slidenum">
              <a:rPr lang="cs-CZ" smtClean="0"/>
              <a:t>13</a:t>
            </a:fld>
            <a:endParaRPr lang="cs-CZ"/>
          </a:p>
        </p:txBody>
      </p:sp>
    </p:spTree>
    <p:extLst>
      <p:ext uri="{BB962C8B-B14F-4D97-AF65-F5344CB8AC3E}">
        <p14:creationId xmlns:p14="http://schemas.microsoft.com/office/powerpoint/2010/main" val="3197477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7.sv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svg"/><Relationship Id="rId3" Type="http://schemas.openxmlformats.org/officeDocument/2006/relationships/image" Target="../media/image6.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7.svg"/><Relationship Id="rId9"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jpeg"/><Relationship Id="rId7" Type="http://schemas.openxmlformats.org/officeDocument/2006/relationships/image" Target="../media/image31.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7.svg"/><Relationship Id="rId10" Type="http://schemas.openxmlformats.org/officeDocument/2006/relationships/image" Target="../media/image33.svg"/><Relationship Id="rId4" Type="http://schemas.openxmlformats.org/officeDocument/2006/relationships/image" Target="../media/image6.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7.sv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hyperlink" Target="https://youtu.be/-FYIrzRhbwA?si=v_H5_OkMqn_hSvo6&amp;t=1269" TargetMode="External"/><Relationship Id="rId3" Type="http://schemas.openxmlformats.org/officeDocument/2006/relationships/image" Target="../media/image38.png"/><Relationship Id="rId7"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hyperlink" Target="https://www.bda.uk.com/practice-and-education.html" TargetMode="External"/><Relationship Id="rId4" Type="http://schemas.openxmlformats.org/officeDocument/2006/relationships/image" Target="../media/image39.svg"/><Relationship Id="rId9" Type="http://schemas.openxmlformats.org/officeDocument/2006/relationships/hyperlink" Target="https://www.bda.uk.com/static/95fcee5c-1bb9-474c-a12cc03955c6e69b/PBL-Educator-Chester-case-study-2.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2"/>
            <a:stretch>
              <a:fillRect b="-99875"/>
            </a:stretch>
          </a:blipFill>
        </p:spPr>
        <p:txBody>
          <a:bodyPr/>
          <a:lstStyle/>
          <a:p>
            <a:endParaRPr lang="en-GB"/>
          </a:p>
        </p:txBody>
      </p:sp>
      <p:sp>
        <p:nvSpPr>
          <p:cNvPr id="3" name="AutoShape 3"/>
          <p:cNvSpPr/>
          <p:nvPr/>
        </p:nvSpPr>
        <p:spPr>
          <a:xfrm>
            <a:off x="728980" y="2926669"/>
            <a:ext cx="5080" cy="1461862"/>
          </a:xfrm>
          <a:prstGeom prst="rect">
            <a:avLst/>
          </a:prstGeom>
          <a:solidFill>
            <a:srgbClr val="003366"/>
          </a:solidFill>
        </p:spPr>
        <p:txBody>
          <a:bodyPr/>
          <a:lstStyle/>
          <a:p>
            <a:endParaRPr lang="en-GB"/>
          </a:p>
        </p:txBody>
      </p:sp>
      <p:sp>
        <p:nvSpPr>
          <p:cNvPr id="4" name="Freeform 4"/>
          <p:cNvSpPr/>
          <p:nvPr/>
        </p:nvSpPr>
        <p:spPr>
          <a:xfrm>
            <a:off x="8892028" y="731520"/>
            <a:ext cx="526805" cy="526805"/>
          </a:xfrm>
          <a:custGeom>
            <a:avLst/>
            <a:gdLst/>
            <a:ahLst/>
            <a:cxnLst/>
            <a:rect l="l" t="t" r="r" b="b"/>
            <a:pathLst>
              <a:path w="526805" h="526805">
                <a:moveTo>
                  <a:pt x="0" y="0"/>
                </a:moveTo>
                <a:lnTo>
                  <a:pt x="526805" y="0"/>
                </a:lnTo>
                <a:lnTo>
                  <a:pt x="526805" y="526805"/>
                </a:lnTo>
                <a:lnTo>
                  <a:pt x="0" y="5268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Freeform 5"/>
          <p:cNvSpPr/>
          <p:nvPr/>
        </p:nvSpPr>
        <p:spPr>
          <a:xfrm>
            <a:off x="1268491" y="3979863"/>
            <a:ext cx="3603547" cy="2926080"/>
          </a:xfrm>
          <a:custGeom>
            <a:avLst/>
            <a:gdLst/>
            <a:ahLst/>
            <a:cxnLst/>
            <a:rect l="l" t="t" r="r" b="b"/>
            <a:pathLst>
              <a:path w="3603547" h="2926080">
                <a:moveTo>
                  <a:pt x="0" y="0"/>
                </a:moveTo>
                <a:lnTo>
                  <a:pt x="3603547" y="0"/>
                </a:lnTo>
                <a:lnTo>
                  <a:pt x="3603547"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6" name="Freeform 6"/>
          <p:cNvSpPr/>
          <p:nvPr/>
        </p:nvSpPr>
        <p:spPr>
          <a:xfrm>
            <a:off x="6816841" y="4854575"/>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286063" y="-1008993"/>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 name="TextBox 8"/>
          <p:cNvSpPr txBox="1"/>
          <p:nvPr/>
        </p:nvSpPr>
        <p:spPr>
          <a:xfrm>
            <a:off x="286063" y="1713818"/>
            <a:ext cx="5568402" cy="1212851"/>
          </a:xfrm>
          <a:prstGeom prst="rect">
            <a:avLst/>
          </a:prstGeom>
        </p:spPr>
        <p:txBody>
          <a:bodyPr lIns="0" tIns="0" rIns="0" bIns="0" rtlCol="0" anchor="t">
            <a:spAutoFit/>
          </a:bodyPr>
          <a:lstStyle/>
          <a:p>
            <a:pPr algn="ctr">
              <a:lnSpc>
                <a:spcPts val="9350"/>
              </a:lnSpc>
            </a:pPr>
            <a:endParaRPr/>
          </a:p>
        </p:txBody>
      </p:sp>
      <p:sp>
        <p:nvSpPr>
          <p:cNvPr id="9" name="TextBox 9"/>
          <p:cNvSpPr txBox="1"/>
          <p:nvPr/>
        </p:nvSpPr>
        <p:spPr>
          <a:xfrm rot="-5400000">
            <a:off x="-149886" y="1519898"/>
            <a:ext cx="1753288" cy="176530"/>
          </a:xfrm>
          <a:prstGeom prst="rect">
            <a:avLst/>
          </a:prstGeom>
        </p:spPr>
        <p:txBody>
          <a:bodyPr lIns="0" tIns="0" rIns="0" bIns="0" rtlCol="0" anchor="t">
            <a:spAutoFit/>
          </a:bodyPr>
          <a:lstStyle/>
          <a:p>
            <a:pPr algn="r">
              <a:lnSpc>
                <a:spcPts val="1429"/>
              </a:lnSpc>
            </a:pPr>
            <a:r>
              <a:rPr lang="en-US" sz="1099" b="1" spc="54">
                <a:solidFill>
                  <a:srgbClr val="003366"/>
                </a:solidFill>
                <a:latin typeface="Canva Sans Medium"/>
                <a:ea typeface="Canva Sans Medium"/>
                <a:cs typeface="Canva Sans Medium"/>
                <a:sym typeface="Canva Sans Medium"/>
              </a:rPr>
              <a:t>MARCH 2026</a:t>
            </a:r>
          </a:p>
        </p:txBody>
      </p:sp>
      <p:sp>
        <p:nvSpPr>
          <p:cNvPr id="10" name="TextBox 10"/>
          <p:cNvSpPr txBox="1"/>
          <p:nvPr/>
        </p:nvSpPr>
        <p:spPr>
          <a:xfrm rot="-5400000">
            <a:off x="-414020" y="5354638"/>
            <a:ext cx="2281555" cy="176530"/>
          </a:xfrm>
          <a:prstGeom prst="rect">
            <a:avLst/>
          </a:prstGeom>
        </p:spPr>
        <p:txBody>
          <a:bodyPr lIns="0" tIns="0" rIns="0" bIns="0" rtlCol="0" anchor="t">
            <a:spAutoFit/>
          </a:bodyPr>
          <a:lstStyle/>
          <a:p>
            <a:pPr algn="l">
              <a:lnSpc>
                <a:spcPts val="1429"/>
              </a:lnSpc>
            </a:pPr>
            <a:r>
              <a:rPr lang="en-US" sz="1099" b="1" spc="54">
                <a:solidFill>
                  <a:srgbClr val="003366"/>
                </a:solidFill>
                <a:latin typeface="Canva Sans Medium"/>
                <a:ea typeface="Canva Sans Medium"/>
                <a:cs typeface="Canva Sans Medium"/>
                <a:sym typeface="Canva Sans Medium"/>
              </a:rPr>
              <a:t>NAEP Conference </a:t>
            </a:r>
          </a:p>
        </p:txBody>
      </p:sp>
      <p:sp>
        <p:nvSpPr>
          <p:cNvPr id="11" name="TextBox 11"/>
          <p:cNvSpPr txBox="1"/>
          <p:nvPr/>
        </p:nvSpPr>
        <p:spPr>
          <a:xfrm>
            <a:off x="3866119" y="1297642"/>
            <a:ext cx="5289312" cy="2604803"/>
          </a:xfrm>
          <a:prstGeom prst="rect">
            <a:avLst/>
          </a:prstGeom>
        </p:spPr>
        <p:txBody>
          <a:bodyPr lIns="0" tIns="0" rIns="0" bIns="0" rtlCol="0" anchor="t">
            <a:spAutoFit/>
          </a:bodyPr>
          <a:lstStyle/>
          <a:p>
            <a:pPr algn="ctr">
              <a:lnSpc>
                <a:spcPts val="4124"/>
              </a:lnSpc>
              <a:spcBef>
                <a:spcPct val="0"/>
              </a:spcBef>
            </a:pPr>
            <a:r>
              <a:rPr lang="en-US" sz="3172" b="1" spc="158">
                <a:solidFill>
                  <a:srgbClr val="003366"/>
                </a:solidFill>
                <a:latin typeface="Canva Sans Bold"/>
                <a:ea typeface="Canva Sans Bold"/>
                <a:cs typeface="Canva Sans Bold"/>
                <a:sym typeface="Canva Sans Bold"/>
              </a:rPr>
              <a:t>INNOVATIVE PRACTICE-BASED LEARNING FOR DIETETICS IN THE SOCIAL CARE ENVIRONMENT</a:t>
            </a:r>
          </a:p>
        </p:txBody>
      </p:sp>
      <p:sp>
        <p:nvSpPr>
          <p:cNvPr id="12" name="TextBox 12"/>
          <p:cNvSpPr txBox="1"/>
          <p:nvPr/>
        </p:nvSpPr>
        <p:spPr>
          <a:xfrm>
            <a:off x="4864811" y="4159250"/>
            <a:ext cx="3904059" cy="257175"/>
          </a:xfrm>
          <a:prstGeom prst="rect">
            <a:avLst/>
          </a:prstGeom>
        </p:spPr>
        <p:txBody>
          <a:bodyPr lIns="0" tIns="0" rIns="0" bIns="0" rtlCol="0" anchor="t">
            <a:spAutoFit/>
          </a:bodyPr>
          <a:lstStyle/>
          <a:p>
            <a:pPr algn="ctr">
              <a:lnSpc>
                <a:spcPts val="2100"/>
              </a:lnSpc>
              <a:spcBef>
                <a:spcPct val="0"/>
              </a:spcBef>
            </a:pPr>
            <a:r>
              <a:rPr lang="en-US" sz="1500" b="1">
                <a:solidFill>
                  <a:srgbClr val="003366"/>
                </a:solidFill>
                <a:latin typeface="Canva Sans Medium"/>
                <a:ea typeface="Canva Sans Medium"/>
                <a:cs typeface="Canva Sans Medium"/>
                <a:sym typeface="Canva Sans Medium"/>
              </a:rPr>
              <a:t>Jess Cristofoli-King (BSc, PGCE, FHEA, RD)</a:t>
            </a:r>
          </a:p>
        </p:txBody>
      </p:sp>
      <p:sp>
        <p:nvSpPr>
          <p:cNvPr id="13" name="Freeform 13"/>
          <p:cNvSpPr/>
          <p:nvPr/>
        </p:nvSpPr>
        <p:spPr>
          <a:xfrm>
            <a:off x="6742253" y="191903"/>
            <a:ext cx="1895751" cy="715948"/>
          </a:xfrm>
          <a:custGeom>
            <a:avLst/>
            <a:gdLst/>
            <a:ahLst/>
            <a:cxnLst/>
            <a:rect l="l" t="t" r="r" b="b"/>
            <a:pathLst>
              <a:path w="1895751" h="715948">
                <a:moveTo>
                  <a:pt x="0" y="0"/>
                </a:moveTo>
                <a:lnTo>
                  <a:pt x="1895751" y="0"/>
                </a:lnTo>
                <a:lnTo>
                  <a:pt x="1895751" y="715949"/>
                </a:lnTo>
                <a:lnTo>
                  <a:pt x="0" y="715949"/>
                </a:lnTo>
                <a:lnTo>
                  <a:pt x="0" y="0"/>
                </a:lnTo>
                <a:close/>
              </a:path>
            </a:pathLst>
          </a:custGeom>
          <a:blipFill>
            <a:blip r:embed="rId9"/>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799999">
            <a:off x="0" y="58318"/>
            <a:ext cx="9753600" cy="7315200"/>
          </a:xfrm>
          <a:custGeom>
            <a:avLst/>
            <a:gdLst/>
            <a:ahLst/>
            <a:cxnLst/>
            <a:rect l="l" t="t" r="r" b="b"/>
            <a:pathLst>
              <a:path w="9753600" h="7315200">
                <a:moveTo>
                  <a:pt x="9753600" y="7315200"/>
                </a:moveTo>
                <a:lnTo>
                  <a:pt x="0" y="7315200"/>
                </a:lnTo>
                <a:lnTo>
                  <a:pt x="0" y="0"/>
                </a:lnTo>
                <a:lnTo>
                  <a:pt x="9753600" y="0"/>
                </a:lnTo>
                <a:lnTo>
                  <a:pt x="9753600" y="7315200"/>
                </a:lnTo>
                <a:close/>
              </a:path>
            </a:pathLst>
          </a:custGeom>
          <a:blipFill>
            <a:blip r:embed="rId3"/>
            <a:stretch>
              <a:fillRect l="-80197" t="-102516" b="-157652"/>
            </a:stretch>
          </a:blipFill>
        </p:spPr>
        <p:txBody>
          <a:bodyPr/>
          <a:lstStyle/>
          <a:p>
            <a:endParaRPr lang="en-GB"/>
          </a:p>
        </p:txBody>
      </p:sp>
      <p:sp>
        <p:nvSpPr>
          <p:cNvPr id="3" name="AutoShape 3"/>
          <p:cNvSpPr/>
          <p:nvPr/>
        </p:nvSpPr>
        <p:spPr>
          <a:xfrm>
            <a:off x="728980" y="2926669"/>
            <a:ext cx="5080" cy="1461862"/>
          </a:xfrm>
          <a:prstGeom prst="rect">
            <a:avLst/>
          </a:prstGeom>
          <a:solidFill>
            <a:srgbClr val="003366"/>
          </a:solidFill>
        </p:spPr>
        <p:txBody>
          <a:bodyPr/>
          <a:lstStyle/>
          <a:p>
            <a:endParaRPr lang="en-GB"/>
          </a:p>
        </p:txBody>
      </p:sp>
      <p:sp>
        <p:nvSpPr>
          <p:cNvPr id="4" name="TextBox 4"/>
          <p:cNvSpPr txBox="1"/>
          <p:nvPr/>
        </p:nvSpPr>
        <p:spPr>
          <a:xfrm rot="-5400000">
            <a:off x="-149886" y="1519898"/>
            <a:ext cx="1753288" cy="176530"/>
          </a:xfrm>
          <a:prstGeom prst="rect">
            <a:avLst/>
          </a:prstGeom>
        </p:spPr>
        <p:txBody>
          <a:bodyPr lIns="0" tIns="0" rIns="0" bIns="0" rtlCol="0" anchor="t">
            <a:spAutoFit/>
          </a:bodyPr>
          <a:lstStyle/>
          <a:p>
            <a:pPr algn="r">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5" name="Freeform 5"/>
          <p:cNvSpPr/>
          <p:nvPr/>
        </p:nvSpPr>
        <p:spPr>
          <a:xfrm>
            <a:off x="-104717" y="1359465"/>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648018" y="4047681"/>
            <a:ext cx="3462271" cy="3267519"/>
          </a:xfrm>
          <a:custGeom>
            <a:avLst/>
            <a:gdLst/>
            <a:ahLst/>
            <a:cxnLst/>
            <a:rect l="l" t="t" r="r" b="b"/>
            <a:pathLst>
              <a:path w="3462271" h="3267519">
                <a:moveTo>
                  <a:pt x="0" y="0"/>
                </a:moveTo>
                <a:lnTo>
                  <a:pt x="3462271" y="0"/>
                </a:lnTo>
                <a:lnTo>
                  <a:pt x="3462271" y="3267519"/>
                </a:lnTo>
                <a:lnTo>
                  <a:pt x="0" y="3267519"/>
                </a:lnTo>
                <a:lnTo>
                  <a:pt x="0" y="0"/>
                </a:lnTo>
                <a:close/>
              </a:path>
            </a:pathLst>
          </a:custGeom>
          <a:blipFill>
            <a:blip r:embed="rId6"/>
            <a:stretch>
              <a:fillRect/>
            </a:stretch>
          </a:blipFill>
        </p:spPr>
        <p:txBody>
          <a:bodyPr/>
          <a:lstStyle/>
          <a:p>
            <a:endParaRPr lang="en-GB"/>
          </a:p>
        </p:txBody>
      </p:sp>
      <p:sp>
        <p:nvSpPr>
          <p:cNvPr id="7" name="TextBox 7"/>
          <p:cNvSpPr txBox="1"/>
          <p:nvPr/>
        </p:nvSpPr>
        <p:spPr>
          <a:xfrm>
            <a:off x="1235098" y="274320"/>
            <a:ext cx="8389938" cy="914400"/>
          </a:xfrm>
          <a:prstGeom prst="rect">
            <a:avLst/>
          </a:prstGeom>
        </p:spPr>
        <p:txBody>
          <a:bodyPr lIns="0" tIns="0" rIns="0" bIns="0" rtlCol="0" anchor="t">
            <a:spAutoFit/>
          </a:bodyPr>
          <a:lstStyle/>
          <a:p>
            <a:pPr algn="just">
              <a:lnSpc>
                <a:spcPts val="7200"/>
              </a:lnSpc>
            </a:pPr>
            <a:r>
              <a:rPr lang="en-US" sz="6000" b="1">
                <a:solidFill>
                  <a:srgbClr val="003366"/>
                </a:solidFill>
                <a:latin typeface="Canva Sans Bold"/>
                <a:ea typeface="Canva Sans Bold"/>
                <a:cs typeface="Canva Sans Bold"/>
                <a:sym typeface="Canva Sans Bold"/>
              </a:rPr>
              <a:t>Student projects: </a:t>
            </a:r>
          </a:p>
        </p:txBody>
      </p:sp>
      <p:sp>
        <p:nvSpPr>
          <p:cNvPr id="8" name="TextBox 8"/>
          <p:cNvSpPr txBox="1"/>
          <p:nvPr/>
        </p:nvSpPr>
        <p:spPr>
          <a:xfrm>
            <a:off x="4332844" y="5036164"/>
            <a:ext cx="5081112" cy="2162175"/>
          </a:xfrm>
          <a:prstGeom prst="rect">
            <a:avLst/>
          </a:prstGeom>
        </p:spPr>
        <p:txBody>
          <a:bodyPr lIns="0" tIns="0" rIns="0" bIns="0" rtlCol="0" anchor="t">
            <a:spAutoFit/>
          </a:bodyPr>
          <a:lstStyle/>
          <a:p>
            <a:pPr algn="l">
              <a:lnSpc>
                <a:spcPts val="2879"/>
              </a:lnSpc>
            </a:pPr>
            <a:r>
              <a:rPr lang="en-US" sz="2400" b="1" dirty="0">
                <a:solidFill>
                  <a:srgbClr val="003366"/>
                </a:solidFill>
                <a:latin typeface="Canva Sans Bold"/>
                <a:ea typeface="Canva Sans Bold"/>
                <a:cs typeface="Canva Sans Bold"/>
                <a:sym typeface="Canva Sans Bold"/>
              </a:rPr>
              <a:t>Staff training packages: </a:t>
            </a:r>
          </a:p>
          <a:p>
            <a:pPr algn="l">
              <a:lnSpc>
                <a:spcPts val="2879"/>
              </a:lnSpc>
            </a:pPr>
            <a:r>
              <a:rPr lang="en-US" sz="2400" dirty="0">
                <a:solidFill>
                  <a:srgbClr val="003366"/>
                </a:solidFill>
                <a:latin typeface="Canva Sans"/>
                <a:ea typeface="Canva Sans"/>
                <a:cs typeface="Canva Sans"/>
                <a:sym typeface="Canva Sans"/>
              </a:rPr>
              <a:t>(Including monitoring anthropometrics, </a:t>
            </a:r>
            <a:r>
              <a:rPr lang="en-US" sz="2400" dirty="0" err="1">
                <a:solidFill>
                  <a:srgbClr val="003366"/>
                </a:solidFill>
                <a:latin typeface="Canva Sans"/>
                <a:ea typeface="Canva Sans"/>
                <a:cs typeface="Canva Sans"/>
                <a:sym typeface="Canva Sans"/>
              </a:rPr>
              <a:t>recognising</a:t>
            </a:r>
            <a:r>
              <a:rPr lang="en-US" sz="2400" dirty="0">
                <a:solidFill>
                  <a:srgbClr val="003366"/>
                </a:solidFill>
                <a:latin typeface="Canva Sans"/>
                <a:ea typeface="Canva Sans"/>
                <a:cs typeface="Canva Sans"/>
                <a:sym typeface="Canva Sans"/>
              </a:rPr>
              <a:t> refeeding syndrome, managing intake in residents with dysphagia and managing T2DM through diet)</a:t>
            </a:r>
          </a:p>
        </p:txBody>
      </p:sp>
      <p:sp>
        <p:nvSpPr>
          <p:cNvPr id="9" name="TextBox 9"/>
          <p:cNvSpPr txBox="1"/>
          <p:nvPr/>
        </p:nvSpPr>
        <p:spPr>
          <a:xfrm>
            <a:off x="4111725" y="2650701"/>
            <a:ext cx="5685364" cy="714375"/>
          </a:xfrm>
          <a:prstGeom prst="rect">
            <a:avLst/>
          </a:prstGeom>
        </p:spPr>
        <p:txBody>
          <a:bodyPr lIns="0" tIns="0" rIns="0" bIns="0" rtlCol="0" anchor="t">
            <a:spAutoFit/>
          </a:bodyPr>
          <a:lstStyle/>
          <a:p>
            <a:pPr algn="l">
              <a:lnSpc>
                <a:spcPts val="2879"/>
              </a:lnSpc>
            </a:pPr>
            <a:r>
              <a:rPr lang="en-US" sz="2400" b="1" dirty="0">
                <a:solidFill>
                  <a:srgbClr val="003366"/>
                </a:solidFill>
                <a:latin typeface="Canva Sans Bold"/>
                <a:ea typeface="Canva Sans Bold"/>
                <a:cs typeface="Canva Sans Bold"/>
                <a:sym typeface="Canva Sans Bold"/>
              </a:rPr>
              <a:t>Heart healthy menu options</a:t>
            </a:r>
            <a:r>
              <a:rPr lang="en-US" sz="2400" dirty="0">
                <a:solidFill>
                  <a:srgbClr val="003366"/>
                </a:solidFill>
                <a:latin typeface="Canva Sans"/>
                <a:ea typeface="Canva Sans"/>
                <a:cs typeface="Canva Sans"/>
                <a:sym typeface="Canva Sans"/>
              </a:rPr>
              <a:t> for patients who meet specific criteria </a:t>
            </a:r>
          </a:p>
        </p:txBody>
      </p:sp>
      <p:sp>
        <p:nvSpPr>
          <p:cNvPr id="10" name="TextBox 10"/>
          <p:cNvSpPr txBox="1"/>
          <p:nvPr/>
        </p:nvSpPr>
        <p:spPr>
          <a:xfrm>
            <a:off x="4110289" y="1814266"/>
            <a:ext cx="6770680" cy="714375"/>
          </a:xfrm>
          <a:prstGeom prst="rect">
            <a:avLst/>
          </a:prstGeom>
        </p:spPr>
        <p:txBody>
          <a:bodyPr lIns="0" tIns="0" rIns="0" bIns="0" rtlCol="0" anchor="t">
            <a:spAutoFit/>
          </a:bodyPr>
          <a:lstStyle/>
          <a:p>
            <a:pPr algn="l">
              <a:lnSpc>
                <a:spcPts val="2879"/>
              </a:lnSpc>
            </a:pPr>
            <a:r>
              <a:rPr lang="en-US" sz="2400" b="1" dirty="0">
                <a:solidFill>
                  <a:srgbClr val="003366"/>
                </a:solidFill>
                <a:latin typeface="Canva Sans Bold"/>
                <a:ea typeface="Canva Sans Bold"/>
                <a:cs typeface="Canva Sans Bold"/>
                <a:sym typeface="Canva Sans Bold"/>
              </a:rPr>
              <a:t>New referral pathway</a:t>
            </a:r>
            <a:r>
              <a:rPr lang="en-US" sz="2400" dirty="0">
                <a:solidFill>
                  <a:srgbClr val="003366"/>
                </a:solidFill>
                <a:latin typeface="Canva Sans"/>
                <a:ea typeface="Canva Sans"/>
                <a:cs typeface="Canva Sans"/>
                <a:sym typeface="Canva Sans"/>
              </a:rPr>
              <a:t> for overweight residents with or at risk of CVD</a:t>
            </a:r>
          </a:p>
        </p:txBody>
      </p:sp>
      <p:sp>
        <p:nvSpPr>
          <p:cNvPr id="11" name="TextBox 11"/>
          <p:cNvSpPr txBox="1"/>
          <p:nvPr/>
        </p:nvSpPr>
        <p:spPr>
          <a:xfrm rot="-5400000">
            <a:off x="-94714" y="5673942"/>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NAEP Conference</a:t>
            </a:r>
          </a:p>
        </p:txBody>
      </p:sp>
      <p:sp>
        <p:nvSpPr>
          <p:cNvPr id="12" name="TextBox 12"/>
          <p:cNvSpPr txBox="1"/>
          <p:nvPr/>
        </p:nvSpPr>
        <p:spPr>
          <a:xfrm>
            <a:off x="4132774" y="3515633"/>
            <a:ext cx="5562177" cy="1076325"/>
          </a:xfrm>
          <a:prstGeom prst="rect">
            <a:avLst/>
          </a:prstGeom>
        </p:spPr>
        <p:txBody>
          <a:bodyPr lIns="0" tIns="0" rIns="0" bIns="0" rtlCol="0" anchor="t">
            <a:spAutoFit/>
          </a:bodyPr>
          <a:lstStyle/>
          <a:p>
            <a:pPr algn="l">
              <a:lnSpc>
                <a:spcPts val="2879"/>
              </a:lnSpc>
            </a:pPr>
            <a:r>
              <a:rPr lang="en-US" sz="2400" b="1" dirty="0">
                <a:solidFill>
                  <a:srgbClr val="003366"/>
                </a:solidFill>
                <a:latin typeface="Canva Sans Bold"/>
                <a:ea typeface="Canva Sans Bold"/>
                <a:cs typeface="Canva Sans Bold"/>
                <a:sym typeface="Canva Sans Bold"/>
              </a:rPr>
              <a:t>Menu analysis</a:t>
            </a:r>
            <a:r>
              <a:rPr lang="en-US" sz="2400" dirty="0">
                <a:solidFill>
                  <a:srgbClr val="003366"/>
                </a:solidFill>
                <a:latin typeface="Canva Sans"/>
                <a:ea typeface="Canva Sans"/>
                <a:cs typeface="Canva Sans"/>
                <a:sym typeface="Canva Sans"/>
              </a:rPr>
              <a:t> and comparison to National Standards and Guidance for Care Homes in the UK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389351" y="2950951"/>
            <a:ext cx="7315200" cy="1413297"/>
          </a:xfrm>
          <a:custGeom>
            <a:avLst/>
            <a:gdLst/>
            <a:ahLst/>
            <a:cxnLst/>
            <a:rect l="l" t="t" r="r" b="b"/>
            <a:pathLst>
              <a:path w="7315200" h="1413297">
                <a:moveTo>
                  <a:pt x="0" y="0"/>
                </a:moveTo>
                <a:lnTo>
                  <a:pt x="7315200" y="0"/>
                </a:lnTo>
                <a:lnTo>
                  <a:pt x="7315200" y="1413298"/>
                </a:lnTo>
                <a:lnTo>
                  <a:pt x="0" y="1413298"/>
                </a:lnTo>
                <a:lnTo>
                  <a:pt x="0" y="0"/>
                </a:lnTo>
                <a:close/>
              </a:path>
            </a:pathLst>
          </a:custGeom>
          <a:blipFill>
            <a:blip r:embed="rId3"/>
            <a:stretch>
              <a:fillRect t="-337956" b="-337956"/>
            </a:stretch>
          </a:blipFill>
        </p:spPr>
        <p:txBody>
          <a:bodyPr/>
          <a:lstStyle/>
          <a:p>
            <a:endParaRPr lang="en-GB"/>
          </a:p>
        </p:txBody>
      </p:sp>
      <p:sp>
        <p:nvSpPr>
          <p:cNvPr id="3" name="TextBox 3"/>
          <p:cNvSpPr txBox="1"/>
          <p:nvPr/>
        </p:nvSpPr>
        <p:spPr>
          <a:xfrm rot="5400000">
            <a:off x="8205371" y="1464728"/>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4" name="Freeform 4"/>
          <p:cNvSpPr/>
          <p:nvPr/>
        </p:nvSpPr>
        <p:spPr>
          <a:xfrm>
            <a:off x="-1301246" y="-731520"/>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2039397" y="-34619"/>
            <a:ext cx="7349819" cy="7349819"/>
          </a:xfrm>
          <a:custGeom>
            <a:avLst/>
            <a:gdLst/>
            <a:ahLst/>
            <a:cxnLst/>
            <a:rect l="l" t="t" r="r" b="b"/>
            <a:pathLst>
              <a:path w="7349819" h="7349819">
                <a:moveTo>
                  <a:pt x="0" y="0"/>
                </a:moveTo>
                <a:lnTo>
                  <a:pt x="7349820" y="0"/>
                </a:lnTo>
                <a:lnTo>
                  <a:pt x="7349820" y="7349819"/>
                </a:lnTo>
                <a:lnTo>
                  <a:pt x="0" y="7349819"/>
                </a:lnTo>
                <a:lnTo>
                  <a:pt x="0" y="0"/>
                </a:lnTo>
                <a:close/>
              </a:path>
            </a:pathLst>
          </a:custGeom>
          <a:blipFill>
            <a:blip r:embed="rId6"/>
            <a:stretch>
              <a:fillRect/>
            </a:stretch>
          </a:blipFill>
        </p:spPr>
        <p:txBody>
          <a:bodyPr/>
          <a:lstStyle/>
          <a:p>
            <a:endParaRPr lang="en-GB"/>
          </a:p>
        </p:txBody>
      </p:sp>
      <p:sp>
        <p:nvSpPr>
          <p:cNvPr id="6" name="TextBox 6"/>
          <p:cNvSpPr txBox="1"/>
          <p:nvPr/>
        </p:nvSpPr>
        <p:spPr>
          <a:xfrm>
            <a:off x="3759964" y="1358772"/>
            <a:ext cx="4335159" cy="4695825"/>
          </a:xfrm>
          <a:prstGeom prst="rect">
            <a:avLst/>
          </a:prstGeom>
        </p:spPr>
        <p:txBody>
          <a:bodyPr lIns="0" tIns="0" rIns="0" bIns="0" rtlCol="0" anchor="t">
            <a:spAutoFit/>
          </a:bodyPr>
          <a:lstStyle/>
          <a:p>
            <a:pPr algn="l">
              <a:lnSpc>
                <a:spcPts val="2879"/>
              </a:lnSpc>
            </a:pPr>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Learners found it difficult to speak up in an unfamiliar and often busy environment</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Learners experienced challenges trying to manage own time &amp; workload without direct supervision</a:t>
            </a:r>
          </a:p>
          <a:p>
            <a:pPr algn="l">
              <a:lnSpc>
                <a:spcPts val="2879"/>
              </a:lnSpc>
            </a:pPr>
            <a:endParaRPr lang="en-US" sz="2399">
              <a:solidFill>
                <a:srgbClr val="003366"/>
              </a:solidFill>
              <a:latin typeface="Canva Sans"/>
              <a:ea typeface="Canva Sans"/>
              <a:cs typeface="Canva Sans"/>
              <a:sym typeface="Canva Sans"/>
            </a:endParaRPr>
          </a:p>
          <a:p>
            <a:pPr algn="l">
              <a:lnSpc>
                <a:spcPts val="2879"/>
              </a:lnSpc>
            </a:pPr>
            <a:endParaRPr lang="en-US" sz="2399">
              <a:solidFill>
                <a:srgbClr val="003366"/>
              </a:solidFill>
              <a:latin typeface="Canva Sans"/>
              <a:ea typeface="Canva Sans"/>
              <a:cs typeface="Canva Sans"/>
              <a:sym typeface="Canva Sans"/>
            </a:endParaRPr>
          </a:p>
        </p:txBody>
      </p:sp>
      <p:sp>
        <p:nvSpPr>
          <p:cNvPr id="7" name="TextBox 7"/>
          <p:cNvSpPr txBox="1"/>
          <p:nvPr/>
        </p:nvSpPr>
        <p:spPr>
          <a:xfrm>
            <a:off x="1230015" y="82109"/>
            <a:ext cx="7875568" cy="952502"/>
          </a:xfrm>
          <a:prstGeom prst="rect">
            <a:avLst/>
          </a:prstGeom>
        </p:spPr>
        <p:txBody>
          <a:bodyPr lIns="0" tIns="0" rIns="0" bIns="0" rtlCol="0" anchor="t">
            <a:spAutoFit/>
          </a:bodyPr>
          <a:lstStyle/>
          <a:p>
            <a:pPr algn="ctr">
              <a:lnSpc>
                <a:spcPts val="7799"/>
              </a:lnSpc>
              <a:spcBef>
                <a:spcPct val="0"/>
              </a:spcBef>
            </a:pPr>
            <a:r>
              <a:rPr lang="en-US" sz="5999" b="1" spc="299">
                <a:solidFill>
                  <a:srgbClr val="003366"/>
                </a:solidFill>
                <a:latin typeface="Canva Sans Medium"/>
                <a:ea typeface="Canva Sans Medium"/>
                <a:cs typeface="Canva Sans Medium"/>
                <a:sym typeface="Canva Sans Medium"/>
              </a:rPr>
              <a:t>Challenges:</a:t>
            </a:r>
          </a:p>
        </p:txBody>
      </p:sp>
      <p:sp>
        <p:nvSpPr>
          <p:cNvPr id="8" name="TextBox 8"/>
          <p:cNvSpPr txBox="1"/>
          <p:nvPr/>
        </p:nvSpPr>
        <p:spPr>
          <a:xfrm rot="5400000">
            <a:off x="8373487" y="5703500"/>
            <a:ext cx="1306711" cy="176530"/>
          </a:xfrm>
          <a:prstGeom prst="rect">
            <a:avLst/>
          </a:prstGeom>
        </p:spPr>
        <p:txBody>
          <a:bodyPr lIns="0" tIns="0" rIns="0" bIns="0" rtlCol="0" anchor="t">
            <a:spAutoFit/>
          </a:bodyPr>
          <a:lstStyle/>
          <a:p>
            <a:pPr algn="ctr">
              <a:lnSpc>
                <a:spcPts val="1430"/>
              </a:lnSpc>
              <a:spcBef>
                <a:spcPct val="0"/>
              </a:spcBef>
            </a:pPr>
            <a:r>
              <a:rPr lang="en-US" sz="1100" b="1" spc="55">
                <a:solidFill>
                  <a:srgbClr val="003366"/>
                </a:solidFill>
                <a:latin typeface="Canva Sans Medium"/>
                <a:ea typeface="Canva Sans Medium"/>
                <a:cs typeface="Canva Sans Medium"/>
                <a:sym typeface="Canva Sans Medium"/>
              </a:rPr>
              <a:t>NAEP Conference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a:off x="-207568" y="1627582"/>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3" name="Freeform 3"/>
          <p:cNvSpPr/>
          <p:nvPr/>
        </p:nvSpPr>
        <p:spPr>
          <a:xfrm>
            <a:off x="6745480" y="3090622"/>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450145" y="976905"/>
            <a:ext cx="7664412" cy="3260859"/>
          </a:xfrm>
          <a:custGeom>
            <a:avLst/>
            <a:gdLst/>
            <a:ahLst/>
            <a:cxnLst/>
            <a:rect l="l" t="t" r="r" b="b"/>
            <a:pathLst>
              <a:path w="7664412" h="3260859">
                <a:moveTo>
                  <a:pt x="0" y="0"/>
                </a:moveTo>
                <a:lnTo>
                  <a:pt x="7664412" y="0"/>
                </a:lnTo>
                <a:lnTo>
                  <a:pt x="7664412" y="3260859"/>
                </a:lnTo>
                <a:lnTo>
                  <a:pt x="0" y="326085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5588815" y="2926080"/>
            <a:ext cx="2313331" cy="2926080"/>
          </a:xfrm>
          <a:custGeom>
            <a:avLst/>
            <a:gdLst/>
            <a:ahLst/>
            <a:cxnLst/>
            <a:rect l="l" t="t" r="r" b="b"/>
            <a:pathLst>
              <a:path w="2313331" h="2926080">
                <a:moveTo>
                  <a:pt x="0" y="0"/>
                </a:moveTo>
                <a:lnTo>
                  <a:pt x="2313331" y="0"/>
                </a:lnTo>
                <a:lnTo>
                  <a:pt x="2313331" y="2926080"/>
                </a:lnTo>
                <a:lnTo>
                  <a:pt x="0" y="292608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6" name="Freeform 6"/>
          <p:cNvSpPr/>
          <p:nvPr/>
        </p:nvSpPr>
        <p:spPr>
          <a:xfrm>
            <a:off x="28436" y="4553662"/>
            <a:ext cx="2185130" cy="2926080"/>
          </a:xfrm>
          <a:custGeom>
            <a:avLst/>
            <a:gdLst/>
            <a:ahLst/>
            <a:cxnLst/>
            <a:rect l="l" t="t" r="r" b="b"/>
            <a:pathLst>
              <a:path w="2185130" h="2926080">
                <a:moveTo>
                  <a:pt x="0" y="0"/>
                </a:moveTo>
                <a:lnTo>
                  <a:pt x="2185130" y="0"/>
                </a:lnTo>
                <a:lnTo>
                  <a:pt x="2185130" y="2926080"/>
                </a:lnTo>
                <a:lnTo>
                  <a:pt x="0" y="2926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7" name="Freeform 7"/>
          <p:cNvSpPr/>
          <p:nvPr/>
        </p:nvSpPr>
        <p:spPr>
          <a:xfrm flipH="1">
            <a:off x="126075" y="3439527"/>
            <a:ext cx="4866682" cy="2070552"/>
          </a:xfrm>
          <a:custGeom>
            <a:avLst/>
            <a:gdLst/>
            <a:ahLst/>
            <a:cxnLst/>
            <a:rect l="l" t="t" r="r" b="b"/>
            <a:pathLst>
              <a:path w="4866682" h="2070552">
                <a:moveTo>
                  <a:pt x="4866682" y="0"/>
                </a:moveTo>
                <a:lnTo>
                  <a:pt x="0" y="0"/>
                </a:lnTo>
                <a:lnTo>
                  <a:pt x="0" y="2070551"/>
                </a:lnTo>
                <a:lnTo>
                  <a:pt x="4866682" y="2070551"/>
                </a:lnTo>
                <a:lnTo>
                  <a:pt x="486668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2372761" y="5168156"/>
            <a:ext cx="5044714" cy="2063747"/>
          </a:xfrm>
          <a:custGeom>
            <a:avLst/>
            <a:gdLst/>
            <a:ahLst/>
            <a:cxnLst/>
            <a:rect l="l" t="t" r="r" b="b"/>
            <a:pathLst>
              <a:path w="5044714" h="2063747">
                <a:moveTo>
                  <a:pt x="0" y="0"/>
                </a:moveTo>
                <a:lnTo>
                  <a:pt x="5044714" y="0"/>
                </a:lnTo>
                <a:lnTo>
                  <a:pt x="5044714" y="2063747"/>
                </a:lnTo>
                <a:lnTo>
                  <a:pt x="0" y="2063747"/>
                </a:lnTo>
                <a:lnTo>
                  <a:pt x="0" y="0"/>
                </a:lnTo>
                <a:close/>
              </a:path>
            </a:pathLst>
          </a:custGeom>
          <a:blipFill>
            <a:blip r:embed="rId11"/>
            <a:stretch>
              <a:fillRect/>
            </a:stretch>
          </a:blipFill>
        </p:spPr>
        <p:txBody>
          <a:bodyPr/>
          <a:lstStyle/>
          <a:p>
            <a:endParaRPr lang="en-GB"/>
          </a:p>
        </p:txBody>
      </p:sp>
      <p:sp>
        <p:nvSpPr>
          <p:cNvPr id="9" name="TextBox 9"/>
          <p:cNvSpPr txBox="1"/>
          <p:nvPr/>
        </p:nvSpPr>
        <p:spPr>
          <a:xfrm>
            <a:off x="223714" y="277986"/>
            <a:ext cx="9176607" cy="952500"/>
          </a:xfrm>
          <a:prstGeom prst="rect">
            <a:avLst/>
          </a:prstGeom>
        </p:spPr>
        <p:txBody>
          <a:bodyPr lIns="0" tIns="0" rIns="0" bIns="0" rtlCol="0" anchor="t">
            <a:spAutoFit/>
          </a:bodyPr>
          <a:lstStyle/>
          <a:p>
            <a:pPr algn="l">
              <a:lnSpc>
                <a:spcPts val="3775"/>
              </a:lnSpc>
            </a:pPr>
            <a:r>
              <a:rPr lang="en-US" sz="3146" b="1">
                <a:solidFill>
                  <a:srgbClr val="003366"/>
                </a:solidFill>
                <a:latin typeface="Canva Sans Bold"/>
                <a:ea typeface="Canva Sans Bold"/>
                <a:cs typeface="Canva Sans Bold"/>
                <a:sym typeface="Canva Sans Bold"/>
              </a:rPr>
              <a:t>95% positive feedback from students </a:t>
            </a:r>
          </a:p>
          <a:p>
            <a:pPr algn="l">
              <a:lnSpc>
                <a:spcPts val="3775"/>
              </a:lnSpc>
            </a:pPr>
            <a:endParaRPr lang="en-US" sz="3146" b="1">
              <a:solidFill>
                <a:srgbClr val="003366"/>
              </a:solidFill>
              <a:latin typeface="Canva Sans Bold"/>
              <a:ea typeface="Canva Sans Bold"/>
              <a:cs typeface="Canva Sans Bold"/>
              <a:sym typeface="Canva Sans Bold"/>
            </a:endParaRPr>
          </a:p>
        </p:txBody>
      </p:sp>
      <p:sp>
        <p:nvSpPr>
          <p:cNvPr id="10" name="TextBox 10"/>
          <p:cNvSpPr txBox="1"/>
          <p:nvPr/>
        </p:nvSpPr>
        <p:spPr>
          <a:xfrm>
            <a:off x="1543308" y="1273173"/>
            <a:ext cx="7478085" cy="1519514"/>
          </a:xfrm>
          <a:prstGeom prst="rect">
            <a:avLst/>
          </a:prstGeom>
        </p:spPr>
        <p:txBody>
          <a:bodyPr lIns="0" tIns="0" rIns="0" bIns="0" rtlCol="0" anchor="t">
            <a:spAutoFit/>
          </a:bodyPr>
          <a:lstStyle/>
          <a:p>
            <a:pPr algn="ctr">
              <a:lnSpc>
                <a:spcPts val="2409"/>
              </a:lnSpc>
              <a:spcBef>
                <a:spcPct val="0"/>
              </a:spcBef>
            </a:pPr>
            <a:r>
              <a:rPr lang="en-US" sz="1853" b="1" spc="92">
                <a:solidFill>
                  <a:srgbClr val="003366"/>
                </a:solidFill>
                <a:latin typeface="Canva Sans Medium"/>
                <a:ea typeface="Canva Sans Medium"/>
                <a:cs typeface="Canva Sans Medium"/>
                <a:sym typeface="Canva Sans Medium"/>
              </a:rPr>
              <a:t>"Being independent on placement, with no dietitian to shadow, although strange at first, actually benefitted me greatly. I was able to develop confidence faster and feel more ready to practice as a dietitian. Communication skills developed much faster as a result."​</a:t>
            </a:r>
          </a:p>
        </p:txBody>
      </p:sp>
      <p:sp>
        <p:nvSpPr>
          <p:cNvPr id="11" name="Freeform 11"/>
          <p:cNvSpPr/>
          <p:nvPr/>
        </p:nvSpPr>
        <p:spPr>
          <a:xfrm>
            <a:off x="7184871" y="-883625"/>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12" name="Freeform 12"/>
          <p:cNvSpPr/>
          <p:nvPr/>
        </p:nvSpPr>
        <p:spPr>
          <a:xfrm>
            <a:off x="7340227" y="4736989"/>
            <a:ext cx="1681166" cy="2926080"/>
          </a:xfrm>
          <a:custGeom>
            <a:avLst/>
            <a:gdLst/>
            <a:ahLst/>
            <a:cxnLst/>
            <a:rect l="l" t="t" r="r" b="b"/>
            <a:pathLst>
              <a:path w="1681166" h="2926080">
                <a:moveTo>
                  <a:pt x="0" y="0"/>
                </a:moveTo>
                <a:lnTo>
                  <a:pt x="1681166" y="0"/>
                </a:lnTo>
                <a:lnTo>
                  <a:pt x="1681166" y="2926080"/>
                </a:lnTo>
                <a:lnTo>
                  <a:pt x="0" y="292608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TextBox 13"/>
          <p:cNvSpPr txBox="1"/>
          <p:nvPr/>
        </p:nvSpPr>
        <p:spPr>
          <a:xfrm>
            <a:off x="223714" y="3564573"/>
            <a:ext cx="4671404" cy="1167765"/>
          </a:xfrm>
          <a:prstGeom prst="rect">
            <a:avLst/>
          </a:prstGeom>
        </p:spPr>
        <p:txBody>
          <a:bodyPr lIns="0" tIns="0" rIns="0" bIns="0" rtlCol="0" anchor="t">
            <a:spAutoFit/>
          </a:bodyPr>
          <a:lstStyle/>
          <a:p>
            <a:pPr algn="ctr">
              <a:lnSpc>
                <a:spcPts val="2339"/>
              </a:lnSpc>
              <a:spcBef>
                <a:spcPct val="0"/>
              </a:spcBef>
            </a:pPr>
            <a:r>
              <a:rPr lang="en-US" sz="1799" b="1" spc="89">
                <a:solidFill>
                  <a:srgbClr val="000000"/>
                </a:solidFill>
                <a:latin typeface="Canva Sans Medium"/>
                <a:ea typeface="Canva Sans Medium"/>
                <a:cs typeface="Canva Sans Medium"/>
                <a:sym typeface="Canva Sans Medium"/>
              </a:rPr>
              <a:t>"The placement was extremely interesting and opened up opportunities that I was previously not fully aware of."</a:t>
            </a:r>
          </a:p>
        </p:txBody>
      </p:sp>
      <p:sp>
        <p:nvSpPr>
          <p:cNvPr id="14" name="TextBox 14"/>
          <p:cNvSpPr txBox="1"/>
          <p:nvPr/>
        </p:nvSpPr>
        <p:spPr>
          <a:xfrm>
            <a:off x="2674633" y="5538653"/>
            <a:ext cx="4070848" cy="1463040"/>
          </a:xfrm>
          <a:prstGeom prst="rect">
            <a:avLst/>
          </a:prstGeom>
        </p:spPr>
        <p:txBody>
          <a:bodyPr lIns="0" tIns="0" rIns="0" bIns="0" rtlCol="0" anchor="t">
            <a:spAutoFit/>
          </a:bodyPr>
          <a:lstStyle/>
          <a:p>
            <a:pPr algn="ctr">
              <a:lnSpc>
                <a:spcPts val="2340"/>
              </a:lnSpc>
              <a:spcBef>
                <a:spcPct val="0"/>
              </a:spcBef>
            </a:pPr>
            <a:r>
              <a:rPr lang="en-US" sz="1800" b="1" spc="89">
                <a:solidFill>
                  <a:srgbClr val="000000"/>
                </a:solidFill>
                <a:latin typeface="Canva Sans Medium"/>
                <a:ea typeface="Canva Sans Medium"/>
                <a:cs typeface="Canva Sans Medium"/>
                <a:sym typeface="Canva Sans Medium"/>
              </a:rPr>
              <a:t>The whole experience was great, and I hope that other students can experience similar in the future. An uplifting placement, where I've learnt a lot.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rot="-5400000">
            <a:off x="-2662744" y="2582462"/>
            <a:ext cx="7315200" cy="2140283"/>
          </a:xfrm>
          <a:custGeom>
            <a:avLst/>
            <a:gdLst/>
            <a:ahLst/>
            <a:cxnLst/>
            <a:rect l="l" t="t" r="r" b="b"/>
            <a:pathLst>
              <a:path w="7315200" h="2140283">
                <a:moveTo>
                  <a:pt x="0" y="0"/>
                </a:moveTo>
                <a:lnTo>
                  <a:pt x="7315200" y="0"/>
                </a:lnTo>
                <a:lnTo>
                  <a:pt x="7315200" y="2140282"/>
                </a:lnTo>
                <a:lnTo>
                  <a:pt x="0" y="2140282"/>
                </a:lnTo>
                <a:lnTo>
                  <a:pt x="0" y="0"/>
                </a:lnTo>
                <a:close/>
              </a:path>
            </a:pathLst>
          </a:custGeom>
          <a:blipFill>
            <a:blip r:embed="rId3"/>
            <a:stretch>
              <a:fillRect t="-206179" b="-206179"/>
            </a:stretch>
          </a:blipFill>
        </p:spPr>
        <p:txBody>
          <a:bodyPr/>
          <a:lstStyle/>
          <a:p>
            <a:endParaRPr lang="en-GB"/>
          </a:p>
        </p:txBody>
      </p:sp>
      <p:sp>
        <p:nvSpPr>
          <p:cNvPr id="3" name="Freeform 3"/>
          <p:cNvSpPr/>
          <p:nvPr/>
        </p:nvSpPr>
        <p:spPr>
          <a:xfrm rot="-8590064">
            <a:off x="185095" y="5553158"/>
            <a:ext cx="1770092" cy="1763656"/>
          </a:xfrm>
          <a:custGeom>
            <a:avLst/>
            <a:gdLst/>
            <a:ahLst/>
            <a:cxnLst/>
            <a:rect l="l" t="t" r="r" b="b"/>
            <a:pathLst>
              <a:path w="1770092" h="1763656">
                <a:moveTo>
                  <a:pt x="0" y="0"/>
                </a:moveTo>
                <a:lnTo>
                  <a:pt x="1770092" y="0"/>
                </a:lnTo>
                <a:lnTo>
                  <a:pt x="1770092" y="1763655"/>
                </a:lnTo>
                <a:lnTo>
                  <a:pt x="0" y="1763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4" name="Freeform 4"/>
          <p:cNvSpPr/>
          <p:nvPr/>
        </p:nvSpPr>
        <p:spPr>
          <a:xfrm>
            <a:off x="-951126" y="-347166"/>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5" name="Freeform 5"/>
          <p:cNvSpPr/>
          <p:nvPr/>
        </p:nvSpPr>
        <p:spPr>
          <a:xfrm>
            <a:off x="5667492" y="4679470"/>
            <a:ext cx="3008120" cy="2926080"/>
          </a:xfrm>
          <a:custGeom>
            <a:avLst/>
            <a:gdLst/>
            <a:ahLst/>
            <a:cxnLst/>
            <a:rect l="l" t="t" r="r" b="b"/>
            <a:pathLst>
              <a:path w="3008120" h="2926080">
                <a:moveTo>
                  <a:pt x="0" y="0"/>
                </a:moveTo>
                <a:lnTo>
                  <a:pt x="3008119" y="0"/>
                </a:lnTo>
                <a:lnTo>
                  <a:pt x="3008119"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6" name="Freeform 6"/>
          <p:cNvSpPr/>
          <p:nvPr/>
        </p:nvSpPr>
        <p:spPr>
          <a:xfrm>
            <a:off x="1547837" y="5198613"/>
            <a:ext cx="4614605" cy="1887793"/>
          </a:xfrm>
          <a:custGeom>
            <a:avLst/>
            <a:gdLst/>
            <a:ahLst/>
            <a:cxnLst/>
            <a:rect l="l" t="t" r="r" b="b"/>
            <a:pathLst>
              <a:path w="4614605" h="1887793">
                <a:moveTo>
                  <a:pt x="0" y="0"/>
                </a:moveTo>
                <a:lnTo>
                  <a:pt x="4614605" y="0"/>
                </a:lnTo>
                <a:lnTo>
                  <a:pt x="4614605" y="1887793"/>
                </a:lnTo>
                <a:lnTo>
                  <a:pt x="0" y="1887793"/>
                </a:lnTo>
                <a:lnTo>
                  <a:pt x="0" y="0"/>
                </a:lnTo>
                <a:close/>
              </a:path>
            </a:pathLst>
          </a:custGeom>
          <a:blipFill>
            <a:blip r:embed="rId8"/>
            <a:stretch>
              <a:fillRect/>
            </a:stretch>
          </a:blipFill>
        </p:spPr>
        <p:txBody>
          <a:bodyPr/>
          <a:lstStyle/>
          <a:p>
            <a:endParaRPr lang="en-GB"/>
          </a:p>
        </p:txBody>
      </p:sp>
      <p:sp>
        <p:nvSpPr>
          <p:cNvPr id="7" name="Freeform 7"/>
          <p:cNvSpPr/>
          <p:nvPr/>
        </p:nvSpPr>
        <p:spPr>
          <a:xfrm>
            <a:off x="517253" y="2099793"/>
            <a:ext cx="2585591" cy="2926080"/>
          </a:xfrm>
          <a:custGeom>
            <a:avLst/>
            <a:gdLst/>
            <a:ahLst/>
            <a:cxnLst/>
            <a:rect l="l" t="t" r="r" b="b"/>
            <a:pathLst>
              <a:path w="2585591" h="2926080">
                <a:moveTo>
                  <a:pt x="0" y="0"/>
                </a:moveTo>
                <a:lnTo>
                  <a:pt x="2585591" y="0"/>
                </a:lnTo>
                <a:lnTo>
                  <a:pt x="2585591" y="2926080"/>
                </a:lnTo>
                <a:lnTo>
                  <a:pt x="0" y="2926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2827352" y="1020559"/>
            <a:ext cx="4676571" cy="3486171"/>
          </a:xfrm>
          <a:custGeom>
            <a:avLst/>
            <a:gdLst/>
            <a:ahLst/>
            <a:cxnLst/>
            <a:rect l="l" t="t" r="r" b="b"/>
            <a:pathLst>
              <a:path w="4676571" h="3486171">
                <a:moveTo>
                  <a:pt x="0" y="0"/>
                </a:moveTo>
                <a:lnTo>
                  <a:pt x="4676571" y="0"/>
                </a:lnTo>
                <a:lnTo>
                  <a:pt x="4676571" y="3486171"/>
                </a:lnTo>
                <a:lnTo>
                  <a:pt x="0" y="3486171"/>
                </a:lnTo>
                <a:lnTo>
                  <a:pt x="0" y="0"/>
                </a:lnTo>
                <a:close/>
              </a:path>
            </a:pathLst>
          </a:custGeom>
          <a:blipFill>
            <a:blip r:embed="rId11"/>
            <a:stretch>
              <a:fillRect/>
            </a:stretch>
          </a:blipFill>
        </p:spPr>
        <p:txBody>
          <a:bodyPr/>
          <a:lstStyle/>
          <a:p>
            <a:endParaRPr lang="en-GB"/>
          </a:p>
        </p:txBody>
      </p:sp>
      <p:sp>
        <p:nvSpPr>
          <p:cNvPr id="9" name="TextBox 9"/>
          <p:cNvSpPr txBox="1"/>
          <p:nvPr/>
        </p:nvSpPr>
        <p:spPr>
          <a:xfrm rot="5400000">
            <a:off x="8147658" y="5618772"/>
            <a:ext cx="1753288" cy="176530"/>
          </a:xfrm>
          <a:prstGeom prst="rect">
            <a:avLst/>
          </a:prstGeom>
        </p:spPr>
        <p:txBody>
          <a:bodyPr lIns="0" tIns="0" rIns="0" bIns="0" rtlCol="0" anchor="t">
            <a:spAutoFit/>
          </a:bodyPr>
          <a:lstStyle/>
          <a:p>
            <a:pPr algn="r">
              <a:lnSpc>
                <a:spcPts val="1430"/>
              </a:lnSpc>
            </a:pPr>
            <a:r>
              <a:rPr lang="en-US" sz="1100" b="1" spc="55">
                <a:solidFill>
                  <a:srgbClr val="003366"/>
                </a:solidFill>
                <a:latin typeface="Canva Sans Medium"/>
                <a:ea typeface="Canva Sans Medium"/>
                <a:cs typeface="Canva Sans Medium"/>
                <a:sym typeface="Canva Sans Medium"/>
              </a:rPr>
              <a:t>NAEP CONFERENCE</a:t>
            </a:r>
          </a:p>
        </p:txBody>
      </p:sp>
      <p:sp>
        <p:nvSpPr>
          <p:cNvPr id="10" name="TextBox 10"/>
          <p:cNvSpPr txBox="1"/>
          <p:nvPr/>
        </p:nvSpPr>
        <p:spPr>
          <a:xfrm rot="5400000">
            <a:off x="8205371" y="1464728"/>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11" name="TextBox 11"/>
          <p:cNvSpPr txBox="1"/>
          <p:nvPr/>
        </p:nvSpPr>
        <p:spPr>
          <a:xfrm>
            <a:off x="1770092" y="5510792"/>
            <a:ext cx="3640224" cy="1234860"/>
          </a:xfrm>
          <a:prstGeom prst="rect">
            <a:avLst/>
          </a:prstGeom>
        </p:spPr>
        <p:txBody>
          <a:bodyPr lIns="0" tIns="0" rIns="0" bIns="0" rtlCol="0" anchor="t">
            <a:spAutoFit/>
          </a:bodyPr>
          <a:lstStyle/>
          <a:p>
            <a:pPr algn="ctr">
              <a:lnSpc>
                <a:spcPts val="2429"/>
              </a:lnSpc>
              <a:spcBef>
                <a:spcPct val="0"/>
              </a:spcBef>
            </a:pPr>
            <a:r>
              <a:rPr lang="en-US" sz="1869" b="1" spc="93">
                <a:solidFill>
                  <a:srgbClr val="000000"/>
                </a:solidFill>
                <a:latin typeface="Canva Sans Medium"/>
                <a:ea typeface="Canva Sans Medium"/>
                <a:cs typeface="Canva Sans Medium"/>
                <a:sym typeface="Canva Sans Medium"/>
              </a:rPr>
              <a:t>“The students have been amazing and have taught us so much. I wish they could stay!”</a:t>
            </a:r>
          </a:p>
        </p:txBody>
      </p:sp>
      <p:sp>
        <p:nvSpPr>
          <p:cNvPr id="12" name="TextBox 12"/>
          <p:cNvSpPr txBox="1"/>
          <p:nvPr/>
        </p:nvSpPr>
        <p:spPr>
          <a:xfrm>
            <a:off x="2068178" y="95059"/>
            <a:ext cx="7685422" cy="474489"/>
          </a:xfrm>
          <a:prstGeom prst="rect">
            <a:avLst/>
          </a:prstGeom>
        </p:spPr>
        <p:txBody>
          <a:bodyPr wrap="square" lIns="0" tIns="0" rIns="0" bIns="0" rtlCol="0" anchor="t">
            <a:spAutoFit/>
          </a:bodyPr>
          <a:lstStyle/>
          <a:p>
            <a:pPr algn="ctr">
              <a:lnSpc>
                <a:spcPts val="3735"/>
              </a:lnSpc>
              <a:spcBef>
                <a:spcPct val="0"/>
              </a:spcBef>
            </a:pPr>
            <a:r>
              <a:rPr lang="en-US" sz="3112" b="1" dirty="0">
                <a:solidFill>
                  <a:srgbClr val="003366"/>
                </a:solidFill>
                <a:latin typeface="Canva Sans Bold"/>
                <a:ea typeface="Canva Sans Bold"/>
                <a:cs typeface="Canva Sans Bold"/>
                <a:sym typeface="Canva Sans Bold"/>
              </a:rPr>
              <a:t>100% positive feedback from providers</a:t>
            </a:r>
          </a:p>
        </p:txBody>
      </p:sp>
      <p:sp>
        <p:nvSpPr>
          <p:cNvPr id="13" name="TextBox 13"/>
          <p:cNvSpPr txBox="1"/>
          <p:nvPr/>
        </p:nvSpPr>
        <p:spPr>
          <a:xfrm>
            <a:off x="3248624" y="1581812"/>
            <a:ext cx="3638983" cy="2141413"/>
          </a:xfrm>
          <a:prstGeom prst="rect">
            <a:avLst/>
          </a:prstGeom>
        </p:spPr>
        <p:txBody>
          <a:bodyPr lIns="0" tIns="0" rIns="0" bIns="0" rtlCol="0" anchor="t">
            <a:spAutoFit/>
          </a:bodyPr>
          <a:lstStyle/>
          <a:p>
            <a:pPr algn="ctr">
              <a:lnSpc>
                <a:spcPts val="2466"/>
              </a:lnSpc>
            </a:pPr>
            <a:r>
              <a:rPr lang="en-US" sz="2055" dirty="0">
                <a:solidFill>
                  <a:srgbClr val="000000"/>
                </a:solidFill>
                <a:latin typeface="Canva Sans"/>
                <a:ea typeface="Canva Sans"/>
                <a:cs typeface="Canva Sans"/>
                <a:sym typeface="Canva Sans"/>
              </a:rPr>
              <a:t>“The resources she developed are brilliant, we’ll be able to use these as part of our training for new staff. This placement has really shown the value of having a dietitian on site”</a:t>
            </a:r>
          </a:p>
        </p:txBody>
      </p:sp>
      <p:sp>
        <p:nvSpPr>
          <p:cNvPr id="14" name="Freeform 14"/>
          <p:cNvSpPr/>
          <p:nvPr/>
        </p:nvSpPr>
        <p:spPr>
          <a:xfrm rot="-8747718">
            <a:off x="7836875" y="2099793"/>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5389351" y="2950951"/>
            <a:ext cx="7315200" cy="1413297"/>
          </a:xfrm>
          <a:custGeom>
            <a:avLst/>
            <a:gdLst/>
            <a:ahLst/>
            <a:cxnLst/>
            <a:rect l="l" t="t" r="r" b="b"/>
            <a:pathLst>
              <a:path w="7315200" h="1413297">
                <a:moveTo>
                  <a:pt x="0" y="0"/>
                </a:moveTo>
                <a:lnTo>
                  <a:pt x="7315200" y="0"/>
                </a:lnTo>
                <a:lnTo>
                  <a:pt x="7315200" y="1413298"/>
                </a:lnTo>
                <a:lnTo>
                  <a:pt x="0" y="1413298"/>
                </a:lnTo>
                <a:lnTo>
                  <a:pt x="0" y="0"/>
                </a:lnTo>
                <a:close/>
              </a:path>
            </a:pathLst>
          </a:custGeom>
          <a:blipFill>
            <a:blip r:embed="rId2"/>
            <a:stretch>
              <a:fillRect t="-337956" b="-337956"/>
            </a:stretch>
          </a:blipFill>
        </p:spPr>
        <p:txBody>
          <a:bodyPr/>
          <a:lstStyle/>
          <a:p>
            <a:endParaRPr lang="en-GB"/>
          </a:p>
        </p:txBody>
      </p:sp>
      <p:sp>
        <p:nvSpPr>
          <p:cNvPr id="3" name="Freeform 3"/>
          <p:cNvSpPr/>
          <p:nvPr/>
        </p:nvSpPr>
        <p:spPr>
          <a:xfrm>
            <a:off x="-1803039" y="4200112"/>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TextBox 4"/>
          <p:cNvSpPr txBox="1"/>
          <p:nvPr/>
        </p:nvSpPr>
        <p:spPr>
          <a:xfrm>
            <a:off x="3041698" y="905015"/>
            <a:ext cx="4630856" cy="6143625"/>
          </a:xfrm>
          <a:prstGeom prst="rect">
            <a:avLst/>
          </a:prstGeom>
        </p:spPr>
        <p:txBody>
          <a:bodyPr lIns="0" tIns="0" rIns="0" bIns="0" rtlCol="0" anchor="t">
            <a:spAutoFit/>
          </a:bodyPr>
          <a:lstStyle/>
          <a:p>
            <a:pPr algn="l">
              <a:lnSpc>
                <a:spcPts val="2879"/>
              </a:lnSpc>
            </a:pPr>
            <a:endParaRPr/>
          </a:p>
          <a:p>
            <a:pPr algn="l">
              <a:lnSpc>
                <a:spcPts val="2879"/>
              </a:lnSpc>
            </a:pPr>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Project management skills</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Leadership skills</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Increased confidence</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Time management skills</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Communication skills</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Broader experience of health and social care</a:t>
            </a:r>
          </a:p>
          <a:p>
            <a:pPr algn="l">
              <a:lnSpc>
                <a:spcPts val="2879"/>
              </a:lnSpc>
            </a:pPr>
            <a:endParaRPr lang="en-US" sz="2399">
              <a:solidFill>
                <a:srgbClr val="003366"/>
              </a:solidFill>
              <a:latin typeface="Canva Sans"/>
              <a:ea typeface="Canva Sans"/>
              <a:cs typeface="Canva Sans"/>
              <a:sym typeface="Canva Sans"/>
            </a:endParaRPr>
          </a:p>
          <a:p>
            <a:pPr algn="l">
              <a:lnSpc>
                <a:spcPts val="2879"/>
              </a:lnSpc>
            </a:pPr>
            <a:endParaRPr lang="en-US" sz="2399">
              <a:solidFill>
                <a:srgbClr val="003366"/>
              </a:solidFill>
              <a:latin typeface="Canva Sans"/>
              <a:ea typeface="Canva Sans"/>
              <a:cs typeface="Canva Sans"/>
              <a:sym typeface="Canva Sans"/>
            </a:endParaRPr>
          </a:p>
          <a:p>
            <a:pPr algn="l">
              <a:lnSpc>
                <a:spcPts val="2879"/>
              </a:lnSpc>
            </a:pPr>
            <a:endParaRPr lang="en-US" sz="2399">
              <a:solidFill>
                <a:srgbClr val="003366"/>
              </a:solidFill>
              <a:latin typeface="Canva Sans"/>
              <a:ea typeface="Canva Sans"/>
              <a:cs typeface="Canva Sans"/>
              <a:sym typeface="Canva Sans"/>
            </a:endParaRPr>
          </a:p>
        </p:txBody>
      </p:sp>
      <p:sp>
        <p:nvSpPr>
          <p:cNvPr id="5" name="Freeform 5"/>
          <p:cNvSpPr/>
          <p:nvPr/>
        </p:nvSpPr>
        <p:spPr>
          <a:xfrm>
            <a:off x="1133720" y="1463040"/>
            <a:ext cx="1689811" cy="5852160"/>
          </a:xfrm>
          <a:custGeom>
            <a:avLst/>
            <a:gdLst/>
            <a:ahLst/>
            <a:cxnLst/>
            <a:rect l="l" t="t" r="r" b="b"/>
            <a:pathLst>
              <a:path w="1689811" h="5852160">
                <a:moveTo>
                  <a:pt x="0" y="0"/>
                </a:moveTo>
                <a:lnTo>
                  <a:pt x="1689811" y="0"/>
                </a:lnTo>
                <a:lnTo>
                  <a:pt x="1689811" y="5852160"/>
                </a:lnTo>
                <a:lnTo>
                  <a:pt x="0" y="5852160"/>
                </a:lnTo>
                <a:lnTo>
                  <a:pt x="0" y="0"/>
                </a:lnTo>
                <a:close/>
              </a:path>
            </a:pathLst>
          </a:custGeom>
          <a:blipFill>
            <a:blip r:embed="rId5"/>
            <a:stretch>
              <a:fillRect/>
            </a:stretch>
          </a:blipFill>
        </p:spPr>
        <p:txBody>
          <a:bodyPr/>
          <a:lstStyle/>
          <a:p>
            <a:endParaRPr lang="en-GB"/>
          </a:p>
        </p:txBody>
      </p:sp>
      <p:sp>
        <p:nvSpPr>
          <p:cNvPr id="6" name="TextBox 6"/>
          <p:cNvSpPr txBox="1"/>
          <p:nvPr/>
        </p:nvSpPr>
        <p:spPr>
          <a:xfrm rot="5400000">
            <a:off x="8205371" y="1464728"/>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7" name="TextBox 7"/>
          <p:cNvSpPr txBox="1"/>
          <p:nvPr/>
        </p:nvSpPr>
        <p:spPr>
          <a:xfrm>
            <a:off x="0" y="82109"/>
            <a:ext cx="8694177" cy="952502"/>
          </a:xfrm>
          <a:prstGeom prst="rect">
            <a:avLst/>
          </a:prstGeom>
        </p:spPr>
        <p:txBody>
          <a:bodyPr lIns="0" tIns="0" rIns="0" bIns="0" rtlCol="0" anchor="t">
            <a:spAutoFit/>
          </a:bodyPr>
          <a:lstStyle/>
          <a:p>
            <a:pPr algn="ctr">
              <a:lnSpc>
                <a:spcPts val="7799"/>
              </a:lnSpc>
              <a:spcBef>
                <a:spcPct val="0"/>
              </a:spcBef>
            </a:pPr>
            <a:r>
              <a:rPr lang="en-US" sz="5999" b="1" spc="299">
                <a:solidFill>
                  <a:srgbClr val="003366"/>
                </a:solidFill>
                <a:latin typeface="Canva Sans Medium"/>
                <a:ea typeface="Canva Sans Medium"/>
                <a:cs typeface="Canva Sans Medium"/>
                <a:sym typeface="Canva Sans Medium"/>
              </a:rPr>
              <a:t>Learner benefits: </a:t>
            </a:r>
          </a:p>
        </p:txBody>
      </p:sp>
      <p:sp>
        <p:nvSpPr>
          <p:cNvPr id="8" name="TextBox 8"/>
          <p:cNvSpPr txBox="1"/>
          <p:nvPr/>
        </p:nvSpPr>
        <p:spPr>
          <a:xfrm rot="5400000">
            <a:off x="8373487" y="5703500"/>
            <a:ext cx="1306711" cy="176530"/>
          </a:xfrm>
          <a:prstGeom prst="rect">
            <a:avLst/>
          </a:prstGeom>
        </p:spPr>
        <p:txBody>
          <a:bodyPr lIns="0" tIns="0" rIns="0" bIns="0" rtlCol="0" anchor="t">
            <a:spAutoFit/>
          </a:bodyPr>
          <a:lstStyle/>
          <a:p>
            <a:pPr algn="ctr">
              <a:lnSpc>
                <a:spcPts val="1430"/>
              </a:lnSpc>
              <a:spcBef>
                <a:spcPct val="0"/>
              </a:spcBef>
            </a:pPr>
            <a:r>
              <a:rPr lang="en-US" sz="1100" b="1" spc="55">
                <a:solidFill>
                  <a:srgbClr val="003366"/>
                </a:solidFill>
                <a:latin typeface="Canva Sans Medium"/>
                <a:ea typeface="Canva Sans Medium"/>
                <a:cs typeface="Canva Sans Medium"/>
                <a:sym typeface="Canva Sans Medium"/>
              </a:rPr>
              <a:t>NAEP Conference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rot="-5400000">
            <a:off x="5821680" y="3383280"/>
            <a:ext cx="7315200" cy="548640"/>
          </a:xfrm>
          <a:custGeom>
            <a:avLst/>
            <a:gdLst/>
            <a:ahLst/>
            <a:cxnLst/>
            <a:rect l="l" t="t" r="r" b="b"/>
            <a:pathLst>
              <a:path w="7315200" h="548640">
                <a:moveTo>
                  <a:pt x="0" y="0"/>
                </a:moveTo>
                <a:lnTo>
                  <a:pt x="7315200" y="0"/>
                </a:lnTo>
                <a:lnTo>
                  <a:pt x="7315200" y="548640"/>
                </a:lnTo>
                <a:lnTo>
                  <a:pt x="0" y="548640"/>
                </a:lnTo>
                <a:lnTo>
                  <a:pt x="0" y="0"/>
                </a:lnTo>
                <a:close/>
              </a:path>
            </a:pathLst>
          </a:custGeom>
          <a:blipFill>
            <a:blip r:embed="rId2"/>
            <a:stretch>
              <a:fillRect t="-949375" b="-949375"/>
            </a:stretch>
          </a:blipFill>
        </p:spPr>
        <p:txBody>
          <a:bodyPr/>
          <a:lstStyle/>
          <a:p>
            <a:endParaRPr lang="en-GB"/>
          </a:p>
        </p:txBody>
      </p:sp>
      <p:sp>
        <p:nvSpPr>
          <p:cNvPr id="3" name="Freeform 3"/>
          <p:cNvSpPr/>
          <p:nvPr/>
        </p:nvSpPr>
        <p:spPr>
          <a:xfrm>
            <a:off x="4805587" y="1143344"/>
            <a:ext cx="4937095" cy="5852160"/>
          </a:xfrm>
          <a:custGeom>
            <a:avLst/>
            <a:gdLst/>
            <a:ahLst/>
            <a:cxnLst/>
            <a:rect l="l" t="t" r="r" b="b"/>
            <a:pathLst>
              <a:path w="4937095" h="5852160">
                <a:moveTo>
                  <a:pt x="0" y="0"/>
                </a:moveTo>
                <a:lnTo>
                  <a:pt x="4937095" y="0"/>
                </a:lnTo>
                <a:lnTo>
                  <a:pt x="4937095" y="5852160"/>
                </a:lnTo>
                <a:lnTo>
                  <a:pt x="0" y="5852160"/>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231415" y="106183"/>
            <a:ext cx="9904967" cy="771525"/>
          </a:xfrm>
          <a:prstGeom prst="rect">
            <a:avLst/>
          </a:prstGeom>
        </p:spPr>
        <p:txBody>
          <a:bodyPr lIns="0" tIns="0" rIns="0" bIns="0" rtlCol="0" anchor="t">
            <a:spAutoFit/>
          </a:bodyPr>
          <a:lstStyle/>
          <a:p>
            <a:pPr algn="l">
              <a:lnSpc>
                <a:spcPts val="6000"/>
              </a:lnSpc>
            </a:pPr>
            <a:r>
              <a:rPr lang="en-US" sz="5000" b="1">
                <a:solidFill>
                  <a:srgbClr val="003366"/>
                </a:solidFill>
                <a:latin typeface="Canva Sans Bold"/>
                <a:ea typeface="Canva Sans Bold"/>
                <a:cs typeface="Canva Sans Bold"/>
                <a:sym typeface="Canva Sans Bold"/>
              </a:rPr>
              <a:t>Key reflections &amp; learning:</a:t>
            </a:r>
          </a:p>
        </p:txBody>
      </p:sp>
      <p:sp>
        <p:nvSpPr>
          <p:cNvPr id="5" name="TextBox 5"/>
          <p:cNvSpPr txBox="1"/>
          <p:nvPr/>
        </p:nvSpPr>
        <p:spPr>
          <a:xfrm>
            <a:off x="0" y="945261"/>
            <a:ext cx="4876800" cy="5844541"/>
          </a:xfrm>
          <a:prstGeom prst="rect">
            <a:avLst/>
          </a:prstGeom>
        </p:spPr>
        <p:txBody>
          <a:bodyPr lIns="0" tIns="0" rIns="0" bIns="0" rtlCol="0" anchor="t">
            <a:spAutoFit/>
          </a:bodyPr>
          <a:lstStyle/>
          <a:p>
            <a:pPr marL="518155" lvl="1" indent="-259078" algn="l">
              <a:lnSpc>
                <a:spcPts val="3359"/>
              </a:lnSpc>
              <a:buFont typeface="Arial"/>
              <a:buChar char="•"/>
            </a:pPr>
            <a:r>
              <a:rPr lang="en-US" sz="2399" b="1">
                <a:solidFill>
                  <a:srgbClr val="003366"/>
                </a:solidFill>
                <a:latin typeface="Canva Sans Medium"/>
                <a:ea typeface="Canva Sans Medium"/>
                <a:cs typeface="Canva Sans Medium"/>
                <a:sym typeface="Canva Sans Medium"/>
              </a:rPr>
              <a:t>Providing structure is key</a:t>
            </a:r>
          </a:p>
          <a:p>
            <a:pPr algn="l">
              <a:lnSpc>
                <a:spcPts val="3359"/>
              </a:lnSpc>
            </a:pPr>
            <a:endParaRPr lang="en-US" sz="2399" b="1">
              <a:solidFill>
                <a:srgbClr val="003366"/>
              </a:solidFill>
              <a:latin typeface="Canva Sans Medium"/>
              <a:ea typeface="Canva Sans Medium"/>
              <a:cs typeface="Canva Sans Medium"/>
              <a:sym typeface="Canva Sans Medium"/>
            </a:endParaRPr>
          </a:p>
          <a:p>
            <a:pPr marL="518155" lvl="1" indent="-259078" algn="l">
              <a:lnSpc>
                <a:spcPts val="3359"/>
              </a:lnSpc>
              <a:buFont typeface="Arial"/>
              <a:buChar char="•"/>
            </a:pPr>
            <a:r>
              <a:rPr lang="en-US" sz="2399" b="1">
                <a:solidFill>
                  <a:srgbClr val="003366"/>
                </a:solidFill>
                <a:latin typeface="Canva Sans Medium"/>
                <a:ea typeface="Canva Sans Medium"/>
                <a:cs typeface="Canva Sans Medium"/>
                <a:sym typeface="Canva Sans Medium"/>
              </a:rPr>
              <a:t>Prepare your students</a:t>
            </a:r>
          </a:p>
          <a:p>
            <a:pPr algn="l">
              <a:lnSpc>
                <a:spcPts val="3359"/>
              </a:lnSpc>
            </a:pPr>
            <a:endParaRPr lang="en-US" sz="2399" b="1">
              <a:solidFill>
                <a:srgbClr val="003366"/>
              </a:solidFill>
              <a:latin typeface="Canva Sans Medium"/>
              <a:ea typeface="Canva Sans Medium"/>
              <a:cs typeface="Canva Sans Medium"/>
              <a:sym typeface="Canva Sans Medium"/>
            </a:endParaRPr>
          </a:p>
          <a:p>
            <a:pPr marL="518155" lvl="1" indent="-259078" algn="l">
              <a:lnSpc>
                <a:spcPts val="3359"/>
              </a:lnSpc>
              <a:buFont typeface="Arial"/>
              <a:buChar char="•"/>
            </a:pPr>
            <a:r>
              <a:rPr lang="en-US" sz="2399" b="1">
                <a:solidFill>
                  <a:srgbClr val="003366"/>
                </a:solidFill>
                <a:latin typeface="Canva Sans Medium"/>
                <a:ea typeface="Canva Sans Medium"/>
                <a:cs typeface="Canva Sans Medium"/>
                <a:sym typeface="Canva Sans Medium"/>
              </a:rPr>
              <a:t>Consider which students will thrive in that environment</a:t>
            </a:r>
          </a:p>
          <a:p>
            <a:pPr algn="l">
              <a:lnSpc>
                <a:spcPts val="3359"/>
              </a:lnSpc>
            </a:pPr>
            <a:endParaRPr lang="en-US" sz="2399" b="1">
              <a:solidFill>
                <a:srgbClr val="003366"/>
              </a:solidFill>
              <a:latin typeface="Canva Sans Medium"/>
              <a:ea typeface="Canva Sans Medium"/>
              <a:cs typeface="Canva Sans Medium"/>
              <a:sym typeface="Canva Sans Medium"/>
            </a:endParaRPr>
          </a:p>
          <a:p>
            <a:pPr marL="518155" lvl="1" indent="-259078" algn="l">
              <a:lnSpc>
                <a:spcPts val="3359"/>
              </a:lnSpc>
              <a:buFont typeface="Arial"/>
              <a:buChar char="•"/>
            </a:pPr>
            <a:r>
              <a:rPr lang="en-US" sz="2399" b="1">
                <a:solidFill>
                  <a:srgbClr val="003366"/>
                </a:solidFill>
                <a:latin typeface="Canva Sans Medium"/>
                <a:ea typeface="Canva Sans Medium"/>
                <a:cs typeface="Canva Sans Medium"/>
                <a:sym typeface="Canva Sans Medium"/>
              </a:rPr>
              <a:t>Be clear with aims and objectives</a:t>
            </a:r>
          </a:p>
          <a:p>
            <a:pPr algn="l">
              <a:lnSpc>
                <a:spcPts val="3359"/>
              </a:lnSpc>
            </a:pPr>
            <a:endParaRPr lang="en-US" sz="2399" b="1">
              <a:solidFill>
                <a:srgbClr val="003366"/>
              </a:solidFill>
              <a:latin typeface="Canva Sans Medium"/>
              <a:ea typeface="Canva Sans Medium"/>
              <a:cs typeface="Canva Sans Medium"/>
              <a:sym typeface="Canva Sans Medium"/>
            </a:endParaRPr>
          </a:p>
          <a:p>
            <a:pPr marL="518155" lvl="1" indent="-259078" algn="l">
              <a:lnSpc>
                <a:spcPts val="3359"/>
              </a:lnSpc>
              <a:buFont typeface="Arial"/>
              <a:buChar char="•"/>
            </a:pPr>
            <a:r>
              <a:rPr lang="en-US" sz="2399" b="1">
                <a:solidFill>
                  <a:srgbClr val="003366"/>
                </a:solidFill>
                <a:latin typeface="Canva Sans Medium"/>
                <a:ea typeface="Canva Sans Medium"/>
                <a:cs typeface="Canva Sans Medium"/>
                <a:sym typeface="Canva Sans Medium"/>
              </a:rPr>
              <a:t>Be prepared to be flexible</a:t>
            </a:r>
          </a:p>
          <a:p>
            <a:pPr algn="l">
              <a:lnSpc>
                <a:spcPts val="3359"/>
              </a:lnSpc>
            </a:pPr>
            <a:endParaRPr lang="en-US" sz="2399" b="1">
              <a:solidFill>
                <a:srgbClr val="003366"/>
              </a:solidFill>
              <a:latin typeface="Canva Sans Medium"/>
              <a:ea typeface="Canva Sans Medium"/>
              <a:cs typeface="Canva Sans Medium"/>
              <a:sym typeface="Canva Sans Medium"/>
            </a:endParaRPr>
          </a:p>
          <a:p>
            <a:pPr marL="518155" lvl="1" indent="-259078" algn="l">
              <a:lnSpc>
                <a:spcPts val="3359"/>
              </a:lnSpc>
              <a:buFont typeface="Arial"/>
              <a:buChar char="•"/>
            </a:pPr>
            <a:r>
              <a:rPr lang="en-US" sz="2399" b="1">
                <a:solidFill>
                  <a:srgbClr val="003366"/>
                </a:solidFill>
                <a:latin typeface="Canva Sans Medium"/>
                <a:ea typeface="Canva Sans Medium"/>
                <a:cs typeface="Canva Sans Medium"/>
                <a:sym typeface="Canva Sans Medium"/>
              </a:rPr>
              <a:t>Staff need to be available to provide support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a:off x="4598411" y="468796"/>
            <a:ext cx="4966529" cy="6223330"/>
          </a:xfrm>
          <a:custGeom>
            <a:avLst/>
            <a:gdLst/>
            <a:ahLst/>
            <a:cxnLst/>
            <a:rect l="l" t="t" r="r" b="b"/>
            <a:pathLst>
              <a:path w="4966529" h="6223330">
                <a:moveTo>
                  <a:pt x="0" y="6223331"/>
                </a:moveTo>
                <a:lnTo>
                  <a:pt x="0" y="0"/>
                </a:lnTo>
                <a:lnTo>
                  <a:pt x="4966529" y="0"/>
                </a:lnTo>
                <a:lnTo>
                  <a:pt x="4966529" y="6223331"/>
                </a:lnTo>
                <a:lnTo>
                  <a:pt x="0" y="6223331"/>
                </a:lnTo>
                <a:close/>
              </a:path>
            </a:pathLst>
          </a:custGeom>
          <a:blipFill>
            <a:blip r:embed="rId2"/>
            <a:stretch>
              <a:fillRect r="-74293" b="-108511"/>
            </a:stretch>
          </a:blipFill>
        </p:spPr>
        <p:txBody>
          <a:bodyPr/>
          <a:lstStyle/>
          <a:p>
            <a:endParaRPr lang="en-GB" dirty="0"/>
          </a:p>
        </p:txBody>
      </p:sp>
      <p:sp>
        <p:nvSpPr>
          <p:cNvPr id="3" name="Freeform 3"/>
          <p:cNvSpPr/>
          <p:nvPr/>
        </p:nvSpPr>
        <p:spPr>
          <a:xfrm>
            <a:off x="4508573" y="2987805"/>
            <a:ext cx="2942628" cy="4327395"/>
          </a:xfrm>
          <a:custGeom>
            <a:avLst/>
            <a:gdLst/>
            <a:ahLst/>
            <a:cxnLst/>
            <a:rect l="l" t="t" r="r" b="b"/>
            <a:pathLst>
              <a:path w="2942628" h="4327395">
                <a:moveTo>
                  <a:pt x="0" y="0"/>
                </a:moveTo>
                <a:lnTo>
                  <a:pt x="2942628" y="0"/>
                </a:lnTo>
                <a:lnTo>
                  <a:pt x="2942628" y="4327394"/>
                </a:lnTo>
                <a:lnTo>
                  <a:pt x="0" y="432739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423996" y="150039"/>
            <a:ext cx="6406447" cy="874396"/>
          </a:xfrm>
          <a:prstGeom prst="rect">
            <a:avLst/>
          </a:prstGeom>
        </p:spPr>
        <p:txBody>
          <a:bodyPr lIns="0" tIns="0" rIns="0" bIns="0" rtlCol="0" anchor="t">
            <a:spAutoFit/>
          </a:bodyPr>
          <a:lstStyle/>
          <a:p>
            <a:pPr algn="ctr">
              <a:lnSpc>
                <a:spcPts val="7019"/>
              </a:lnSpc>
              <a:spcBef>
                <a:spcPct val="0"/>
              </a:spcBef>
            </a:pPr>
            <a:r>
              <a:rPr lang="en-US" sz="5399" b="1" spc="269">
                <a:solidFill>
                  <a:srgbClr val="003366"/>
                </a:solidFill>
                <a:latin typeface="Canva Sans Bold"/>
                <a:ea typeface="Canva Sans Bold"/>
                <a:cs typeface="Canva Sans Bold"/>
                <a:sym typeface="Canva Sans Bold"/>
              </a:rPr>
              <a:t>The future.... </a:t>
            </a:r>
          </a:p>
        </p:txBody>
      </p:sp>
      <p:sp>
        <p:nvSpPr>
          <p:cNvPr id="5" name="TextBox 5"/>
          <p:cNvSpPr txBox="1"/>
          <p:nvPr/>
        </p:nvSpPr>
        <p:spPr>
          <a:xfrm>
            <a:off x="0" y="1251699"/>
            <a:ext cx="4512321" cy="6242036"/>
          </a:xfrm>
          <a:prstGeom prst="rect">
            <a:avLst/>
          </a:prstGeom>
        </p:spPr>
        <p:txBody>
          <a:bodyPr lIns="0" tIns="0" rIns="0" bIns="0" rtlCol="0" anchor="t">
            <a:spAutoFit/>
          </a:bodyPr>
          <a:lstStyle/>
          <a:p>
            <a:pPr marL="481026" lvl="1" indent="-240513" algn="l">
              <a:lnSpc>
                <a:spcPts val="2896"/>
              </a:lnSpc>
              <a:buFont typeface="Arial"/>
              <a:buChar char="•"/>
            </a:pPr>
            <a:r>
              <a:rPr lang="en-US" sz="2228" b="1" spc="111">
                <a:solidFill>
                  <a:srgbClr val="003366"/>
                </a:solidFill>
                <a:latin typeface="Canva Sans Medium"/>
                <a:ea typeface="Canva Sans Medium"/>
                <a:cs typeface="Canva Sans Medium"/>
                <a:sym typeface="Canva Sans Medium"/>
              </a:rPr>
              <a:t>Social care environments can provide safe &amp; effective learning environments for dietetic students</a:t>
            </a:r>
          </a:p>
          <a:p>
            <a:pPr algn="l">
              <a:lnSpc>
                <a:spcPts val="2896"/>
              </a:lnSpc>
            </a:pPr>
            <a:endParaRPr lang="en-US" sz="2228" b="1" spc="111">
              <a:solidFill>
                <a:srgbClr val="003366"/>
              </a:solidFill>
              <a:latin typeface="Canva Sans Medium"/>
              <a:ea typeface="Canva Sans Medium"/>
              <a:cs typeface="Canva Sans Medium"/>
              <a:sym typeface="Canva Sans Medium"/>
            </a:endParaRPr>
          </a:p>
          <a:p>
            <a:pPr marL="481026" lvl="1" indent="-240513" algn="l">
              <a:lnSpc>
                <a:spcPts val="2896"/>
              </a:lnSpc>
              <a:buFont typeface="Arial"/>
              <a:buChar char="•"/>
            </a:pPr>
            <a:r>
              <a:rPr lang="en-US" sz="2228" b="1" spc="111">
                <a:solidFill>
                  <a:srgbClr val="003366"/>
                </a:solidFill>
                <a:latin typeface="Canva Sans Medium"/>
                <a:ea typeface="Canva Sans Medium"/>
                <a:cs typeface="Canva Sans Medium"/>
                <a:sym typeface="Canva Sans Medium"/>
              </a:rPr>
              <a:t>These and similar placements can help raise awareness for increased dietetic services within this field</a:t>
            </a:r>
          </a:p>
          <a:p>
            <a:pPr algn="l">
              <a:lnSpc>
                <a:spcPts val="2896"/>
              </a:lnSpc>
            </a:pPr>
            <a:endParaRPr lang="en-US" sz="2228" b="1" spc="111">
              <a:solidFill>
                <a:srgbClr val="003366"/>
              </a:solidFill>
              <a:latin typeface="Canva Sans Medium"/>
              <a:ea typeface="Canva Sans Medium"/>
              <a:cs typeface="Canva Sans Medium"/>
              <a:sym typeface="Canva Sans Medium"/>
            </a:endParaRPr>
          </a:p>
          <a:p>
            <a:pPr marL="481026" lvl="1" indent="-240513" algn="l">
              <a:lnSpc>
                <a:spcPts val="2896"/>
              </a:lnSpc>
              <a:buFont typeface="Arial"/>
              <a:buChar char="•"/>
            </a:pPr>
            <a:r>
              <a:rPr lang="en-US" sz="2228" b="1" spc="111">
                <a:solidFill>
                  <a:srgbClr val="003366"/>
                </a:solidFill>
                <a:latin typeface="Canva Sans Medium"/>
                <a:ea typeface="Canva Sans Medium"/>
                <a:cs typeface="Canva Sans Medium"/>
                <a:sym typeface="Canva Sans Medium"/>
              </a:rPr>
              <a:t>Growth of other PIVO placements in line with dietetic 4 pillars of practice</a:t>
            </a:r>
          </a:p>
          <a:p>
            <a:pPr algn="l">
              <a:lnSpc>
                <a:spcPts val="3433"/>
              </a:lnSpc>
            </a:pPr>
            <a:endParaRPr lang="en-US" sz="2228" b="1" spc="111">
              <a:solidFill>
                <a:srgbClr val="003366"/>
              </a:solidFill>
              <a:latin typeface="Canva Sans Medium"/>
              <a:ea typeface="Canva Sans Medium"/>
              <a:cs typeface="Canva Sans Medium"/>
              <a:sym typeface="Canva Sans Medium"/>
            </a:endParaRPr>
          </a:p>
        </p:txBody>
      </p:sp>
      <p:sp>
        <p:nvSpPr>
          <p:cNvPr id="6" name="Freeform 6"/>
          <p:cNvSpPr/>
          <p:nvPr/>
        </p:nvSpPr>
        <p:spPr>
          <a:xfrm rot="-8747718">
            <a:off x="7734023" y="-8659"/>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rot="-5400000">
            <a:off x="-3383280" y="3383280"/>
            <a:ext cx="7315200" cy="548640"/>
          </a:xfrm>
          <a:custGeom>
            <a:avLst/>
            <a:gdLst/>
            <a:ahLst/>
            <a:cxnLst/>
            <a:rect l="l" t="t" r="r" b="b"/>
            <a:pathLst>
              <a:path w="7315200" h="548640">
                <a:moveTo>
                  <a:pt x="0" y="0"/>
                </a:moveTo>
                <a:lnTo>
                  <a:pt x="7315200" y="0"/>
                </a:lnTo>
                <a:lnTo>
                  <a:pt x="7315200" y="548640"/>
                </a:lnTo>
                <a:lnTo>
                  <a:pt x="0" y="548640"/>
                </a:lnTo>
                <a:lnTo>
                  <a:pt x="0" y="0"/>
                </a:lnTo>
                <a:close/>
              </a:path>
            </a:pathLst>
          </a:custGeom>
          <a:blipFill>
            <a:blip r:embed="rId2"/>
            <a:stretch>
              <a:fillRect t="-949375" b="-949375"/>
            </a:stretch>
          </a:blipFill>
        </p:spPr>
        <p:txBody>
          <a:bodyPr/>
          <a:lstStyle/>
          <a:p>
            <a:endParaRPr lang="en-GB"/>
          </a:p>
        </p:txBody>
      </p:sp>
      <p:sp>
        <p:nvSpPr>
          <p:cNvPr id="5" name="Freeform 5"/>
          <p:cNvSpPr/>
          <p:nvPr/>
        </p:nvSpPr>
        <p:spPr>
          <a:xfrm>
            <a:off x="731520" y="3107366"/>
            <a:ext cx="2019761" cy="4207834"/>
          </a:xfrm>
          <a:custGeom>
            <a:avLst/>
            <a:gdLst/>
            <a:ahLst/>
            <a:cxnLst/>
            <a:rect l="l" t="t" r="r" b="b"/>
            <a:pathLst>
              <a:path w="2019761" h="4207834">
                <a:moveTo>
                  <a:pt x="0" y="0"/>
                </a:moveTo>
                <a:lnTo>
                  <a:pt x="2019761" y="0"/>
                </a:lnTo>
                <a:lnTo>
                  <a:pt x="2019761" y="4207834"/>
                </a:lnTo>
                <a:lnTo>
                  <a:pt x="0" y="42078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274320" y="-886116"/>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7903723" y="1272163"/>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7200801" y="731969"/>
            <a:ext cx="1895751" cy="715948"/>
          </a:xfrm>
          <a:custGeom>
            <a:avLst/>
            <a:gdLst/>
            <a:ahLst/>
            <a:cxnLst/>
            <a:rect l="l" t="t" r="r" b="b"/>
            <a:pathLst>
              <a:path w="1895751" h="715948">
                <a:moveTo>
                  <a:pt x="0" y="0"/>
                </a:moveTo>
                <a:lnTo>
                  <a:pt x="1895751" y="0"/>
                </a:lnTo>
                <a:lnTo>
                  <a:pt x="1895751" y="715949"/>
                </a:lnTo>
                <a:lnTo>
                  <a:pt x="0" y="715949"/>
                </a:lnTo>
                <a:lnTo>
                  <a:pt x="0" y="0"/>
                </a:lnTo>
                <a:close/>
              </a:path>
            </a:pathLst>
          </a:custGeom>
          <a:blipFill>
            <a:blip r:embed="rId7"/>
            <a:stretch>
              <a:fillRect/>
            </a:stretch>
          </a:blipFill>
        </p:spPr>
        <p:txBody>
          <a:bodyPr/>
          <a:lstStyle/>
          <a:p>
            <a:endParaRPr lang="en-GB" dirty="0"/>
          </a:p>
        </p:txBody>
      </p:sp>
      <p:grpSp>
        <p:nvGrpSpPr>
          <p:cNvPr id="9" name="Group 9"/>
          <p:cNvGrpSpPr/>
          <p:nvPr/>
        </p:nvGrpSpPr>
        <p:grpSpPr>
          <a:xfrm>
            <a:off x="2656099" y="2192966"/>
            <a:ext cx="5492578" cy="1506155"/>
            <a:chOff x="230515" y="359912"/>
            <a:chExt cx="7323437" cy="2008206"/>
          </a:xfrm>
        </p:grpSpPr>
        <p:sp>
          <p:nvSpPr>
            <p:cNvPr id="10" name="TextBox 10"/>
            <p:cNvSpPr txBox="1"/>
            <p:nvPr/>
          </p:nvSpPr>
          <p:spPr>
            <a:xfrm>
              <a:off x="230515" y="359912"/>
              <a:ext cx="7239996" cy="1219200"/>
            </a:xfrm>
            <a:prstGeom prst="rect">
              <a:avLst/>
            </a:prstGeom>
          </p:spPr>
          <p:txBody>
            <a:bodyPr lIns="0" tIns="0" rIns="0" bIns="0" rtlCol="0" anchor="t">
              <a:spAutoFit/>
            </a:bodyPr>
            <a:lstStyle/>
            <a:p>
              <a:pPr algn="ctr">
                <a:lnSpc>
                  <a:spcPts val="7200"/>
                </a:lnSpc>
              </a:pPr>
              <a:r>
                <a:rPr lang="en-US" sz="6000" b="1" dirty="0">
                  <a:solidFill>
                    <a:srgbClr val="003366"/>
                  </a:solidFill>
                  <a:latin typeface="Canva Sans Bold"/>
                  <a:ea typeface="Canva Sans Bold"/>
                  <a:cs typeface="Canva Sans Bold"/>
                  <a:sym typeface="Canva Sans Bold"/>
                </a:rPr>
                <a:t>Thank you!</a:t>
              </a:r>
            </a:p>
          </p:txBody>
        </p:sp>
        <p:sp>
          <p:nvSpPr>
            <p:cNvPr id="11" name="TextBox 11"/>
            <p:cNvSpPr txBox="1"/>
            <p:nvPr/>
          </p:nvSpPr>
          <p:spPr>
            <a:xfrm>
              <a:off x="313957" y="1987118"/>
              <a:ext cx="7239995" cy="381000"/>
            </a:xfrm>
            <a:prstGeom prst="rect">
              <a:avLst/>
            </a:prstGeom>
          </p:spPr>
          <p:txBody>
            <a:bodyPr lIns="0" tIns="0" rIns="0" bIns="0" rtlCol="0" anchor="t">
              <a:spAutoFit/>
            </a:bodyPr>
            <a:lstStyle/>
            <a:p>
              <a:pPr algn="ctr">
                <a:lnSpc>
                  <a:spcPts val="2280"/>
                </a:lnSpc>
              </a:pPr>
              <a:r>
                <a:rPr lang="en-US" sz="1900" b="1" dirty="0">
                  <a:solidFill>
                    <a:srgbClr val="003366"/>
                  </a:solidFill>
                  <a:latin typeface="Canva Sans Bold"/>
                  <a:ea typeface="Canva Sans Bold"/>
                  <a:cs typeface="Canva Sans Bold"/>
                  <a:sym typeface="Canva Sans Bold"/>
                </a:rPr>
                <a:t>Please feel free to ask any questions</a:t>
              </a:r>
            </a:p>
          </p:txBody>
        </p:sp>
      </p:grpSp>
      <p:sp>
        <p:nvSpPr>
          <p:cNvPr id="15" name="TextBox 14">
            <a:extLst>
              <a:ext uri="{FF2B5EF4-FFF2-40B4-BE49-F238E27FC236}">
                <a16:creationId xmlns:a16="http://schemas.microsoft.com/office/drawing/2014/main" id="{B9C58181-8DDC-E40A-93C9-F73E66926DE4}"/>
              </a:ext>
            </a:extLst>
          </p:cNvPr>
          <p:cNvSpPr txBox="1"/>
          <p:nvPr/>
        </p:nvSpPr>
        <p:spPr>
          <a:xfrm>
            <a:off x="6159383" y="5912664"/>
            <a:ext cx="3815447" cy="923330"/>
          </a:xfrm>
          <a:prstGeom prst="rect">
            <a:avLst/>
          </a:prstGeom>
          <a:noFill/>
        </p:spPr>
        <p:txBody>
          <a:bodyPr wrap="square">
            <a:spAutoFit/>
          </a:bodyPr>
          <a:lstStyle/>
          <a:p>
            <a:r>
              <a:rPr lang="en-GB" sz="1200" dirty="0"/>
              <a:t>BDA webinar: </a:t>
            </a:r>
          </a:p>
          <a:p>
            <a:r>
              <a:rPr lang="en-GB" sz="1200" dirty="0">
                <a:hlinkClick r:id="rId8"/>
              </a:rPr>
              <a:t>https://youtu.be/-FYIrzRhbwA?si=v_H5_OkMqn_hSvo6&amp;t=1269</a:t>
            </a:r>
            <a:endParaRPr lang="en-GB" sz="1200" dirty="0"/>
          </a:p>
          <a:p>
            <a:endParaRPr lang="en-GB" dirty="0"/>
          </a:p>
        </p:txBody>
      </p:sp>
      <p:sp>
        <p:nvSpPr>
          <p:cNvPr id="17" name="TextBox 16">
            <a:extLst>
              <a:ext uri="{FF2B5EF4-FFF2-40B4-BE49-F238E27FC236}">
                <a16:creationId xmlns:a16="http://schemas.microsoft.com/office/drawing/2014/main" id="{2924C88D-D89E-2CC3-0702-399556E6D586}"/>
              </a:ext>
            </a:extLst>
          </p:cNvPr>
          <p:cNvSpPr txBox="1"/>
          <p:nvPr/>
        </p:nvSpPr>
        <p:spPr>
          <a:xfrm>
            <a:off x="6159383" y="6459409"/>
            <a:ext cx="3212720" cy="1107996"/>
          </a:xfrm>
          <a:prstGeom prst="rect">
            <a:avLst/>
          </a:prstGeom>
          <a:noFill/>
        </p:spPr>
        <p:txBody>
          <a:bodyPr wrap="square">
            <a:spAutoFit/>
          </a:bodyPr>
          <a:lstStyle/>
          <a:p>
            <a:r>
              <a:rPr lang="en-GB" sz="1200" dirty="0"/>
              <a:t>PBL Case study: </a:t>
            </a:r>
          </a:p>
          <a:p>
            <a:r>
              <a:rPr lang="en-GB" sz="1200" dirty="0">
                <a:hlinkClick r:id="rId9"/>
              </a:rPr>
              <a:t>https://www.bda.uk.com/static/95fcee5c-1bb9-474c-a12cc03955c6e69b/PBL-Educator-Chester-case-study-2.pdf</a:t>
            </a:r>
            <a:endParaRPr lang="en-GB" sz="1200" dirty="0"/>
          </a:p>
          <a:p>
            <a:endParaRPr lang="en-GB" dirty="0"/>
          </a:p>
        </p:txBody>
      </p:sp>
      <p:sp>
        <p:nvSpPr>
          <p:cNvPr id="18" name="Freeform 7">
            <a:extLst>
              <a:ext uri="{FF2B5EF4-FFF2-40B4-BE49-F238E27FC236}">
                <a16:creationId xmlns:a16="http://schemas.microsoft.com/office/drawing/2014/main" id="{7F92F745-C531-7371-1958-5E9D5BEDA4A9}"/>
              </a:ext>
            </a:extLst>
          </p:cNvPr>
          <p:cNvSpPr/>
          <p:nvPr/>
        </p:nvSpPr>
        <p:spPr>
          <a:xfrm rot="8887074">
            <a:off x="2942475" y="3769479"/>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9" name="TextBox 18">
            <a:extLst>
              <a:ext uri="{FF2B5EF4-FFF2-40B4-BE49-F238E27FC236}">
                <a16:creationId xmlns:a16="http://schemas.microsoft.com/office/drawing/2014/main" id="{21A575C6-08DF-5FC1-2F06-B33619FDA57E}"/>
              </a:ext>
            </a:extLst>
          </p:cNvPr>
          <p:cNvSpPr txBox="1"/>
          <p:nvPr/>
        </p:nvSpPr>
        <p:spPr>
          <a:xfrm>
            <a:off x="6159880" y="5409902"/>
            <a:ext cx="6816435" cy="830997"/>
          </a:xfrm>
          <a:prstGeom prst="rect">
            <a:avLst/>
          </a:prstGeom>
          <a:noFill/>
        </p:spPr>
        <p:txBody>
          <a:bodyPr wrap="square" rtlCol="0">
            <a:spAutoFit/>
          </a:bodyPr>
          <a:lstStyle/>
          <a:p>
            <a:r>
              <a:rPr lang="en-US" dirty="0"/>
              <a:t>Further information available at: </a:t>
            </a:r>
          </a:p>
          <a:p>
            <a:r>
              <a:rPr lang="en-US" sz="1200" dirty="0">
                <a:hlinkClick r:id="rId10"/>
              </a:rPr>
              <a:t>https://www.bda.uk.com/practice-and-education.html</a:t>
            </a:r>
            <a:endParaRPr lang="en-US" sz="1200" dirty="0"/>
          </a:p>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rot="-5400000">
            <a:off x="-2587459" y="2587459"/>
            <a:ext cx="7315200" cy="2140283"/>
          </a:xfrm>
          <a:custGeom>
            <a:avLst/>
            <a:gdLst/>
            <a:ahLst/>
            <a:cxnLst/>
            <a:rect l="l" t="t" r="r" b="b"/>
            <a:pathLst>
              <a:path w="7315200" h="2140283">
                <a:moveTo>
                  <a:pt x="0" y="0"/>
                </a:moveTo>
                <a:lnTo>
                  <a:pt x="7315200" y="0"/>
                </a:lnTo>
                <a:lnTo>
                  <a:pt x="7315200" y="2140282"/>
                </a:lnTo>
                <a:lnTo>
                  <a:pt x="0" y="2140282"/>
                </a:lnTo>
                <a:lnTo>
                  <a:pt x="0" y="0"/>
                </a:lnTo>
                <a:close/>
              </a:path>
            </a:pathLst>
          </a:custGeom>
          <a:blipFill>
            <a:blip r:embed="rId2"/>
            <a:stretch>
              <a:fillRect t="-206179" b="-206179"/>
            </a:stretch>
          </a:blipFill>
        </p:spPr>
        <p:txBody>
          <a:bodyPr/>
          <a:lstStyle/>
          <a:p>
            <a:endParaRPr lang="en-GB"/>
          </a:p>
        </p:txBody>
      </p:sp>
      <p:sp>
        <p:nvSpPr>
          <p:cNvPr id="3" name="Freeform 3"/>
          <p:cNvSpPr/>
          <p:nvPr/>
        </p:nvSpPr>
        <p:spPr>
          <a:xfrm rot="10609984">
            <a:off x="488544" y="4638111"/>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4" name="Freeform 4"/>
          <p:cNvSpPr/>
          <p:nvPr/>
        </p:nvSpPr>
        <p:spPr>
          <a:xfrm>
            <a:off x="-1510487" y="-99961"/>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5" name="TextBox 5"/>
          <p:cNvSpPr txBox="1"/>
          <p:nvPr/>
        </p:nvSpPr>
        <p:spPr>
          <a:xfrm rot="5400000">
            <a:off x="8205371" y="1464728"/>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6" name="Freeform 6"/>
          <p:cNvSpPr/>
          <p:nvPr/>
        </p:nvSpPr>
        <p:spPr>
          <a:xfrm rot="10609984">
            <a:off x="8044646" y="1825426"/>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7" name="Freeform 7"/>
          <p:cNvSpPr/>
          <p:nvPr/>
        </p:nvSpPr>
        <p:spPr>
          <a:xfrm>
            <a:off x="1070141" y="1221658"/>
            <a:ext cx="6951810" cy="5852160"/>
          </a:xfrm>
          <a:custGeom>
            <a:avLst/>
            <a:gdLst/>
            <a:ahLst/>
            <a:cxnLst/>
            <a:rect l="l" t="t" r="r" b="b"/>
            <a:pathLst>
              <a:path w="6951810" h="5852160">
                <a:moveTo>
                  <a:pt x="0" y="0"/>
                </a:moveTo>
                <a:lnTo>
                  <a:pt x="6951810" y="0"/>
                </a:lnTo>
                <a:lnTo>
                  <a:pt x="6951810" y="5852160"/>
                </a:lnTo>
                <a:lnTo>
                  <a:pt x="0" y="5852160"/>
                </a:lnTo>
                <a:lnTo>
                  <a:pt x="0" y="0"/>
                </a:lnTo>
                <a:close/>
              </a:path>
            </a:pathLst>
          </a:custGeom>
          <a:blipFill>
            <a:blip r:embed="rId5"/>
            <a:stretch>
              <a:fillRect/>
            </a:stretch>
          </a:blipFill>
        </p:spPr>
        <p:txBody>
          <a:bodyPr/>
          <a:lstStyle/>
          <a:p>
            <a:endParaRPr lang="en-GB"/>
          </a:p>
        </p:txBody>
      </p:sp>
      <p:sp>
        <p:nvSpPr>
          <p:cNvPr id="8" name="TextBox 8"/>
          <p:cNvSpPr txBox="1"/>
          <p:nvPr/>
        </p:nvSpPr>
        <p:spPr>
          <a:xfrm>
            <a:off x="4094773" y="1400234"/>
            <a:ext cx="3927179" cy="3548849"/>
          </a:xfrm>
          <a:prstGeom prst="rect">
            <a:avLst/>
          </a:prstGeom>
        </p:spPr>
        <p:txBody>
          <a:bodyPr lIns="0" tIns="0" rIns="0" bIns="0" rtlCol="0" anchor="t">
            <a:spAutoFit/>
          </a:bodyPr>
          <a:lstStyle/>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Background</a:t>
            </a:r>
          </a:p>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Planning</a:t>
            </a:r>
          </a:p>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Aims &amp; objectives</a:t>
            </a:r>
          </a:p>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Practicalities</a:t>
            </a:r>
          </a:p>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Evaluation</a:t>
            </a:r>
          </a:p>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Challenges</a:t>
            </a:r>
          </a:p>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Key reflections</a:t>
            </a:r>
          </a:p>
          <a:p>
            <a:pPr marL="548039" lvl="1" indent="-274019" algn="l">
              <a:lnSpc>
                <a:spcPts val="3553"/>
              </a:lnSpc>
              <a:buFont typeface="Arial"/>
              <a:buChar char="•"/>
            </a:pPr>
            <a:r>
              <a:rPr lang="en-US" sz="2538" b="1">
                <a:solidFill>
                  <a:srgbClr val="003366"/>
                </a:solidFill>
                <a:latin typeface="Canva Sans Medium"/>
                <a:ea typeface="Canva Sans Medium"/>
                <a:cs typeface="Canva Sans Medium"/>
                <a:sym typeface="Canva Sans Medium"/>
              </a:rPr>
              <a:t>The future</a:t>
            </a:r>
          </a:p>
        </p:txBody>
      </p:sp>
      <p:sp>
        <p:nvSpPr>
          <p:cNvPr id="9" name="TextBox 9"/>
          <p:cNvSpPr txBox="1"/>
          <p:nvPr/>
        </p:nvSpPr>
        <p:spPr>
          <a:xfrm>
            <a:off x="2340672" y="144311"/>
            <a:ext cx="6397517" cy="914400"/>
          </a:xfrm>
          <a:prstGeom prst="rect">
            <a:avLst/>
          </a:prstGeom>
        </p:spPr>
        <p:txBody>
          <a:bodyPr lIns="0" tIns="0" rIns="0" bIns="0" rtlCol="0" anchor="t">
            <a:spAutoFit/>
          </a:bodyPr>
          <a:lstStyle/>
          <a:p>
            <a:pPr algn="l">
              <a:lnSpc>
                <a:spcPts val="7200"/>
              </a:lnSpc>
            </a:pPr>
            <a:r>
              <a:rPr lang="en-US" sz="6000" b="1">
                <a:solidFill>
                  <a:srgbClr val="003366"/>
                </a:solidFill>
                <a:latin typeface="Canva Sans Bold"/>
                <a:ea typeface="Canva Sans Bold"/>
                <a:cs typeface="Canva Sans Bold"/>
                <a:sym typeface="Canva Sans Bold"/>
              </a:rPr>
              <a:t>Session outline</a:t>
            </a:r>
          </a:p>
        </p:txBody>
      </p:sp>
      <p:sp>
        <p:nvSpPr>
          <p:cNvPr id="10" name="TextBox 10"/>
          <p:cNvSpPr txBox="1"/>
          <p:nvPr/>
        </p:nvSpPr>
        <p:spPr>
          <a:xfrm rot="5400000">
            <a:off x="8147658" y="5618772"/>
            <a:ext cx="1753288" cy="176530"/>
          </a:xfrm>
          <a:prstGeom prst="rect">
            <a:avLst/>
          </a:prstGeom>
        </p:spPr>
        <p:txBody>
          <a:bodyPr lIns="0" tIns="0" rIns="0" bIns="0" rtlCol="0" anchor="t">
            <a:spAutoFit/>
          </a:bodyPr>
          <a:lstStyle/>
          <a:p>
            <a:pPr algn="r">
              <a:lnSpc>
                <a:spcPts val="1430"/>
              </a:lnSpc>
            </a:pPr>
            <a:r>
              <a:rPr lang="en-US" sz="1100" b="1" spc="55">
                <a:solidFill>
                  <a:srgbClr val="003366"/>
                </a:solidFill>
                <a:latin typeface="Canva Sans Medium"/>
                <a:ea typeface="Canva Sans Medium"/>
                <a:cs typeface="Canva Sans Medium"/>
                <a:sym typeface="Canva Sans Medium"/>
              </a:rPr>
              <a:t>NAEP conference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rot="-5400000">
            <a:off x="5821680" y="3383280"/>
            <a:ext cx="7315200" cy="548640"/>
          </a:xfrm>
          <a:custGeom>
            <a:avLst/>
            <a:gdLst/>
            <a:ahLst/>
            <a:cxnLst/>
            <a:rect l="l" t="t" r="r" b="b"/>
            <a:pathLst>
              <a:path w="7315200" h="548640">
                <a:moveTo>
                  <a:pt x="0" y="0"/>
                </a:moveTo>
                <a:lnTo>
                  <a:pt x="7315200" y="0"/>
                </a:lnTo>
                <a:lnTo>
                  <a:pt x="7315200" y="548640"/>
                </a:lnTo>
                <a:lnTo>
                  <a:pt x="0" y="548640"/>
                </a:lnTo>
                <a:lnTo>
                  <a:pt x="0" y="0"/>
                </a:lnTo>
                <a:close/>
              </a:path>
            </a:pathLst>
          </a:custGeom>
          <a:blipFill>
            <a:blip r:embed="rId3"/>
            <a:stretch>
              <a:fillRect t="-949375" b="-949375"/>
            </a:stretch>
          </a:blipFill>
        </p:spPr>
        <p:txBody>
          <a:bodyPr/>
          <a:lstStyle/>
          <a:p>
            <a:endParaRPr lang="en-GB"/>
          </a:p>
        </p:txBody>
      </p:sp>
      <p:graphicFrame>
        <p:nvGraphicFramePr>
          <p:cNvPr id="3" name="Object 3"/>
          <p:cNvGraphicFramePr/>
          <p:nvPr/>
        </p:nvGraphicFramePr>
        <p:xfrm>
          <a:off x="1185567" y="3943350"/>
          <a:ext cx="8290560" cy="3684693"/>
        </p:xfrm>
        <a:graphic>
          <a:graphicData uri="http://schemas.openxmlformats.org/presentationml/2006/ole">
            <mc:AlternateContent xmlns:mc="http://schemas.openxmlformats.org/markup-compatibility/2006">
              <mc:Choice xmlns:v="urn:schemas-microsoft-com:vml" Requires="v">
                <p:oleObj name="Worksheet" r:id="rId4" imgW="9944100" imgH="5334000" progId="Excel.Sheet.12">
                  <p:embed/>
                </p:oleObj>
              </mc:Choice>
              <mc:Fallback>
                <p:oleObj name="Worksheet" r:id="rId4" imgW="9944100" imgH="5334000" progId="Excel.Sheet.12">
                  <p:embed/>
                  <p:pic>
                    <p:nvPicPr>
                      <p:cNvPr id="3" name="Object 3"/>
                      <p:cNvPicPr/>
                      <p:nvPr/>
                    </p:nvPicPr>
                    <p:blipFill>
                      <a:blip r:embed="rId5"/>
                      <a:stretch>
                        <a:fillRect/>
                      </a:stretch>
                    </p:blipFill>
                    <p:spPr>
                      <a:xfrm>
                        <a:off x="1185567" y="3943350"/>
                        <a:ext cx="8290560" cy="3684693"/>
                      </a:xfrm>
                      <a:prstGeom prst="rect">
                        <a:avLst/>
                      </a:prstGeom>
                    </p:spPr>
                  </p:pic>
                </p:oleObj>
              </mc:Fallback>
            </mc:AlternateContent>
          </a:graphicData>
        </a:graphic>
      </p:graphicFrame>
      <p:sp>
        <p:nvSpPr>
          <p:cNvPr id="4" name="Freeform 4"/>
          <p:cNvSpPr/>
          <p:nvPr/>
        </p:nvSpPr>
        <p:spPr>
          <a:xfrm>
            <a:off x="7393943" y="-544683"/>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5" name="TextBox 5"/>
          <p:cNvSpPr txBox="1"/>
          <p:nvPr/>
        </p:nvSpPr>
        <p:spPr>
          <a:xfrm>
            <a:off x="0" y="175407"/>
            <a:ext cx="5087409" cy="914400"/>
          </a:xfrm>
          <a:prstGeom prst="rect">
            <a:avLst/>
          </a:prstGeom>
        </p:spPr>
        <p:txBody>
          <a:bodyPr lIns="0" tIns="0" rIns="0" bIns="0" rtlCol="0" anchor="t">
            <a:spAutoFit/>
          </a:bodyPr>
          <a:lstStyle/>
          <a:p>
            <a:pPr algn="r">
              <a:lnSpc>
                <a:spcPts val="7200"/>
              </a:lnSpc>
            </a:pPr>
            <a:r>
              <a:rPr lang="en-US" sz="6000" b="1">
                <a:solidFill>
                  <a:srgbClr val="003366"/>
                </a:solidFill>
                <a:latin typeface="Canva Sans Bold"/>
                <a:ea typeface="Canva Sans Bold"/>
                <a:cs typeface="Canva Sans Bold"/>
                <a:sym typeface="Canva Sans Bold"/>
              </a:rPr>
              <a:t>Background: </a:t>
            </a:r>
          </a:p>
        </p:txBody>
      </p:sp>
      <p:sp>
        <p:nvSpPr>
          <p:cNvPr id="6" name="TextBox 6"/>
          <p:cNvSpPr txBox="1"/>
          <p:nvPr/>
        </p:nvSpPr>
        <p:spPr>
          <a:xfrm>
            <a:off x="365760" y="1308882"/>
            <a:ext cx="9022080" cy="1145200"/>
          </a:xfrm>
          <a:prstGeom prst="rect">
            <a:avLst/>
          </a:prstGeom>
        </p:spPr>
        <p:txBody>
          <a:bodyPr lIns="0" tIns="0" rIns="0" bIns="0" rtlCol="0" anchor="t">
            <a:spAutoFit/>
          </a:bodyPr>
          <a:lstStyle/>
          <a:p>
            <a:pPr algn="l">
              <a:lnSpc>
                <a:spcPts val="4603"/>
              </a:lnSpc>
            </a:pPr>
            <a:r>
              <a:rPr lang="en-US" sz="3288" b="1">
                <a:solidFill>
                  <a:srgbClr val="003366"/>
                </a:solidFill>
                <a:latin typeface="Canva Sans Medium"/>
                <a:ea typeface="Canva Sans Medium"/>
                <a:cs typeface="Canva Sans Medium"/>
                <a:sym typeface="Canva Sans Medium"/>
              </a:rPr>
              <a:t>Workforce demand and landscape of Dietetic placements in NW England</a:t>
            </a:r>
          </a:p>
        </p:txBody>
      </p:sp>
      <p:sp>
        <p:nvSpPr>
          <p:cNvPr id="7" name="TextBox 7"/>
          <p:cNvSpPr txBox="1"/>
          <p:nvPr/>
        </p:nvSpPr>
        <p:spPr>
          <a:xfrm>
            <a:off x="176317" y="2690785"/>
            <a:ext cx="8383958" cy="966815"/>
          </a:xfrm>
          <a:prstGeom prst="rect">
            <a:avLst/>
          </a:prstGeom>
        </p:spPr>
        <p:txBody>
          <a:bodyPr lIns="0" tIns="0" rIns="0" bIns="0" rtlCol="0" anchor="t">
            <a:spAutoFit/>
          </a:bodyPr>
          <a:lstStyle/>
          <a:p>
            <a:pPr marL="606982" lvl="1" indent="-303491" algn="l">
              <a:lnSpc>
                <a:spcPts val="3935"/>
              </a:lnSpc>
              <a:buFont typeface="Arial"/>
              <a:buChar char="•"/>
            </a:pPr>
            <a:r>
              <a:rPr lang="en-US" sz="2811" b="1">
                <a:solidFill>
                  <a:srgbClr val="003366"/>
                </a:solidFill>
                <a:latin typeface="Canva Sans Medium"/>
                <a:ea typeface="Canva Sans Medium"/>
                <a:cs typeface="Canva Sans Medium"/>
                <a:sym typeface="Canva Sans Medium"/>
              </a:rPr>
              <a:t>Planned 32% increase by 2031 - NHS long term plan (2023)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AutoShape 2"/>
          <p:cNvSpPr/>
          <p:nvPr/>
        </p:nvSpPr>
        <p:spPr>
          <a:xfrm>
            <a:off x="6213870" y="3166079"/>
            <a:ext cx="9525" cy="1278415"/>
          </a:xfrm>
          <a:prstGeom prst="rect">
            <a:avLst/>
          </a:prstGeom>
          <a:solidFill>
            <a:srgbClr val="003366"/>
          </a:solidFill>
        </p:spPr>
        <p:txBody>
          <a:bodyPr/>
          <a:lstStyle/>
          <a:p>
            <a:endParaRPr lang="en-GB"/>
          </a:p>
        </p:txBody>
      </p:sp>
      <p:sp>
        <p:nvSpPr>
          <p:cNvPr id="3" name="Freeform 3"/>
          <p:cNvSpPr/>
          <p:nvPr/>
        </p:nvSpPr>
        <p:spPr>
          <a:xfrm>
            <a:off x="6223395" y="4444494"/>
            <a:ext cx="2973979" cy="2514364"/>
          </a:xfrm>
          <a:custGeom>
            <a:avLst/>
            <a:gdLst/>
            <a:ahLst/>
            <a:cxnLst/>
            <a:rect l="l" t="t" r="r" b="b"/>
            <a:pathLst>
              <a:path w="2973979" h="2514364">
                <a:moveTo>
                  <a:pt x="0" y="0"/>
                </a:moveTo>
                <a:lnTo>
                  <a:pt x="2973980" y="0"/>
                </a:lnTo>
                <a:lnTo>
                  <a:pt x="2973980" y="2514365"/>
                </a:lnTo>
                <a:lnTo>
                  <a:pt x="0" y="2514365"/>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403597" y="1579976"/>
            <a:ext cx="5619773" cy="4272184"/>
          </a:xfrm>
          <a:prstGeom prst="rect">
            <a:avLst/>
          </a:prstGeom>
        </p:spPr>
        <p:txBody>
          <a:bodyPr lIns="0" tIns="0" rIns="0" bIns="0" rtlCol="0" anchor="t">
            <a:spAutoFit/>
          </a:bodyPr>
          <a:lstStyle/>
          <a:p>
            <a:pPr algn="l">
              <a:lnSpc>
                <a:spcPts val="3400"/>
              </a:lnSpc>
            </a:pPr>
            <a:r>
              <a:rPr lang="en-US" sz="2428" b="1">
                <a:solidFill>
                  <a:srgbClr val="003366"/>
                </a:solidFill>
                <a:latin typeface="Canva Sans Medium"/>
                <a:ea typeface="Canva Sans Medium"/>
                <a:cs typeface="Canva Sans Medium"/>
                <a:sym typeface="Canva Sans Medium"/>
              </a:rPr>
              <a:t>More focus on preventative measures and community, domiciliary and primary care rather than in the acute NHS setting </a:t>
            </a:r>
          </a:p>
          <a:p>
            <a:pPr algn="l">
              <a:lnSpc>
                <a:spcPts val="3400"/>
              </a:lnSpc>
            </a:pPr>
            <a:endParaRPr lang="en-US" sz="2428" b="1">
              <a:solidFill>
                <a:srgbClr val="003366"/>
              </a:solidFill>
              <a:latin typeface="Canva Sans Medium"/>
              <a:ea typeface="Canva Sans Medium"/>
              <a:cs typeface="Canva Sans Medium"/>
              <a:sym typeface="Canva Sans Medium"/>
            </a:endParaRPr>
          </a:p>
          <a:p>
            <a:pPr algn="l">
              <a:lnSpc>
                <a:spcPts val="3400"/>
              </a:lnSpc>
              <a:spcBef>
                <a:spcPct val="0"/>
              </a:spcBef>
            </a:pPr>
            <a:r>
              <a:rPr lang="en-US" sz="2428" b="1">
                <a:solidFill>
                  <a:srgbClr val="003366"/>
                </a:solidFill>
                <a:latin typeface="Canva Sans Medium"/>
                <a:ea typeface="Canva Sans Medium"/>
                <a:cs typeface="Canva Sans Medium"/>
                <a:sym typeface="Canva Sans Medium"/>
              </a:rPr>
              <a:t>British Dietetic Association (BDA) strongly encourage diversification of practice-based learning environments that align with the 4 pillars of dietetic practice.</a:t>
            </a:r>
          </a:p>
        </p:txBody>
      </p:sp>
      <p:sp>
        <p:nvSpPr>
          <p:cNvPr id="5" name="Freeform 5"/>
          <p:cNvSpPr/>
          <p:nvPr/>
        </p:nvSpPr>
        <p:spPr>
          <a:xfrm>
            <a:off x="0" y="5852160"/>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Freeform 6"/>
          <p:cNvSpPr/>
          <p:nvPr/>
        </p:nvSpPr>
        <p:spPr>
          <a:xfrm>
            <a:off x="7368718" y="-933552"/>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TextBox 7"/>
          <p:cNvSpPr txBox="1"/>
          <p:nvPr/>
        </p:nvSpPr>
        <p:spPr>
          <a:xfrm>
            <a:off x="-359433" y="160084"/>
            <a:ext cx="8242469" cy="1028573"/>
          </a:xfrm>
          <a:prstGeom prst="rect">
            <a:avLst/>
          </a:prstGeom>
        </p:spPr>
        <p:txBody>
          <a:bodyPr lIns="0" tIns="0" rIns="0" bIns="0" rtlCol="0" anchor="t">
            <a:spAutoFit/>
          </a:bodyPr>
          <a:lstStyle/>
          <a:p>
            <a:pPr algn="ctr">
              <a:lnSpc>
                <a:spcPts val="8407"/>
              </a:lnSpc>
              <a:spcBef>
                <a:spcPct val="0"/>
              </a:spcBef>
            </a:pPr>
            <a:r>
              <a:rPr lang="en-US" sz="6005" b="1">
                <a:solidFill>
                  <a:srgbClr val="003366"/>
                </a:solidFill>
                <a:latin typeface="Canva Sans Bold"/>
                <a:ea typeface="Canva Sans Bold"/>
                <a:cs typeface="Canva Sans Bold"/>
                <a:sym typeface="Canva Sans Bold"/>
              </a:rPr>
              <a:t>Changes in Practice</a:t>
            </a:r>
          </a:p>
        </p:txBody>
      </p:sp>
      <p:sp>
        <p:nvSpPr>
          <p:cNvPr id="8" name="TextBox 8"/>
          <p:cNvSpPr txBox="1"/>
          <p:nvPr/>
        </p:nvSpPr>
        <p:spPr>
          <a:xfrm>
            <a:off x="6426967" y="1463328"/>
            <a:ext cx="2808565" cy="354841"/>
          </a:xfrm>
          <a:prstGeom prst="rect">
            <a:avLst/>
          </a:prstGeom>
        </p:spPr>
        <p:txBody>
          <a:bodyPr wrap="square" lIns="0" tIns="0" rIns="0" bIns="0" rtlCol="0" anchor="t">
            <a:spAutoFit/>
          </a:bodyPr>
          <a:lstStyle/>
          <a:p>
            <a:pPr algn="ctr">
              <a:lnSpc>
                <a:spcPts val="2418"/>
              </a:lnSpc>
              <a:spcBef>
                <a:spcPct val="0"/>
              </a:spcBef>
            </a:pPr>
            <a:r>
              <a:rPr lang="en-US" sz="3224" i="1" dirty="0">
                <a:solidFill>
                  <a:srgbClr val="7843E6"/>
                </a:solidFill>
                <a:latin typeface="Bungee"/>
                <a:ea typeface="Bungee"/>
                <a:cs typeface="Bungee"/>
                <a:sym typeface="Bungee"/>
              </a:rPr>
              <a:t>PRACTICE</a:t>
            </a:r>
          </a:p>
        </p:txBody>
      </p:sp>
      <p:sp>
        <p:nvSpPr>
          <p:cNvPr id="9" name="TextBox 9"/>
          <p:cNvSpPr txBox="1"/>
          <p:nvPr/>
        </p:nvSpPr>
        <p:spPr>
          <a:xfrm>
            <a:off x="4800600" y="2059203"/>
            <a:ext cx="6039319" cy="354521"/>
          </a:xfrm>
          <a:prstGeom prst="rect">
            <a:avLst/>
          </a:prstGeom>
        </p:spPr>
        <p:txBody>
          <a:bodyPr wrap="square" lIns="0" tIns="0" rIns="0" bIns="0" rtlCol="0" anchor="t">
            <a:spAutoFit/>
          </a:bodyPr>
          <a:lstStyle/>
          <a:p>
            <a:pPr algn="ctr">
              <a:lnSpc>
                <a:spcPts val="2411"/>
              </a:lnSpc>
              <a:spcBef>
                <a:spcPct val="0"/>
              </a:spcBef>
            </a:pPr>
            <a:r>
              <a:rPr lang="en-US" sz="3215" i="1" dirty="0">
                <a:solidFill>
                  <a:srgbClr val="7843E6"/>
                </a:solidFill>
                <a:latin typeface="Bungee"/>
                <a:ea typeface="Bungee"/>
                <a:cs typeface="Bungee"/>
                <a:sym typeface="Bungee"/>
              </a:rPr>
              <a:t>RESEARCH</a:t>
            </a:r>
          </a:p>
        </p:txBody>
      </p:sp>
      <p:sp>
        <p:nvSpPr>
          <p:cNvPr id="10" name="TextBox 10"/>
          <p:cNvSpPr txBox="1"/>
          <p:nvPr/>
        </p:nvSpPr>
        <p:spPr>
          <a:xfrm>
            <a:off x="6553200" y="2660714"/>
            <a:ext cx="2889686" cy="353879"/>
          </a:xfrm>
          <a:prstGeom prst="rect">
            <a:avLst/>
          </a:prstGeom>
        </p:spPr>
        <p:txBody>
          <a:bodyPr wrap="square" lIns="0" tIns="0" rIns="0" bIns="0" rtlCol="0" anchor="t">
            <a:spAutoFit/>
          </a:bodyPr>
          <a:lstStyle/>
          <a:p>
            <a:pPr algn="ctr">
              <a:lnSpc>
                <a:spcPts val="2399"/>
              </a:lnSpc>
              <a:spcBef>
                <a:spcPct val="0"/>
              </a:spcBef>
            </a:pPr>
            <a:r>
              <a:rPr lang="en-US" sz="3199" i="1" dirty="0">
                <a:solidFill>
                  <a:srgbClr val="7843E6"/>
                </a:solidFill>
                <a:latin typeface="Bungee"/>
                <a:ea typeface="Bungee"/>
                <a:cs typeface="Bungee"/>
                <a:sym typeface="Bungee"/>
              </a:rPr>
              <a:t>LEADERSHIP</a:t>
            </a:r>
          </a:p>
        </p:txBody>
      </p:sp>
      <p:sp>
        <p:nvSpPr>
          <p:cNvPr id="11" name="TextBox 11"/>
          <p:cNvSpPr txBox="1"/>
          <p:nvPr/>
        </p:nvSpPr>
        <p:spPr>
          <a:xfrm>
            <a:off x="6223395" y="3242279"/>
            <a:ext cx="3432723" cy="741998"/>
          </a:xfrm>
          <a:prstGeom prst="rect">
            <a:avLst/>
          </a:prstGeom>
        </p:spPr>
        <p:txBody>
          <a:bodyPr wrap="square" lIns="0" tIns="0" rIns="0" bIns="0" rtlCol="0" anchor="t">
            <a:spAutoFit/>
          </a:bodyPr>
          <a:lstStyle/>
          <a:p>
            <a:pPr algn="ctr">
              <a:lnSpc>
                <a:spcPts val="2652"/>
              </a:lnSpc>
            </a:pPr>
            <a:r>
              <a:rPr lang="en-US" sz="3537" i="1" dirty="0">
                <a:solidFill>
                  <a:srgbClr val="7843E6"/>
                </a:solidFill>
                <a:latin typeface="Bungee"/>
                <a:ea typeface="Bungee"/>
                <a:cs typeface="Bungee"/>
                <a:sym typeface="Bungee"/>
              </a:rPr>
              <a:t>FACILITATED</a:t>
            </a:r>
          </a:p>
          <a:p>
            <a:pPr algn="ctr">
              <a:lnSpc>
                <a:spcPts val="2652"/>
              </a:lnSpc>
              <a:spcBef>
                <a:spcPct val="0"/>
              </a:spcBef>
            </a:pPr>
            <a:r>
              <a:rPr lang="en-US" sz="3537" i="1" dirty="0">
                <a:solidFill>
                  <a:srgbClr val="7843E6"/>
                </a:solidFill>
                <a:latin typeface="Bungee"/>
                <a:ea typeface="Bungee"/>
                <a:cs typeface="Bungee"/>
                <a:sym typeface="Bungee"/>
              </a:rPr>
              <a:t> LEARNING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a:off x="1480119" y="0"/>
            <a:ext cx="8273481" cy="7315200"/>
          </a:xfrm>
          <a:custGeom>
            <a:avLst/>
            <a:gdLst/>
            <a:ahLst/>
            <a:cxnLst/>
            <a:rect l="l" t="t" r="r" b="b"/>
            <a:pathLst>
              <a:path w="8273481" h="7315200">
                <a:moveTo>
                  <a:pt x="0" y="7315200"/>
                </a:moveTo>
                <a:lnTo>
                  <a:pt x="0" y="0"/>
                </a:lnTo>
                <a:lnTo>
                  <a:pt x="8273481" y="0"/>
                </a:lnTo>
                <a:lnTo>
                  <a:pt x="8273481" y="7315200"/>
                </a:lnTo>
                <a:lnTo>
                  <a:pt x="0" y="7315200"/>
                </a:lnTo>
                <a:close/>
              </a:path>
            </a:pathLst>
          </a:custGeom>
          <a:blipFill>
            <a:blip r:embed="rId3"/>
            <a:stretch>
              <a:fillRect l="-4268" t="-43250" b="-33529"/>
            </a:stretch>
          </a:blipFill>
        </p:spPr>
        <p:txBody>
          <a:bodyPr/>
          <a:lstStyle/>
          <a:p>
            <a:endParaRPr lang="en-GB"/>
          </a:p>
        </p:txBody>
      </p:sp>
      <p:sp>
        <p:nvSpPr>
          <p:cNvPr id="3" name="AutoShape 3"/>
          <p:cNvSpPr/>
          <p:nvPr/>
        </p:nvSpPr>
        <p:spPr>
          <a:xfrm>
            <a:off x="728980" y="2926669"/>
            <a:ext cx="5080" cy="1461862"/>
          </a:xfrm>
          <a:prstGeom prst="rect">
            <a:avLst/>
          </a:prstGeom>
          <a:solidFill>
            <a:srgbClr val="003366"/>
          </a:solidFill>
        </p:spPr>
        <p:txBody>
          <a:bodyPr/>
          <a:lstStyle/>
          <a:p>
            <a:endParaRPr lang="en-GB"/>
          </a:p>
        </p:txBody>
      </p:sp>
      <p:sp>
        <p:nvSpPr>
          <p:cNvPr id="4" name="Freeform 4"/>
          <p:cNvSpPr/>
          <p:nvPr/>
        </p:nvSpPr>
        <p:spPr>
          <a:xfrm>
            <a:off x="7537175" y="968896"/>
            <a:ext cx="1775248" cy="2234657"/>
          </a:xfrm>
          <a:custGeom>
            <a:avLst/>
            <a:gdLst/>
            <a:ahLst/>
            <a:cxnLst/>
            <a:rect l="l" t="t" r="r" b="b"/>
            <a:pathLst>
              <a:path w="1775248" h="2234657">
                <a:moveTo>
                  <a:pt x="0" y="0"/>
                </a:moveTo>
                <a:lnTo>
                  <a:pt x="1775247" y="0"/>
                </a:lnTo>
                <a:lnTo>
                  <a:pt x="1775247" y="2234657"/>
                </a:lnTo>
                <a:lnTo>
                  <a:pt x="0" y="2234657"/>
                </a:lnTo>
                <a:lnTo>
                  <a:pt x="0" y="0"/>
                </a:lnTo>
                <a:close/>
              </a:path>
            </a:pathLst>
          </a:custGeom>
          <a:blipFill>
            <a:blip r:embed="rId4"/>
            <a:stretch>
              <a:fillRect/>
            </a:stretch>
          </a:blipFill>
        </p:spPr>
        <p:txBody>
          <a:bodyPr/>
          <a:lstStyle/>
          <a:p>
            <a:endParaRPr lang="en-GB"/>
          </a:p>
        </p:txBody>
      </p:sp>
      <p:sp>
        <p:nvSpPr>
          <p:cNvPr id="5" name="Freeform 5"/>
          <p:cNvSpPr/>
          <p:nvPr/>
        </p:nvSpPr>
        <p:spPr>
          <a:xfrm>
            <a:off x="1029142" y="3203553"/>
            <a:ext cx="3049003" cy="3863944"/>
          </a:xfrm>
          <a:custGeom>
            <a:avLst/>
            <a:gdLst/>
            <a:ahLst/>
            <a:cxnLst/>
            <a:rect l="l" t="t" r="r" b="b"/>
            <a:pathLst>
              <a:path w="3049003" h="3863944">
                <a:moveTo>
                  <a:pt x="0" y="0"/>
                </a:moveTo>
                <a:lnTo>
                  <a:pt x="3049003" y="0"/>
                </a:lnTo>
                <a:lnTo>
                  <a:pt x="3049003" y="3863944"/>
                </a:lnTo>
                <a:lnTo>
                  <a:pt x="0" y="3863944"/>
                </a:lnTo>
                <a:lnTo>
                  <a:pt x="0" y="0"/>
                </a:lnTo>
                <a:close/>
              </a:path>
            </a:pathLst>
          </a:custGeom>
          <a:blipFill>
            <a:blip r:embed="rId5"/>
            <a:stretch>
              <a:fillRect/>
            </a:stretch>
          </a:blipFill>
        </p:spPr>
        <p:txBody>
          <a:bodyPr/>
          <a:lstStyle/>
          <a:p>
            <a:endParaRPr lang="en-GB"/>
          </a:p>
        </p:txBody>
      </p:sp>
      <p:sp>
        <p:nvSpPr>
          <p:cNvPr id="6" name="Freeform 6"/>
          <p:cNvSpPr/>
          <p:nvPr/>
        </p:nvSpPr>
        <p:spPr>
          <a:xfrm>
            <a:off x="-1666190" y="1183760"/>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7" name="Freeform 7"/>
          <p:cNvSpPr/>
          <p:nvPr/>
        </p:nvSpPr>
        <p:spPr>
          <a:xfrm>
            <a:off x="6956419" y="5604457"/>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8" name="TextBox 8"/>
          <p:cNvSpPr txBox="1"/>
          <p:nvPr/>
        </p:nvSpPr>
        <p:spPr>
          <a:xfrm rot="-5400000">
            <a:off x="-147346" y="1192080"/>
            <a:ext cx="1753288" cy="176530"/>
          </a:xfrm>
          <a:prstGeom prst="rect">
            <a:avLst/>
          </a:prstGeom>
        </p:spPr>
        <p:txBody>
          <a:bodyPr lIns="0" tIns="0" rIns="0" bIns="0" rtlCol="0" anchor="t">
            <a:spAutoFit/>
          </a:bodyPr>
          <a:lstStyle/>
          <a:p>
            <a:pPr algn="r">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9" name="TextBox 9"/>
          <p:cNvSpPr txBox="1"/>
          <p:nvPr/>
        </p:nvSpPr>
        <p:spPr>
          <a:xfrm rot="-5400000">
            <a:off x="-94714" y="5673942"/>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NAEP conference</a:t>
            </a:r>
          </a:p>
        </p:txBody>
      </p:sp>
      <p:sp>
        <p:nvSpPr>
          <p:cNvPr id="10" name="TextBox 10"/>
          <p:cNvSpPr txBox="1"/>
          <p:nvPr/>
        </p:nvSpPr>
        <p:spPr>
          <a:xfrm>
            <a:off x="1687670" y="1286469"/>
            <a:ext cx="5641953" cy="1462115"/>
          </a:xfrm>
          <a:prstGeom prst="rect">
            <a:avLst/>
          </a:prstGeom>
        </p:spPr>
        <p:txBody>
          <a:bodyPr lIns="0" tIns="0" rIns="0" bIns="0" rtlCol="0" anchor="t">
            <a:spAutoFit/>
          </a:bodyPr>
          <a:lstStyle/>
          <a:p>
            <a:pPr algn="l">
              <a:lnSpc>
                <a:spcPts val="3935"/>
              </a:lnSpc>
              <a:spcBef>
                <a:spcPct val="0"/>
              </a:spcBef>
            </a:pPr>
            <a:r>
              <a:rPr lang="en-US" sz="2811" b="1">
                <a:solidFill>
                  <a:srgbClr val="003366"/>
                </a:solidFill>
                <a:latin typeface="Canva Sans Medium"/>
                <a:ea typeface="Canva Sans Medium"/>
                <a:cs typeface="Canva Sans Medium"/>
                <a:sym typeface="Canva Sans Medium"/>
              </a:rPr>
              <a:t>4 UoC students have completed 10/12 week placements in a care home setting </a:t>
            </a:r>
          </a:p>
        </p:txBody>
      </p:sp>
      <p:sp>
        <p:nvSpPr>
          <p:cNvPr id="11" name="TextBox 11"/>
          <p:cNvSpPr txBox="1"/>
          <p:nvPr/>
        </p:nvSpPr>
        <p:spPr>
          <a:xfrm>
            <a:off x="4287695" y="3299571"/>
            <a:ext cx="5270000" cy="2462637"/>
          </a:xfrm>
          <a:prstGeom prst="rect">
            <a:avLst/>
          </a:prstGeom>
        </p:spPr>
        <p:txBody>
          <a:bodyPr lIns="0" tIns="0" rIns="0" bIns="0" rtlCol="0" anchor="t">
            <a:spAutoFit/>
          </a:bodyPr>
          <a:lstStyle/>
          <a:p>
            <a:pPr algn="l">
              <a:lnSpc>
                <a:spcPts val="3914"/>
              </a:lnSpc>
              <a:spcBef>
                <a:spcPct val="0"/>
              </a:spcBef>
            </a:pPr>
            <a:r>
              <a:rPr lang="en-US" sz="2795" b="1">
                <a:solidFill>
                  <a:srgbClr val="003366"/>
                </a:solidFill>
                <a:latin typeface="Canva Sans Medium"/>
                <a:ea typeface="Canva Sans Medium"/>
                <a:cs typeface="Canva Sans Medium"/>
                <a:sym typeface="Canva Sans Medium"/>
              </a:rPr>
              <a:t>Each placement took careful planning to ensure it aligned with BDA curriculum framework &amp; HCPC standards for education and training </a:t>
            </a:r>
          </a:p>
        </p:txBody>
      </p:sp>
      <p:sp>
        <p:nvSpPr>
          <p:cNvPr id="12" name="TextBox 12"/>
          <p:cNvSpPr txBox="1"/>
          <p:nvPr/>
        </p:nvSpPr>
        <p:spPr>
          <a:xfrm>
            <a:off x="943715" y="-50811"/>
            <a:ext cx="5503433" cy="1019707"/>
          </a:xfrm>
          <a:prstGeom prst="rect">
            <a:avLst/>
          </a:prstGeom>
        </p:spPr>
        <p:txBody>
          <a:bodyPr lIns="0" tIns="0" rIns="0" bIns="0" rtlCol="0" anchor="t">
            <a:spAutoFit/>
          </a:bodyPr>
          <a:lstStyle/>
          <a:p>
            <a:pPr algn="ctr">
              <a:lnSpc>
                <a:spcPts val="8370"/>
              </a:lnSpc>
              <a:spcBef>
                <a:spcPct val="0"/>
              </a:spcBef>
            </a:pPr>
            <a:r>
              <a:rPr lang="en-US" sz="5979" b="1">
                <a:solidFill>
                  <a:srgbClr val="003366"/>
                </a:solidFill>
                <a:latin typeface="Canva Sans Medium"/>
                <a:ea typeface="Canva Sans Medium"/>
                <a:cs typeface="Canva Sans Medium"/>
                <a:sym typeface="Canva Sans Medium"/>
              </a:rPr>
              <a:t>Planning: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AutoShape 2"/>
          <p:cNvSpPr/>
          <p:nvPr/>
        </p:nvSpPr>
        <p:spPr>
          <a:xfrm>
            <a:off x="728980" y="2926669"/>
            <a:ext cx="5080" cy="1461862"/>
          </a:xfrm>
          <a:prstGeom prst="rect">
            <a:avLst/>
          </a:prstGeom>
          <a:solidFill>
            <a:srgbClr val="003366"/>
          </a:solidFill>
        </p:spPr>
        <p:txBody>
          <a:bodyPr/>
          <a:lstStyle/>
          <a:p>
            <a:endParaRPr lang="en-GB"/>
          </a:p>
        </p:txBody>
      </p:sp>
      <p:sp>
        <p:nvSpPr>
          <p:cNvPr id="3" name="Freeform 3"/>
          <p:cNvSpPr/>
          <p:nvPr/>
        </p:nvSpPr>
        <p:spPr>
          <a:xfrm rot="-1068023">
            <a:off x="627460" y="1950411"/>
            <a:ext cx="2697314" cy="2926080"/>
          </a:xfrm>
          <a:custGeom>
            <a:avLst/>
            <a:gdLst/>
            <a:ahLst/>
            <a:cxnLst/>
            <a:rect l="l" t="t" r="r" b="b"/>
            <a:pathLst>
              <a:path w="2697314" h="2926080">
                <a:moveTo>
                  <a:pt x="0" y="0"/>
                </a:moveTo>
                <a:lnTo>
                  <a:pt x="2697314" y="0"/>
                </a:lnTo>
                <a:lnTo>
                  <a:pt x="2697314" y="2926080"/>
                </a:lnTo>
                <a:lnTo>
                  <a:pt x="0" y="29260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 name="TextBox 4"/>
          <p:cNvSpPr txBox="1"/>
          <p:nvPr/>
        </p:nvSpPr>
        <p:spPr>
          <a:xfrm rot="-5400000">
            <a:off x="-149886" y="1519898"/>
            <a:ext cx="1753288" cy="176530"/>
          </a:xfrm>
          <a:prstGeom prst="rect">
            <a:avLst/>
          </a:prstGeom>
        </p:spPr>
        <p:txBody>
          <a:bodyPr lIns="0" tIns="0" rIns="0" bIns="0" rtlCol="0" anchor="t">
            <a:spAutoFit/>
          </a:bodyPr>
          <a:lstStyle/>
          <a:p>
            <a:pPr algn="r">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5" name="TextBox 5"/>
          <p:cNvSpPr txBox="1"/>
          <p:nvPr/>
        </p:nvSpPr>
        <p:spPr>
          <a:xfrm rot="-5400000">
            <a:off x="-94714" y="5673942"/>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NAEP Conference, </a:t>
            </a:r>
          </a:p>
        </p:txBody>
      </p:sp>
      <p:sp>
        <p:nvSpPr>
          <p:cNvPr id="6" name="TextBox 6"/>
          <p:cNvSpPr txBox="1"/>
          <p:nvPr/>
        </p:nvSpPr>
        <p:spPr>
          <a:xfrm>
            <a:off x="-834471" y="206172"/>
            <a:ext cx="11422542" cy="644526"/>
          </a:xfrm>
          <a:prstGeom prst="rect">
            <a:avLst/>
          </a:prstGeom>
        </p:spPr>
        <p:txBody>
          <a:bodyPr lIns="0" tIns="0" rIns="0" bIns="0" rtlCol="0" anchor="t">
            <a:spAutoFit/>
          </a:bodyPr>
          <a:lstStyle/>
          <a:p>
            <a:pPr algn="ctr">
              <a:lnSpc>
                <a:spcPts val="5199"/>
              </a:lnSpc>
              <a:spcBef>
                <a:spcPct val="0"/>
              </a:spcBef>
            </a:pPr>
            <a:r>
              <a:rPr lang="en-US" sz="3999" b="1" spc="199">
                <a:solidFill>
                  <a:srgbClr val="003366"/>
                </a:solidFill>
                <a:latin typeface="Canva Sans Medium"/>
                <a:ea typeface="Canva Sans Medium"/>
                <a:cs typeface="Canva Sans Medium"/>
                <a:sym typeface="Canva Sans Medium"/>
              </a:rPr>
              <a:t>Placement aims &amp; objectives</a:t>
            </a:r>
          </a:p>
        </p:txBody>
      </p:sp>
      <p:sp>
        <p:nvSpPr>
          <p:cNvPr id="7" name="TextBox 7"/>
          <p:cNvSpPr txBox="1"/>
          <p:nvPr/>
        </p:nvSpPr>
        <p:spPr>
          <a:xfrm>
            <a:off x="3707464" y="1556431"/>
            <a:ext cx="5653208" cy="4864100"/>
          </a:xfrm>
          <a:prstGeom prst="rect">
            <a:avLst/>
          </a:prstGeom>
        </p:spPr>
        <p:txBody>
          <a:bodyPr lIns="0" tIns="0" rIns="0" bIns="0" rtlCol="0" anchor="t">
            <a:spAutoFit/>
          </a:bodyPr>
          <a:lstStyle/>
          <a:p>
            <a:pPr marL="518154" lvl="1" indent="-259077" algn="l">
              <a:lnSpc>
                <a:spcPts val="3119"/>
              </a:lnSpc>
              <a:buFont typeface="Arial"/>
              <a:buChar char="•"/>
            </a:pPr>
            <a:r>
              <a:rPr lang="en-US" sz="2399" spc="119">
                <a:solidFill>
                  <a:srgbClr val="003366"/>
                </a:solidFill>
                <a:latin typeface="Canva Sans"/>
                <a:ea typeface="Canva Sans"/>
                <a:cs typeface="Canva Sans"/>
                <a:sym typeface="Canva Sans"/>
              </a:rPr>
              <a:t>To help prepare </a:t>
            </a:r>
            <a:r>
              <a:rPr lang="en-US" sz="2399" b="1" spc="119">
                <a:solidFill>
                  <a:srgbClr val="003366"/>
                </a:solidFill>
                <a:latin typeface="Canva Sans Bold"/>
                <a:ea typeface="Canva Sans Bold"/>
                <a:cs typeface="Canva Sans Bold"/>
                <a:sym typeface="Canva Sans Bold"/>
              </a:rPr>
              <a:t>future dietitians to work across health and social care</a:t>
            </a:r>
            <a:r>
              <a:rPr lang="en-US" sz="2399" spc="119">
                <a:solidFill>
                  <a:srgbClr val="003366"/>
                </a:solidFill>
                <a:latin typeface="Canva Sans"/>
                <a:ea typeface="Canva Sans"/>
                <a:cs typeface="Canva Sans"/>
                <a:sym typeface="Canva Sans"/>
              </a:rPr>
              <a:t> settings</a:t>
            </a:r>
          </a:p>
          <a:p>
            <a:pPr algn="l">
              <a:lnSpc>
                <a:spcPts val="3119"/>
              </a:lnSpc>
            </a:pPr>
            <a:endParaRPr lang="en-US" sz="2399" spc="119">
              <a:solidFill>
                <a:srgbClr val="003366"/>
              </a:solidFill>
              <a:latin typeface="Canva Sans"/>
              <a:ea typeface="Canva Sans"/>
              <a:cs typeface="Canva Sans"/>
              <a:sym typeface="Canva Sans"/>
            </a:endParaRPr>
          </a:p>
          <a:p>
            <a:pPr marL="518154" lvl="1" indent="-259077" algn="l">
              <a:lnSpc>
                <a:spcPts val="3119"/>
              </a:lnSpc>
              <a:buFont typeface="Arial"/>
              <a:buChar char="•"/>
            </a:pPr>
            <a:r>
              <a:rPr lang="en-US" sz="2399" spc="119">
                <a:solidFill>
                  <a:srgbClr val="003366"/>
                </a:solidFill>
                <a:latin typeface="Canva Sans"/>
                <a:ea typeface="Canva Sans"/>
                <a:cs typeface="Canva Sans"/>
                <a:sym typeface="Canva Sans"/>
              </a:rPr>
              <a:t>To </a:t>
            </a:r>
            <a:r>
              <a:rPr lang="en-US" sz="2399" b="1" spc="119">
                <a:solidFill>
                  <a:srgbClr val="003366"/>
                </a:solidFill>
                <a:latin typeface="Canva Sans Bold"/>
                <a:ea typeface="Canva Sans Bold"/>
                <a:cs typeface="Canva Sans Bold"/>
                <a:sym typeface="Canva Sans Bold"/>
              </a:rPr>
              <a:t>experience &amp; reflect upon the differences</a:t>
            </a:r>
            <a:r>
              <a:rPr lang="en-US" sz="2399" spc="119">
                <a:solidFill>
                  <a:srgbClr val="003366"/>
                </a:solidFill>
                <a:latin typeface="Canva Sans"/>
                <a:ea typeface="Canva Sans"/>
                <a:cs typeface="Canva Sans"/>
                <a:sym typeface="Canva Sans"/>
              </a:rPr>
              <a:t> between clinical and social models of care</a:t>
            </a:r>
          </a:p>
          <a:p>
            <a:pPr algn="l">
              <a:lnSpc>
                <a:spcPts val="3119"/>
              </a:lnSpc>
            </a:pPr>
            <a:endParaRPr lang="en-US" sz="2399" spc="119">
              <a:solidFill>
                <a:srgbClr val="003366"/>
              </a:solidFill>
              <a:latin typeface="Canva Sans"/>
              <a:ea typeface="Canva Sans"/>
              <a:cs typeface="Canva Sans"/>
              <a:sym typeface="Canva Sans"/>
            </a:endParaRPr>
          </a:p>
          <a:p>
            <a:pPr marL="518154" lvl="1" indent="-259077" algn="l">
              <a:lnSpc>
                <a:spcPts val="3119"/>
              </a:lnSpc>
              <a:buFont typeface="Arial"/>
              <a:buChar char="•"/>
            </a:pPr>
            <a:r>
              <a:rPr lang="en-US" sz="2399" spc="119">
                <a:solidFill>
                  <a:srgbClr val="003366"/>
                </a:solidFill>
                <a:latin typeface="Canva Sans"/>
                <a:ea typeface="Canva Sans"/>
                <a:cs typeface="Canva Sans"/>
                <a:sym typeface="Canva Sans"/>
              </a:rPr>
              <a:t>To </a:t>
            </a:r>
            <a:r>
              <a:rPr lang="en-US" sz="2399" b="1" spc="119">
                <a:solidFill>
                  <a:srgbClr val="003366"/>
                </a:solidFill>
                <a:latin typeface="Canva Sans Bold"/>
                <a:ea typeface="Canva Sans Bold"/>
                <a:cs typeface="Canva Sans Bold"/>
                <a:sym typeface="Canva Sans Bold"/>
              </a:rPr>
              <a:t>raise awareness</a:t>
            </a:r>
            <a:r>
              <a:rPr lang="en-US" sz="2399" spc="119">
                <a:solidFill>
                  <a:srgbClr val="003366"/>
                </a:solidFill>
                <a:latin typeface="Canva Sans"/>
                <a:ea typeface="Canva Sans"/>
                <a:cs typeface="Canva Sans"/>
                <a:sym typeface="Canva Sans"/>
              </a:rPr>
              <a:t> of nutrition in supporting health &amp; wellbeing in the social setting </a:t>
            </a:r>
          </a:p>
          <a:p>
            <a:pPr algn="l">
              <a:lnSpc>
                <a:spcPts val="1430"/>
              </a:lnSpc>
            </a:pPr>
            <a:endParaRPr lang="en-US" sz="2399" spc="119">
              <a:solidFill>
                <a:srgbClr val="003366"/>
              </a:solidFill>
              <a:latin typeface="Canva Sans"/>
              <a:ea typeface="Canva Sans"/>
              <a:cs typeface="Canva Sans"/>
              <a:sym typeface="Canva Sans"/>
            </a:endParaRPr>
          </a:p>
        </p:txBody>
      </p:sp>
      <p:sp>
        <p:nvSpPr>
          <p:cNvPr id="8" name="Freeform 8"/>
          <p:cNvSpPr/>
          <p:nvPr/>
        </p:nvSpPr>
        <p:spPr>
          <a:xfrm>
            <a:off x="8798125" y="145124"/>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Freeform 9"/>
          <p:cNvSpPr/>
          <p:nvPr/>
        </p:nvSpPr>
        <p:spPr>
          <a:xfrm>
            <a:off x="979480" y="5218738"/>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0" name="Freeform 10"/>
          <p:cNvSpPr/>
          <p:nvPr/>
        </p:nvSpPr>
        <p:spPr>
          <a:xfrm>
            <a:off x="-2121737" y="-270451"/>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rot="5400000">
            <a:off x="5389351" y="2950951"/>
            <a:ext cx="7315200" cy="1413297"/>
          </a:xfrm>
          <a:custGeom>
            <a:avLst/>
            <a:gdLst/>
            <a:ahLst/>
            <a:cxnLst/>
            <a:rect l="l" t="t" r="r" b="b"/>
            <a:pathLst>
              <a:path w="7315200" h="1413297">
                <a:moveTo>
                  <a:pt x="0" y="0"/>
                </a:moveTo>
                <a:lnTo>
                  <a:pt x="7315200" y="0"/>
                </a:lnTo>
                <a:lnTo>
                  <a:pt x="7315200" y="1413298"/>
                </a:lnTo>
                <a:lnTo>
                  <a:pt x="0" y="1413298"/>
                </a:lnTo>
                <a:lnTo>
                  <a:pt x="0" y="0"/>
                </a:lnTo>
                <a:close/>
              </a:path>
            </a:pathLst>
          </a:custGeom>
          <a:blipFill>
            <a:blip r:embed="rId2"/>
            <a:stretch>
              <a:fillRect t="-337956" b="-337956"/>
            </a:stretch>
          </a:blipFill>
        </p:spPr>
        <p:txBody>
          <a:bodyPr/>
          <a:lstStyle/>
          <a:p>
            <a:endParaRPr lang="en-GB"/>
          </a:p>
        </p:txBody>
      </p:sp>
      <p:sp>
        <p:nvSpPr>
          <p:cNvPr id="3" name="TextBox 3"/>
          <p:cNvSpPr txBox="1"/>
          <p:nvPr/>
        </p:nvSpPr>
        <p:spPr>
          <a:xfrm rot="5400000">
            <a:off x="8147658" y="5618772"/>
            <a:ext cx="1753288" cy="176530"/>
          </a:xfrm>
          <a:prstGeom prst="rect">
            <a:avLst/>
          </a:prstGeom>
        </p:spPr>
        <p:txBody>
          <a:bodyPr lIns="0" tIns="0" rIns="0" bIns="0" rtlCol="0" anchor="t">
            <a:spAutoFit/>
          </a:bodyPr>
          <a:lstStyle/>
          <a:p>
            <a:pPr algn="r">
              <a:lnSpc>
                <a:spcPts val="1430"/>
              </a:lnSpc>
            </a:pPr>
            <a:r>
              <a:rPr lang="en-US" sz="1100" b="1" spc="55">
                <a:solidFill>
                  <a:srgbClr val="003366"/>
                </a:solidFill>
                <a:latin typeface="Canva Sans Medium"/>
                <a:ea typeface="Canva Sans Medium"/>
                <a:cs typeface="Canva Sans Medium"/>
                <a:sym typeface="Canva Sans Medium"/>
              </a:rPr>
              <a:t>NAEP CONFERENCE</a:t>
            </a:r>
          </a:p>
        </p:txBody>
      </p:sp>
      <p:sp>
        <p:nvSpPr>
          <p:cNvPr id="4" name="TextBox 4"/>
          <p:cNvSpPr txBox="1"/>
          <p:nvPr/>
        </p:nvSpPr>
        <p:spPr>
          <a:xfrm rot="5400000">
            <a:off x="8205371" y="1464728"/>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5" name="Freeform 5"/>
          <p:cNvSpPr/>
          <p:nvPr/>
        </p:nvSpPr>
        <p:spPr>
          <a:xfrm>
            <a:off x="-1648369" y="-1373088"/>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TextBox 6"/>
          <p:cNvSpPr txBox="1"/>
          <p:nvPr/>
        </p:nvSpPr>
        <p:spPr>
          <a:xfrm>
            <a:off x="692442" y="451802"/>
            <a:ext cx="7875568" cy="644526"/>
          </a:xfrm>
          <a:prstGeom prst="rect">
            <a:avLst/>
          </a:prstGeom>
        </p:spPr>
        <p:txBody>
          <a:bodyPr lIns="0" tIns="0" rIns="0" bIns="0" rtlCol="0" anchor="t">
            <a:spAutoFit/>
          </a:bodyPr>
          <a:lstStyle/>
          <a:p>
            <a:pPr algn="ctr">
              <a:lnSpc>
                <a:spcPts val="5199"/>
              </a:lnSpc>
              <a:spcBef>
                <a:spcPct val="0"/>
              </a:spcBef>
            </a:pPr>
            <a:r>
              <a:rPr lang="en-US" sz="3999" b="1" spc="199">
                <a:solidFill>
                  <a:srgbClr val="003366"/>
                </a:solidFill>
                <a:latin typeface="Canva Sans Medium"/>
                <a:ea typeface="Canva Sans Medium"/>
                <a:cs typeface="Canva Sans Medium"/>
                <a:sym typeface="Canva Sans Medium"/>
              </a:rPr>
              <a:t>Learner aims &amp; objectives</a:t>
            </a:r>
          </a:p>
        </p:txBody>
      </p:sp>
      <p:sp>
        <p:nvSpPr>
          <p:cNvPr id="7" name="TextBox 7"/>
          <p:cNvSpPr txBox="1"/>
          <p:nvPr/>
        </p:nvSpPr>
        <p:spPr>
          <a:xfrm>
            <a:off x="0" y="1562517"/>
            <a:ext cx="7941754" cy="5705475"/>
          </a:xfrm>
          <a:prstGeom prst="rect">
            <a:avLst/>
          </a:prstGeom>
        </p:spPr>
        <p:txBody>
          <a:bodyPr lIns="0" tIns="0" rIns="0" bIns="0" rtlCol="0" anchor="t">
            <a:spAutoFit/>
          </a:bodyPr>
          <a:lstStyle/>
          <a:p>
            <a:pPr marL="518158" lvl="1" indent="-259079" algn="l">
              <a:lnSpc>
                <a:spcPts val="2879"/>
              </a:lnSpc>
              <a:buFont typeface="Arial"/>
              <a:buChar char="•"/>
            </a:pPr>
            <a:r>
              <a:rPr lang="en-US" sz="2399" b="1">
                <a:solidFill>
                  <a:srgbClr val="003366"/>
                </a:solidFill>
                <a:latin typeface="Canva Sans Bold"/>
                <a:ea typeface="Canva Sans Bold"/>
                <a:cs typeface="Canva Sans Bold"/>
                <a:sym typeface="Canva Sans Bold"/>
              </a:rPr>
              <a:t>Build a caseload of residents</a:t>
            </a:r>
            <a:r>
              <a:rPr lang="en-US" sz="2399">
                <a:solidFill>
                  <a:srgbClr val="003366"/>
                </a:solidFill>
                <a:latin typeface="Canva Sans"/>
                <a:ea typeface="Canva Sans"/>
                <a:cs typeface="Canva Sans"/>
                <a:sym typeface="Canva Sans"/>
              </a:rPr>
              <a:t> to assess, review and monitor over the course of placement</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To </a:t>
            </a:r>
            <a:r>
              <a:rPr lang="en-US" sz="2399" b="1">
                <a:solidFill>
                  <a:srgbClr val="003366"/>
                </a:solidFill>
                <a:latin typeface="Canva Sans Bold"/>
                <a:ea typeface="Canva Sans Bold"/>
                <a:cs typeface="Canva Sans Bold"/>
                <a:sym typeface="Canva Sans Bold"/>
              </a:rPr>
              <a:t>develop communication skills</a:t>
            </a:r>
            <a:r>
              <a:rPr lang="en-US" sz="2399">
                <a:solidFill>
                  <a:srgbClr val="003366"/>
                </a:solidFill>
                <a:latin typeface="Canva Sans"/>
                <a:ea typeface="Canva Sans"/>
                <a:cs typeface="Canva Sans"/>
                <a:sym typeface="Canva Sans"/>
              </a:rPr>
              <a:t> by interacting with residents, their families and care home staff </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To </a:t>
            </a:r>
            <a:r>
              <a:rPr lang="en-US" sz="2399" b="1">
                <a:solidFill>
                  <a:srgbClr val="003366"/>
                </a:solidFill>
                <a:latin typeface="Canva Sans Bold"/>
                <a:ea typeface="Canva Sans Bold"/>
                <a:cs typeface="Canva Sans Bold"/>
                <a:sym typeface="Canva Sans Bold"/>
              </a:rPr>
              <a:t>demonstrate healthcare professionalism</a:t>
            </a:r>
            <a:r>
              <a:rPr lang="en-US" sz="2399">
                <a:solidFill>
                  <a:srgbClr val="003366"/>
                </a:solidFill>
                <a:latin typeface="Canva Sans"/>
                <a:ea typeface="Canva Sans"/>
                <a:cs typeface="Canva Sans"/>
                <a:sym typeface="Canva Sans"/>
              </a:rPr>
              <a:t>, e.g. takes responsibility for own learning, maintains professional boundaries, treats service users and colleagues with compassion, empathy, courtesy and respect </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To </a:t>
            </a:r>
            <a:r>
              <a:rPr lang="en-US" sz="2399" b="1">
                <a:solidFill>
                  <a:srgbClr val="003366"/>
                </a:solidFill>
                <a:latin typeface="Canva Sans Bold"/>
                <a:ea typeface="Canva Sans Bold"/>
                <a:cs typeface="Canva Sans Bold"/>
                <a:sym typeface="Canva Sans Bold"/>
              </a:rPr>
              <a:t>conduct and present an audit</a:t>
            </a:r>
            <a:r>
              <a:rPr lang="en-US" sz="2399">
                <a:solidFill>
                  <a:srgbClr val="003366"/>
                </a:solidFill>
                <a:latin typeface="Canva Sans"/>
                <a:ea typeface="Canva Sans"/>
                <a:cs typeface="Canva Sans"/>
                <a:sym typeface="Canva Sans"/>
              </a:rPr>
              <a:t>, e.g. on nutritional risk screening standards, on hydration of staff and residents, on texture-modified diets </a:t>
            </a:r>
          </a:p>
          <a:p>
            <a:pPr algn="l">
              <a:lnSpc>
                <a:spcPts val="2280"/>
              </a:lnSpc>
            </a:pPr>
            <a:endParaRPr lang="en-US" sz="2399">
              <a:solidFill>
                <a:srgbClr val="003366"/>
              </a:solidFill>
              <a:latin typeface="Canva Sans"/>
              <a:ea typeface="Canva Sans"/>
              <a:cs typeface="Canva Sans"/>
              <a:sym typeface="Canva Sans"/>
            </a:endParaRPr>
          </a:p>
        </p:txBody>
      </p:sp>
      <p:sp>
        <p:nvSpPr>
          <p:cNvPr id="8" name="Freeform 8"/>
          <p:cNvSpPr/>
          <p:nvPr/>
        </p:nvSpPr>
        <p:spPr>
          <a:xfrm>
            <a:off x="7470198" y="1642441"/>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Freeform 2"/>
          <p:cNvSpPr/>
          <p:nvPr/>
        </p:nvSpPr>
        <p:spPr>
          <a:xfrm rot="5400000">
            <a:off x="5389351" y="2950951"/>
            <a:ext cx="7315200" cy="1413297"/>
          </a:xfrm>
          <a:custGeom>
            <a:avLst/>
            <a:gdLst/>
            <a:ahLst/>
            <a:cxnLst/>
            <a:rect l="l" t="t" r="r" b="b"/>
            <a:pathLst>
              <a:path w="7315200" h="1413297">
                <a:moveTo>
                  <a:pt x="0" y="0"/>
                </a:moveTo>
                <a:lnTo>
                  <a:pt x="7315200" y="0"/>
                </a:lnTo>
                <a:lnTo>
                  <a:pt x="7315200" y="1413298"/>
                </a:lnTo>
                <a:lnTo>
                  <a:pt x="0" y="1413298"/>
                </a:lnTo>
                <a:lnTo>
                  <a:pt x="0" y="0"/>
                </a:lnTo>
                <a:close/>
              </a:path>
            </a:pathLst>
          </a:custGeom>
          <a:blipFill>
            <a:blip r:embed="rId2"/>
            <a:stretch>
              <a:fillRect t="-337956" b="-337956"/>
            </a:stretch>
          </a:blipFill>
        </p:spPr>
        <p:txBody>
          <a:bodyPr/>
          <a:lstStyle/>
          <a:p>
            <a:endParaRPr lang="en-GB"/>
          </a:p>
        </p:txBody>
      </p:sp>
      <p:sp>
        <p:nvSpPr>
          <p:cNvPr id="3" name="TextBox 3"/>
          <p:cNvSpPr txBox="1"/>
          <p:nvPr/>
        </p:nvSpPr>
        <p:spPr>
          <a:xfrm rot="5400000">
            <a:off x="8205371" y="1464728"/>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4" name="Freeform 4"/>
          <p:cNvSpPr/>
          <p:nvPr/>
        </p:nvSpPr>
        <p:spPr>
          <a:xfrm>
            <a:off x="7396442" y="4475100"/>
            <a:ext cx="2690349" cy="2840100"/>
          </a:xfrm>
          <a:custGeom>
            <a:avLst/>
            <a:gdLst/>
            <a:ahLst/>
            <a:cxnLst/>
            <a:rect l="l" t="t" r="r" b="b"/>
            <a:pathLst>
              <a:path w="2690349" h="2840100">
                <a:moveTo>
                  <a:pt x="0" y="0"/>
                </a:moveTo>
                <a:lnTo>
                  <a:pt x="2690349" y="0"/>
                </a:lnTo>
                <a:lnTo>
                  <a:pt x="2690349" y="2840100"/>
                </a:lnTo>
                <a:lnTo>
                  <a:pt x="0" y="2840100"/>
                </a:lnTo>
                <a:lnTo>
                  <a:pt x="0" y="0"/>
                </a:lnTo>
                <a:close/>
              </a:path>
            </a:pathLst>
          </a:custGeom>
          <a:blipFill>
            <a:blip r:embed="rId3"/>
            <a:stretch>
              <a:fillRect/>
            </a:stretch>
          </a:blipFill>
        </p:spPr>
        <p:txBody>
          <a:bodyPr/>
          <a:lstStyle/>
          <a:p>
            <a:endParaRPr lang="en-GB"/>
          </a:p>
        </p:txBody>
      </p:sp>
      <p:sp>
        <p:nvSpPr>
          <p:cNvPr id="5" name="Freeform 5"/>
          <p:cNvSpPr/>
          <p:nvPr/>
        </p:nvSpPr>
        <p:spPr>
          <a:xfrm>
            <a:off x="-1301246" y="-731520"/>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6" name="TextBox 6"/>
          <p:cNvSpPr txBox="1"/>
          <p:nvPr/>
        </p:nvSpPr>
        <p:spPr>
          <a:xfrm>
            <a:off x="866049" y="390207"/>
            <a:ext cx="7875568" cy="644526"/>
          </a:xfrm>
          <a:prstGeom prst="rect">
            <a:avLst/>
          </a:prstGeom>
        </p:spPr>
        <p:txBody>
          <a:bodyPr lIns="0" tIns="0" rIns="0" bIns="0" rtlCol="0" anchor="t">
            <a:spAutoFit/>
          </a:bodyPr>
          <a:lstStyle/>
          <a:p>
            <a:pPr algn="ctr">
              <a:lnSpc>
                <a:spcPts val="5199"/>
              </a:lnSpc>
              <a:spcBef>
                <a:spcPct val="0"/>
              </a:spcBef>
            </a:pPr>
            <a:r>
              <a:rPr lang="en-US" sz="3999" b="1" spc="199">
                <a:solidFill>
                  <a:srgbClr val="003366"/>
                </a:solidFill>
                <a:latin typeface="Canva Sans Medium"/>
                <a:ea typeface="Canva Sans Medium"/>
                <a:cs typeface="Canva Sans Medium"/>
                <a:sym typeface="Canva Sans Medium"/>
              </a:rPr>
              <a:t>Learner aims &amp; objectives</a:t>
            </a:r>
          </a:p>
        </p:txBody>
      </p:sp>
      <p:sp>
        <p:nvSpPr>
          <p:cNvPr id="7" name="TextBox 7"/>
          <p:cNvSpPr txBox="1"/>
          <p:nvPr/>
        </p:nvSpPr>
        <p:spPr>
          <a:xfrm>
            <a:off x="269985" y="1742507"/>
            <a:ext cx="6970724" cy="4333875"/>
          </a:xfrm>
          <a:prstGeom prst="rect">
            <a:avLst/>
          </a:prstGeom>
        </p:spPr>
        <p:txBody>
          <a:bodyPr lIns="0" tIns="0" rIns="0" bIns="0" rtlCol="0" anchor="t">
            <a:spAutoFit/>
          </a:bodyPr>
          <a:lstStyle/>
          <a:p>
            <a:pPr algn="l">
              <a:lnSpc>
                <a:spcPts val="2879"/>
              </a:lnSpc>
            </a:pPr>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To work with the catering team to </a:t>
            </a:r>
            <a:r>
              <a:rPr lang="en-US" sz="2399" b="1">
                <a:solidFill>
                  <a:srgbClr val="003366"/>
                </a:solidFill>
                <a:latin typeface="Canva Sans Bold"/>
                <a:ea typeface="Canva Sans Bold"/>
                <a:cs typeface="Canva Sans Bold"/>
                <a:sym typeface="Canva Sans Bold"/>
              </a:rPr>
              <a:t>analyze, evaluate and develop the food and fluid provision</a:t>
            </a:r>
            <a:r>
              <a:rPr lang="en-US" sz="2399">
                <a:solidFill>
                  <a:srgbClr val="003366"/>
                </a:solidFill>
                <a:latin typeface="Canva Sans"/>
                <a:ea typeface="Canva Sans"/>
                <a:cs typeface="Canva Sans"/>
                <a:sym typeface="Canva Sans"/>
              </a:rPr>
              <a:t> to meet the needs of the residents</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To </a:t>
            </a:r>
            <a:r>
              <a:rPr lang="en-US" sz="2399" b="1">
                <a:solidFill>
                  <a:srgbClr val="003366"/>
                </a:solidFill>
                <a:latin typeface="Canva Sans Bold"/>
                <a:ea typeface="Canva Sans Bold"/>
                <a:cs typeface="Canva Sans Bold"/>
                <a:sym typeface="Canva Sans Bold"/>
              </a:rPr>
              <a:t>work with the wellbeing team</a:t>
            </a:r>
            <a:r>
              <a:rPr lang="en-US" sz="2399">
                <a:solidFill>
                  <a:srgbClr val="003366"/>
                </a:solidFill>
                <a:latin typeface="Canva Sans"/>
                <a:ea typeface="Canva Sans"/>
                <a:cs typeface="Canva Sans"/>
                <a:sym typeface="Canva Sans"/>
              </a:rPr>
              <a:t> </a:t>
            </a:r>
            <a:r>
              <a:rPr lang="en-US" sz="2399" b="1">
                <a:solidFill>
                  <a:srgbClr val="003366"/>
                </a:solidFill>
                <a:latin typeface="Canva Sans Bold"/>
                <a:ea typeface="Canva Sans Bold"/>
                <a:cs typeface="Canva Sans Bold"/>
                <a:sym typeface="Canva Sans Bold"/>
              </a:rPr>
              <a:t>to develop an activity/resource</a:t>
            </a:r>
            <a:r>
              <a:rPr lang="en-US" sz="2399">
                <a:solidFill>
                  <a:srgbClr val="003366"/>
                </a:solidFill>
                <a:latin typeface="Canva Sans"/>
                <a:ea typeface="Canva Sans"/>
                <a:cs typeface="Canva Sans"/>
                <a:sym typeface="Canva Sans"/>
              </a:rPr>
              <a:t> for the residents </a:t>
            </a:r>
          </a:p>
          <a:p>
            <a:pPr algn="l">
              <a:lnSpc>
                <a:spcPts val="2879"/>
              </a:lnSpc>
            </a:pPr>
            <a:endParaRPr lang="en-US" sz="2399">
              <a:solidFill>
                <a:srgbClr val="003366"/>
              </a:solidFill>
              <a:latin typeface="Canva Sans"/>
              <a:ea typeface="Canva Sans"/>
              <a:cs typeface="Canva Sans"/>
              <a:sym typeface="Canva Sans"/>
            </a:endParaRPr>
          </a:p>
          <a:p>
            <a:pPr marL="518158" lvl="1" indent="-259079" algn="l">
              <a:lnSpc>
                <a:spcPts val="2879"/>
              </a:lnSpc>
              <a:buFont typeface="Arial"/>
              <a:buChar char="•"/>
            </a:pPr>
            <a:r>
              <a:rPr lang="en-US" sz="2399">
                <a:solidFill>
                  <a:srgbClr val="003366"/>
                </a:solidFill>
                <a:latin typeface="Canva Sans"/>
                <a:ea typeface="Canva Sans"/>
                <a:cs typeface="Canva Sans"/>
                <a:sym typeface="Canva Sans"/>
              </a:rPr>
              <a:t>To </a:t>
            </a:r>
            <a:r>
              <a:rPr lang="en-US" sz="2399" b="1">
                <a:solidFill>
                  <a:srgbClr val="003366"/>
                </a:solidFill>
                <a:latin typeface="Canva Sans Bold"/>
                <a:ea typeface="Canva Sans Bold"/>
                <a:cs typeface="Canva Sans Bold"/>
                <a:sym typeface="Canva Sans Bold"/>
              </a:rPr>
              <a:t>develop nutrition training aids/resources for care homes</a:t>
            </a:r>
            <a:r>
              <a:rPr lang="en-US" sz="2399">
                <a:solidFill>
                  <a:srgbClr val="003366"/>
                </a:solidFill>
                <a:latin typeface="Canva Sans"/>
                <a:ea typeface="Canva Sans"/>
                <a:cs typeface="Canva Sans"/>
                <a:sym typeface="Canva Sans"/>
              </a:rPr>
              <a:t>, e.g. posters, leaflets and five-minute training sessions</a:t>
            </a:r>
          </a:p>
        </p:txBody>
      </p:sp>
      <p:sp>
        <p:nvSpPr>
          <p:cNvPr id="8" name="Freeform 8"/>
          <p:cNvSpPr/>
          <p:nvPr/>
        </p:nvSpPr>
        <p:spPr>
          <a:xfrm>
            <a:off x="7099631" y="1428421"/>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AutoShape 2"/>
          <p:cNvSpPr/>
          <p:nvPr/>
        </p:nvSpPr>
        <p:spPr>
          <a:xfrm>
            <a:off x="9017000" y="2926669"/>
            <a:ext cx="5080" cy="1461862"/>
          </a:xfrm>
          <a:prstGeom prst="rect">
            <a:avLst/>
          </a:prstGeom>
          <a:solidFill>
            <a:srgbClr val="003366"/>
          </a:solidFill>
        </p:spPr>
        <p:txBody>
          <a:bodyPr/>
          <a:lstStyle/>
          <a:p>
            <a:endParaRPr lang="en-GB"/>
          </a:p>
        </p:txBody>
      </p:sp>
      <p:sp>
        <p:nvSpPr>
          <p:cNvPr id="3" name="AutoShape 3"/>
          <p:cNvSpPr/>
          <p:nvPr/>
        </p:nvSpPr>
        <p:spPr>
          <a:xfrm>
            <a:off x="9017000" y="2926669"/>
            <a:ext cx="5080" cy="1461862"/>
          </a:xfrm>
          <a:prstGeom prst="rect">
            <a:avLst/>
          </a:prstGeom>
          <a:solidFill>
            <a:srgbClr val="003366"/>
          </a:solidFill>
        </p:spPr>
        <p:txBody>
          <a:bodyPr/>
          <a:lstStyle/>
          <a:p>
            <a:endParaRPr lang="en-GB"/>
          </a:p>
        </p:txBody>
      </p:sp>
      <p:sp>
        <p:nvSpPr>
          <p:cNvPr id="4" name="Freeform 4"/>
          <p:cNvSpPr/>
          <p:nvPr/>
        </p:nvSpPr>
        <p:spPr>
          <a:xfrm>
            <a:off x="0" y="2127372"/>
            <a:ext cx="4207405" cy="4207405"/>
          </a:xfrm>
          <a:custGeom>
            <a:avLst/>
            <a:gdLst/>
            <a:ahLst/>
            <a:cxnLst/>
            <a:rect l="l" t="t" r="r" b="b"/>
            <a:pathLst>
              <a:path w="4207405" h="4207405">
                <a:moveTo>
                  <a:pt x="0" y="0"/>
                </a:moveTo>
                <a:lnTo>
                  <a:pt x="4207405" y="0"/>
                </a:lnTo>
                <a:lnTo>
                  <a:pt x="4207405" y="4207405"/>
                </a:lnTo>
                <a:lnTo>
                  <a:pt x="0" y="4207405"/>
                </a:lnTo>
                <a:lnTo>
                  <a:pt x="0" y="0"/>
                </a:lnTo>
                <a:close/>
              </a:path>
            </a:pathLst>
          </a:custGeom>
          <a:blipFill>
            <a:blip r:embed="rId3"/>
            <a:stretch>
              <a:fillRect/>
            </a:stretch>
          </a:blipFill>
        </p:spPr>
        <p:txBody>
          <a:bodyPr/>
          <a:lstStyle/>
          <a:p>
            <a:endParaRPr lang="en-GB"/>
          </a:p>
        </p:txBody>
      </p:sp>
      <p:sp>
        <p:nvSpPr>
          <p:cNvPr id="5" name="TextBox 5"/>
          <p:cNvSpPr txBox="1"/>
          <p:nvPr/>
        </p:nvSpPr>
        <p:spPr>
          <a:xfrm>
            <a:off x="4207405" y="2201085"/>
            <a:ext cx="5147254" cy="4012353"/>
          </a:xfrm>
          <a:prstGeom prst="rect">
            <a:avLst/>
          </a:prstGeom>
        </p:spPr>
        <p:txBody>
          <a:bodyPr lIns="0" tIns="0" rIns="0" bIns="0" rtlCol="0" anchor="t">
            <a:spAutoFit/>
          </a:bodyPr>
          <a:lstStyle/>
          <a:p>
            <a:pPr marL="546945" lvl="1" indent="-273473" algn="l">
              <a:lnSpc>
                <a:spcPts val="3546"/>
              </a:lnSpc>
              <a:buFont typeface="Arial"/>
              <a:buChar char="•"/>
            </a:pPr>
            <a:r>
              <a:rPr lang="en-US" sz="2533">
                <a:solidFill>
                  <a:srgbClr val="003366"/>
                </a:solidFill>
                <a:latin typeface="Canva Sans"/>
                <a:ea typeface="Canva Sans"/>
                <a:cs typeface="Canva Sans"/>
                <a:sym typeface="Canva Sans"/>
              </a:rPr>
              <a:t>Provided by UoC dietitians</a:t>
            </a:r>
          </a:p>
          <a:p>
            <a:pPr algn="l">
              <a:lnSpc>
                <a:spcPts val="3546"/>
              </a:lnSpc>
            </a:pPr>
            <a:endParaRPr lang="en-US" sz="2533">
              <a:solidFill>
                <a:srgbClr val="003366"/>
              </a:solidFill>
              <a:latin typeface="Canva Sans"/>
              <a:ea typeface="Canva Sans"/>
              <a:cs typeface="Canva Sans"/>
              <a:sym typeface="Canva Sans"/>
            </a:endParaRPr>
          </a:p>
          <a:p>
            <a:pPr marL="546945" lvl="1" indent="-273473" algn="l">
              <a:lnSpc>
                <a:spcPts val="3546"/>
              </a:lnSpc>
              <a:buFont typeface="Arial"/>
              <a:buChar char="•"/>
            </a:pPr>
            <a:r>
              <a:rPr lang="en-US" sz="2533">
                <a:solidFill>
                  <a:srgbClr val="003366"/>
                </a:solidFill>
                <a:latin typeface="Canva Sans"/>
                <a:ea typeface="Canva Sans"/>
                <a:cs typeface="Canva Sans"/>
                <a:sym typeface="Canva Sans"/>
              </a:rPr>
              <a:t>Regular check-ins</a:t>
            </a:r>
          </a:p>
          <a:p>
            <a:pPr algn="l">
              <a:lnSpc>
                <a:spcPts val="3546"/>
              </a:lnSpc>
            </a:pPr>
            <a:endParaRPr lang="en-US" sz="2533">
              <a:solidFill>
                <a:srgbClr val="003366"/>
              </a:solidFill>
              <a:latin typeface="Canva Sans"/>
              <a:ea typeface="Canva Sans"/>
              <a:cs typeface="Canva Sans"/>
              <a:sym typeface="Canva Sans"/>
            </a:endParaRPr>
          </a:p>
          <a:p>
            <a:pPr marL="546945" lvl="1" indent="-273473" algn="l">
              <a:lnSpc>
                <a:spcPts val="3546"/>
              </a:lnSpc>
              <a:buFont typeface="Arial"/>
              <a:buChar char="•"/>
            </a:pPr>
            <a:r>
              <a:rPr lang="en-US" sz="2533">
                <a:solidFill>
                  <a:srgbClr val="003366"/>
                </a:solidFill>
                <a:latin typeface="Canva Sans"/>
                <a:ea typeface="Canva Sans"/>
                <a:cs typeface="Canva Sans"/>
                <a:sym typeface="Canva Sans"/>
              </a:rPr>
              <a:t>Site visits</a:t>
            </a:r>
          </a:p>
          <a:p>
            <a:pPr algn="l">
              <a:lnSpc>
                <a:spcPts val="3546"/>
              </a:lnSpc>
            </a:pPr>
            <a:endParaRPr lang="en-US" sz="2533">
              <a:solidFill>
                <a:srgbClr val="003366"/>
              </a:solidFill>
              <a:latin typeface="Canva Sans"/>
              <a:ea typeface="Canva Sans"/>
              <a:cs typeface="Canva Sans"/>
              <a:sym typeface="Canva Sans"/>
            </a:endParaRPr>
          </a:p>
          <a:p>
            <a:pPr marL="546945" lvl="1" indent="-273473" algn="l">
              <a:lnSpc>
                <a:spcPts val="3546"/>
              </a:lnSpc>
              <a:buFont typeface="Arial"/>
              <a:buChar char="•"/>
            </a:pPr>
            <a:r>
              <a:rPr lang="en-US" sz="2533">
                <a:solidFill>
                  <a:srgbClr val="003366"/>
                </a:solidFill>
                <a:latin typeface="Canva Sans"/>
                <a:ea typeface="Canva Sans"/>
                <a:cs typeface="Canva Sans"/>
                <a:sym typeface="Canva Sans"/>
              </a:rPr>
              <a:t>Relies heavily on work products and reflection as evidence</a:t>
            </a:r>
          </a:p>
        </p:txBody>
      </p:sp>
      <p:sp>
        <p:nvSpPr>
          <p:cNvPr id="6" name="Freeform 6"/>
          <p:cNvSpPr/>
          <p:nvPr/>
        </p:nvSpPr>
        <p:spPr>
          <a:xfrm>
            <a:off x="-1468380" y="-875847"/>
            <a:ext cx="2936759" cy="2926080"/>
          </a:xfrm>
          <a:custGeom>
            <a:avLst/>
            <a:gdLst/>
            <a:ahLst/>
            <a:cxnLst/>
            <a:rect l="l" t="t" r="r" b="b"/>
            <a:pathLst>
              <a:path w="2936759" h="2926080">
                <a:moveTo>
                  <a:pt x="0" y="0"/>
                </a:moveTo>
                <a:lnTo>
                  <a:pt x="2936760" y="0"/>
                </a:lnTo>
                <a:lnTo>
                  <a:pt x="2936760"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6085321" y="-1887633"/>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8" name="Freeform 8"/>
          <p:cNvSpPr/>
          <p:nvPr/>
        </p:nvSpPr>
        <p:spPr>
          <a:xfrm>
            <a:off x="7223990" y="5852160"/>
            <a:ext cx="2936759" cy="2926080"/>
          </a:xfrm>
          <a:custGeom>
            <a:avLst/>
            <a:gdLst/>
            <a:ahLst/>
            <a:cxnLst/>
            <a:rect l="l" t="t" r="r" b="b"/>
            <a:pathLst>
              <a:path w="2936759" h="2926080">
                <a:moveTo>
                  <a:pt x="0" y="0"/>
                </a:moveTo>
                <a:lnTo>
                  <a:pt x="2936759" y="0"/>
                </a:lnTo>
                <a:lnTo>
                  <a:pt x="2936759" y="2926080"/>
                </a:lnTo>
                <a:lnTo>
                  <a:pt x="0" y="29260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9" name="TextBox 9"/>
          <p:cNvSpPr txBox="1"/>
          <p:nvPr/>
        </p:nvSpPr>
        <p:spPr>
          <a:xfrm rot="5400000">
            <a:off x="7996310" y="5328258"/>
            <a:ext cx="2055986" cy="176530"/>
          </a:xfrm>
          <a:prstGeom prst="rect">
            <a:avLst/>
          </a:prstGeom>
        </p:spPr>
        <p:txBody>
          <a:bodyPr lIns="0" tIns="0" rIns="0" bIns="0" rtlCol="0" anchor="t">
            <a:spAutoFit/>
          </a:bodyPr>
          <a:lstStyle/>
          <a:p>
            <a:pPr algn="r">
              <a:lnSpc>
                <a:spcPts val="1430"/>
              </a:lnSpc>
            </a:pPr>
            <a:r>
              <a:rPr lang="en-US" sz="1100" b="1" spc="55">
                <a:solidFill>
                  <a:srgbClr val="003366"/>
                </a:solidFill>
                <a:latin typeface="Canva Sans Medium"/>
                <a:ea typeface="Canva Sans Medium"/>
                <a:cs typeface="Canva Sans Medium"/>
                <a:sym typeface="Canva Sans Medium"/>
              </a:rPr>
              <a:t>NAEP CONFERENCE</a:t>
            </a:r>
          </a:p>
        </p:txBody>
      </p:sp>
      <p:sp>
        <p:nvSpPr>
          <p:cNvPr id="10" name="TextBox 10"/>
          <p:cNvSpPr txBox="1"/>
          <p:nvPr/>
        </p:nvSpPr>
        <p:spPr>
          <a:xfrm rot="5400000">
            <a:off x="8205371" y="1464728"/>
            <a:ext cx="1642944" cy="176530"/>
          </a:xfrm>
          <a:prstGeom prst="rect">
            <a:avLst/>
          </a:prstGeom>
        </p:spPr>
        <p:txBody>
          <a:bodyPr lIns="0" tIns="0" rIns="0" bIns="0" rtlCol="0" anchor="t">
            <a:spAutoFit/>
          </a:bodyPr>
          <a:lstStyle/>
          <a:p>
            <a:pPr algn="l">
              <a:lnSpc>
                <a:spcPts val="1430"/>
              </a:lnSpc>
            </a:pPr>
            <a:r>
              <a:rPr lang="en-US" sz="1100" b="1" spc="55">
                <a:solidFill>
                  <a:srgbClr val="003366"/>
                </a:solidFill>
                <a:latin typeface="Canva Sans Medium"/>
                <a:ea typeface="Canva Sans Medium"/>
                <a:cs typeface="Canva Sans Medium"/>
                <a:sym typeface="Canva Sans Medium"/>
              </a:rPr>
              <a:t>March 2026</a:t>
            </a:r>
          </a:p>
        </p:txBody>
      </p:sp>
      <p:sp>
        <p:nvSpPr>
          <p:cNvPr id="11" name="TextBox 11"/>
          <p:cNvSpPr txBox="1"/>
          <p:nvPr/>
        </p:nvSpPr>
        <p:spPr>
          <a:xfrm>
            <a:off x="1274063" y="308197"/>
            <a:ext cx="6512853" cy="1384300"/>
          </a:xfrm>
          <a:prstGeom prst="rect">
            <a:avLst/>
          </a:prstGeom>
        </p:spPr>
        <p:txBody>
          <a:bodyPr lIns="0" tIns="0" rIns="0" bIns="0" rtlCol="0" anchor="t">
            <a:spAutoFit/>
          </a:bodyPr>
          <a:lstStyle/>
          <a:p>
            <a:pPr algn="ctr">
              <a:lnSpc>
                <a:spcPts val="5599"/>
              </a:lnSpc>
              <a:spcBef>
                <a:spcPct val="0"/>
              </a:spcBef>
            </a:pPr>
            <a:r>
              <a:rPr lang="en-US" sz="3999" b="1">
                <a:solidFill>
                  <a:srgbClr val="003366"/>
                </a:solidFill>
                <a:latin typeface="Canva Sans Bold"/>
                <a:ea typeface="Canva Sans Bold"/>
                <a:cs typeface="Canva Sans Bold"/>
                <a:sym typeface="Canva Sans Bold"/>
              </a:rPr>
              <a:t>Long arm supervision and assessment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0C866B6537804D86EA93CE77116DC4" ma:contentTypeVersion="15" ma:contentTypeDescription="Create a new document." ma:contentTypeScope="" ma:versionID="e49e49306022b9418ace4255262ecb03">
  <xsd:schema xmlns:xsd="http://www.w3.org/2001/XMLSchema" xmlns:xs="http://www.w3.org/2001/XMLSchema" xmlns:p="http://schemas.microsoft.com/office/2006/metadata/properties" xmlns:ns2="cada5e76-a6be-4042-a550-726da6388da1" xmlns:ns3="2964497b-b486-4562-84f4-c2454b65fd6f" targetNamespace="http://schemas.microsoft.com/office/2006/metadata/properties" ma:root="true" ma:fieldsID="deea6363ff7cfd2b473dfe03353281e0" ns2:_="" ns3:_="">
    <xsd:import namespace="cada5e76-a6be-4042-a550-726da6388da1"/>
    <xsd:import namespace="2964497b-b486-4562-84f4-c2454b65fd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Number"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a5e76-a6be-4042-a550-726da6388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Number" ma:index="18" nillable="true" ma:displayName="Number" ma:format="Dropdown" ma:internalName="Number"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a802cd3-19d1-4162-9d92-4df546ef9cf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4497b-b486-4562-84f4-c2454b65fd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f3ef375-73d2-4fca-bdd7-a91992e6fc4d}" ma:internalName="TaxCatchAll" ma:showField="CatchAllData" ma:web="2964497b-b486-4562-84f4-c2454b65fd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964497b-b486-4562-84f4-c2454b65fd6f" xsi:nil="true"/>
    <lcf76f155ced4ddcb4097134ff3c332f xmlns="cada5e76-a6be-4042-a550-726da6388da1">
      <Terms xmlns="http://schemas.microsoft.com/office/infopath/2007/PartnerControls"/>
    </lcf76f155ced4ddcb4097134ff3c332f>
    <Number xmlns="cada5e76-a6be-4042-a550-726da6388da1" xsi:nil="true"/>
  </documentManagement>
</p:properties>
</file>

<file path=customXml/itemProps1.xml><?xml version="1.0" encoding="utf-8"?>
<ds:datastoreItem xmlns:ds="http://schemas.openxmlformats.org/officeDocument/2006/customXml" ds:itemID="{21CAAEEE-0E1F-4DFD-9C0A-0D1163895C16}"/>
</file>

<file path=customXml/itemProps2.xml><?xml version="1.0" encoding="utf-8"?>
<ds:datastoreItem xmlns:ds="http://schemas.openxmlformats.org/officeDocument/2006/customXml" ds:itemID="{B4D430A2-15D1-419E-87B7-257887C0C60F}"/>
</file>

<file path=customXml/itemProps3.xml><?xml version="1.0" encoding="utf-8"?>
<ds:datastoreItem xmlns:ds="http://schemas.openxmlformats.org/officeDocument/2006/customXml" ds:itemID="{4A58FAEB-51CA-40CF-9FEB-27D35F9BB518}"/>
</file>

<file path=docProps/app.xml><?xml version="1.0" encoding="utf-8"?>
<Properties xmlns="http://schemas.openxmlformats.org/officeDocument/2006/extended-properties" xmlns:vt="http://schemas.openxmlformats.org/officeDocument/2006/docPropsVTypes">
  <TotalTime>45</TotalTime>
  <Words>1290</Words>
  <Application>Microsoft Office PowerPoint</Application>
  <PresentationFormat>Custom</PresentationFormat>
  <Paragraphs>155</Paragraphs>
  <Slides>17</Slides>
  <Notes>8</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5" baseType="lpstr">
      <vt:lpstr>Canva Sans Medium</vt:lpstr>
      <vt:lpstr>Calibri</vt:lpstr>
      <vt:lpstr>Arial</vt:lpstr>
      <vt:lpstr>Canva Sans Bold</vt:lpstr>
      <vt:lpstr>Bungee</vt:lpstr>
      <vt:lpstr>Canva Sans</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 Practice-Based Learning for Dietetics in the Social Care Environment</dc:title>
  <cp:lastModifiedBy>Jess Cristofoli King</cp:lastModifiedBy>
  <cp:revision>2</cp:revision>
  <dcterms:created xsi:type="dcterms:W3CDTF">2006-08-16T00:00:00Z</dcterms:created>
  <dcterms:modified xsi:type="dcterms:W3CDTF">2026-03-04T15:10:21Z</dcterms:modified>
  <dc:identifier>DAHBkGqaU4g</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0x010100520C866B6537804D86EA93CE77116DC4</vt:lpwstr>
  </property>
</Properties>
</file>