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4"/>
    <p:sldMasterId id="2147483650" r:id="rId5"/>
  </p:sldMasterIdLst>
  <p:notesMasterIdLst>
    <p:notesMasterId r:id="rId25"/>
  </p:notesMasterIdLst>
  <p:handoutMasterIdLst>
    <p:handoutMasterId r:id="rId26"/>
  </p:handoutMasterIdLst>
  <p:sldIdLst>
    <p:sldId id="260" r:id="rId6"/>
    <p:sldId id="267" r:id="rId7"/>
    <p:sldId id="2690" r:id="rId8"/>
    <p:sldId id="2745" r:id="rId9"/>
    <p:sldId id="286" r:id="rId10"/>
    <p:sldId id="2951" r:id="rId11"/>
    <p:sldId id="2950" r:id="rId12"/>
    <p:sldId id="3233" r:id="rId13"/>
    <p:sldId id="2952" r:id="rId14"/>
    <p:sldId id="2741" r:id="rId15"/>
    <p:sldId id="3234" r:id="rId16"/>
    <p:sldId id="289" r:id="rId17"/>
    <p:sldId id="2750" r:id="rId18"/>
    <p:sldId id="2946" r:id="rId19"/>
    <p:sldId id="2945" r:id="rId20"/>
    <p:sldId id="2947" r:id="rId21"/>
    <p:sldId id="3235" r:id="rId22"/>
    <p:sldId id="2948"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E56"/>
    <a:srgbClr val="0E2741"/>
    <a:srgbClr val="002449"/>
    <a:srgbClr val="0023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11E38F-A2AB-050C-D8C0-034F15EE9900}" v="464" dt="2026-02-20T16:34:53.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0272"/>
  </p:normalViewPr>
  <p:slideViewPr>
    <p:cSldViewPr snapToGrid="0">
      <p:cViewPr varScale="1">
        <p:scale>
          <a:sx n="101" d="100"/>
          <a:sy n="101" d="100"/>
        </p:scale>
        <p:origin x="5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87BB7-5A19-42BC-87DC-B61C9B61FBD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F2EB2FC0-8480-4057-8C99-532A7095B565}">
      <dgm:prSet/>
      <dgm:spPr/>
      <dgm:t>
        <a:bodyPr/>
        <a:lstStyle/>
        <a:p>
          <a:pPr>
            <a:defRPr cap="all"/>
          </a:pPr>
          <a:r>
            <a:rPr lang="en-US" b="1" dirty="0">
              <a:solidFill>
                <a:srgbClr val="002060"/>
              </a:solidFill>
              <a:latin typeface="Calibri" panose="020F0502020204030204" pitchFamily="34" charset="0"/>
              <a:cs typeface="Calibri" panose="020F0502020204030204" pitchFamily="34" charset="0"/>
            </a:rPr>
            <a:t>40% </a:t>
          </a:r>
        </a:p>
      </dgm:t>
    </dgm:pt>
    <dgm:pt modelId="{FEBBC343-1383-4FEB-B4A7-3E1F3DE32310}" type="parTrans" cxnId="{A27C4E8B-EA5C-4CBB-BEC0-D03DF68C05B9}">
      <dgm:prSet/>
      <dgm:spPr/>
      <dgm:t>
        <a:bodyPr/>
        <a:lstStyle/>
        <a:p>
          <a:endParaRPr lang="en-US"/>
        </a:p>
      </dgm:t>
    </dgm:pt>
    <dgm:pt modelId="{D56955ED-1CF5-4471-960C-C17FF42BAF02}" type="sibTrans" cxnId="{A27C4E8B-EA5C-4CBB-BEC0-D03DF68C05B9}">
      <dgm:prSet/>
      <dgm:spPr/>
      <dgm:t>
        <a:bodyPr/>
        <a:lstStyle/>
        <a:p>
          <a:endParaRPr lang="en-US"/>
        </a:p>
      </dgm:t>
    </dgm:pt>
    <dgm:pt modelId="{3AFA3F14-A84D-422B-855A-AB0D2512956F}">
      <dgm:prSet/>
      <dgm:spPr/>
      <dgm:t>
        <a:bodyPr/>
        <a:lstStyle/>
        <a:p>
          <a:pPr>
            <a:defRPr cap="all"/>
          </a:pPr>
          <a:r>
            <a:rPr lang="en-US" b="1" dirty="0">
              <a:solidFill>
                <a:srgbClr val="002060"/>
              </a:solidFill>
              <a:latin typeface="Calibri" panose="020F0502020204030204" pitchFamily="34" charset="0"/>
              <a:cs typeface="Calibri" panose="020F0502020204030204" pitchFamily="34" charset="0"/>
            </a:rPr>
            <a:t>80%</a:t>
          </a:r>
        </a:p>
      </dgm:t>
    </dgm:pt>
    <dgm:pt modelId="{B61E1380-300F-44FB-A2F5-665EE9098962}" type="parTrans" cxnId="{50DF66C8-91F1-4CA6-8179-783B8DC61E96}">
      <dgm:prSet/>
      <dgm:spPr/>
      <dgm:t>
        <a:bodyPr/>
        <a:lstStyle/>
        <a:p>
          <a:endParaRPr lang="en-US"/>
        </a:p>
      </dgm:t>
    </dgm:pt>
    <dgm:pt modelId="{40ACAA8C-AB57-4E26-96BD-C26E56090D4A}" type="sibTrans" cxnId="{50DF66C8-91F1-4CA6-8179-783B8DC61E96}">
      <dgm:prSet/>
      <dgm:spPr/>
      <dgm:t>
        <a:bodyPr/>
        <a:lstStyle/>
        <a:p>
          <a:endParaRPr lang="en-US"/>
        </a:p>
      </dgm:t>
    </dgm:pt>
    <dgm:pt modelId="{189D6A72-AF69-47EC-B033-5B48D9D99A6C}" type="pres">
      <dgm:prSet presAssocID="{BE387BB7-5A19-42BC-87DC-B61C9B61FBDF}" presName="root" presStyleCnt="0">
        <dgm:presLayoutVars>
          <dgm:dir/>
          <dgm:resizeHandles val="exact"/>
        </dgm:presLayoutVars>
      </dgm:prSet>
      <dgm:spPr/>
    </dgm:pt>
    <dgm:pt modelId="{4B9C1192-6DB0-4FB9-93EB-5B9A9B1EBEAB}" type="pres">
      <dgm:prSet presAssocID="{F2EB2FC0-8480-4057-8C99-532A7095B565}" presName="compNode" presStyleCnt="0"/>
      <dgm:spPr/>
    </dgm:pt>
    <dgm:pt modelId="{C9EC9183-9555-4522-9A3C-DAA54696EBC3}" type="pres">
      <dgm:prSet presAssocID="{F2EB2FC0-8480-4057-8C99-532A7095B565}" presName="iconBgRect" presStyleLbl="bgShp" presStyleIdx="0" presStyleCnt="2"/>
      <dgm:spPr/>
    </dgm:pt>
    <dgm:pt modelId="{86FC075E-77BD-4292-96C0-FBB1E2EC9DDE}" type="pres">
      <dgm:prSet presAssocID="{F2EB2FC0-8480-4057-8C99-532A7095B56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lloons"/>
        </a:ext>
      </dgm:extLst>
    </dgm:pt>
    <dgm:pt modelId="{9D072B52-574A-4CFC-8E5D-0D18314E65CE}" type="pres">
      <dgm:prSet presAssocID="{F2EB2FC0-8480-4057-8C99-532A7095B565}" presName="spaceRect" presStyleCnt="0"/>
      <dgm:spPr/>
    </dgm:pt>
    <dgm:pt modelId="{5CF076B4-760A-4A74-952C-4B2E598198C3}" type="pres">
      <dgm:prSet presAssocID="{F2EB2FC0-8480-4057-8C99-532A7095B565}" presName="textRect" presStyleLbl="revTx" presStyleIdx="0" presStyleCnt="2">
        <dgm:presLayoutVars>
          <dgm:chMax val="1"/>
          <dgm:chPref val="1"/>
        </dgm:presLayoutVars>
      </dgm:prSet>
      <dgm:spPr/>
    </dgm:pt>
    <dgm:pt modelId="{CC07EDB7-CDE6-404A-A87A-B0A0EAE0D496}" type="pres">
      <dgm:prSet presAssocID="{D56955ED-1CF5-4471-960C-C17FF42BAF02}" presName="sibTrans" presStyleCnt="0"/>
      <dgm:spPr/>
    </dgm:pt>
    <dgm:pt modelId="{2DC27CD1-1B3E-4943-9B8B-3533366E48BD}" type="pres">
      <dgm:prSet presAssocID="{3AFA3F14-A84D-422B-855A-AB0D2512956F}" presName="compNode" presStyleCnt="0"/>
      <dgm:spPr/>
    </dgm:pt>
    <dgm:pt modelId="{3768FCF1-C18D-4FC0-8B27-F679F36B35AC}" type="pres">
      <dgm:prSet presAssocID="{3AFA3F14-A84D-422B-855A-AB0D2512956F}" presName="iconBgRect" presStyleLbl="bgShp" presStyleIdx="1" presStyleCnt="2"/>
      <dgm:spPr/>
    </dgm:pt>
    <dgm:pt modelId="{06046C7A-B050-4969-A74B-74D8FF90E6AF}" type="pres">
      <dgm:prSet presAssocID="{3AFA3F14-A84D-422B-855A-AB0D2512956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43646EF7-7467-41E5-9FDB-741112CF4D27}" type="pres">
      <dgm:prSet presAssocID="{3AFA3F14-A84D-422B-855A-AB0D2512956F}" presName="spaceRect" presStyleCnt="0"/>
      <dgm:spPr/>
    </dgm:pt>
    <dgm:pt modelId="{7A4707AE-9FEC-410B-9BD6-D359991863E8}" type="pres">
      <dgm:prSet presAssocID="{3AFA3F14-A84D-422B-855A-AB0D2512956F}" presName="textRect" presStyleLbl="revTx" presStyleIdx="1" presStyleCnt="2">
        <dgm:presLayoutVars>
          <dgm:chMax val="1"/>
          <dgm:chPref val="1"/>
        </dgm:presLayoutVars>
      </dgm:prSet>
      <dgm:spPr/>
    </dgm:pt>
  </dgm:ptLst>
  <dgm:cxnLst>
    <dgm:cxn modelId="{D9137928-5B46-4571-9A8C-1E3D1E404CAF}" type="presOf" srcId="{F2EB2FC0-8480-4057-8C99-532A7095B565}" destId="{5CF076B4-760A-4A74-952C-4B2E598198C3}" srcOrd="0" destOrd="0" presId="urn:microsoft.com/office/officeart/2018/5/layout/IconCircleLabelList"/>
    <dgm:cxn modelId="{6D76D957-C9CC-43D7-9968-91A454006552}" type="presOf" srcId="{BE387BB7-5A19-42BC-87DC-B61C9B61FBDF}" destId="{189D6A72-AF69-47EC-B033-5B48D9D99A6C}" srcOrd="0" destOrd="0" presId="urn:microsoft.com/office/officeart/2018/5/layout/IconCircleLabelList"/>
    <dgm:cxn modelId="{A27C4E8B-EA5C-4CBB-BEC0-D03DF68C05B9}" srcId="{BE387BB7-5A19-42BC-87DC-B61C9B61FBDF}" destId="{F2EB2FC0-8480-4057-8C99-532A7095B565}" srcOrd="0" destOrd="0" parTransId="{FEBBC343-1383-4FEB-B4A7-3E1F3DE32310}" sibTransId="{D56955ED-1CF5-4471-960C-C17FF42BAF02}"/>
    <dgm:cxn modelId="{C342AE99-0008-4F0A-B9AE-000D21585F85}" type="presOf" srcId="{3AFA3F14-A84D-422B-855A-AB0D2512956F}" destId="{7A4707AE-9FEC-410B-9BD6-D359991863E8}" srcOrd="0" destOrd="0" presId="urn:microsoft.com/office/officeart/2018/5/layout/IconCircleLabelList"/>
    <dgm:cxn modelId="{50DF66C8-91F1-4CA6-8179-783B8DC61E96}" srcId="{BE387BB7-5A19-42BC-87DC-B61C9B61FBDF}" destId="{3AFA3F14-A84D-422B-855A-AB0D2512956F}" srcOrd="1" destOrd="0" parTransId="{B61E1380-300F-44FB-A2F5-665EE9098962}" sibTransId="{40ACAA8C-AB57-4E26-96BD-C26E56090D4A}"/>
    <dgm:cxn modelId="{26E80D72-FABD-44E0-AE2F-F41A0C2A8E06}" type="presParOf" srcId="{189D6A72-AF69-47EC-B033-5B48D9D99A6C}" destId="{4B9C1192-6DB0-4FB9-93EB-5B9A9B1EBEAB}" srcOrd="0" destOrd="0" presId="urn:microsoft.com/office/officeart/2018/5/layout/IconCircleLabelList"/>
    <dgm:cxn modelId="{0A80A950-A9FE-45FF-A9AD-29E2B416AEB3}" type="presParOf" srcId="{4B9C1192-6DB0-4FB9-93EB-5B9A9B1EBEAB}" destId="{C9EC9183-9555-4522-9A3C-DAA54696EBC3}" srcOrd="0" destOrd="0" presId="urn:microsoft.com/office/officeart/2018/5/layout/IconCircleLabelList"/>
    <dgm:cxn modelId="{0BC179ED-CEAC-4595-A240-B9AFB5BBAA32}" type="presParOf" srcId="{4B9C1192-6DB0-4FB9-93EB-5B9A9B1EBEAB}" destId="{86FC075E-77BD-4292-96C0-FBB1E2EC9DDE}" srcOrd="1" destOrd="0" presId="urn:microsoft.com/office/officeart/2018/5/layout/IconCircleLabelList"/>
    <dgm:cxn modelId="{88BA0563-E189-4A14-B6FA-D62CB546A37C}" type="presParOf" srcId="{4B9C1192-6DB0-4FB9-93EB-5B9A9B1EBEAB}" destId="{9D072B52-574A-4CFC-8E5D-0D18314E65CE}" srcOrd="2" destOrd="0" presId="urn:microsoft.com/office/officeart/2018/5/layout/IconCircleLabelList"/>
    <dgm:cxn modelId="{22018F49-1DA6-4E79-8038-1397862660DE}" type="presParOf" srcId="{4B9C1192-6DB0-4FB9-93EB-5B9A9B1EBEAB}" destId="{5CF076B4-760A-4A74-952C-4B2E598198C3}" srcOrd="3" destOrd="0" presId="urn:microsoft.com/office/officeart/2018/5/layout/IconCircleLabelList"/>
    <dgm:cxn modelId="{B276A6F1-40C1-44BB-B007-E976CAB80DEF}" type="presParOf" srcId="{189D6A72-AF69-47EC-B033-5B48D9D99A6C}" destId="{CC07EDB7-CDE6-404A-A87A-B0A0EAE0D496}" srcOrd="1" destOrd="0" presId="urn:microsoft.com/office/officeart/2018/5/layout/IconCircleLabelList"/>
    <dgm:cxn modelId="{0DF2485C-98ED-4421-A9DC-77F68981C608}" type="presParOf" srcId="{189D6A72-AF69-47EC-B033-5B48D9D99A6C}" destId="{2DC27CD1-1B3E-4943-9B8B-3533366E48BD}" srcOrd="2" destOrd="0" presId="urn:microsoft.com/office/officeart/2018/5/layout/IconCircleLabelList"/>
    <dgm:cxn modelId="{7462FBD1-3B24-484E-B742-92A91A191DE5}" type="presParOf" srcId="{2DC27CD1-1B3E-4943-9B8B-3533366E48BD}" destId="{3768FCF1-C18D-4FC0-8B27-F679F36B35AC}" srcOrd="0" destOrd="0" presId="urn:microsoft.com/office/officeart/2018/5/layout/IconCircleLabelList"/>
    <dgm:cxn modelId="{2D748E90-FD53-4A50-8621-3443A95B74F7}" type="presParOf" srcId="{2DC27CD1-1B3E-4943-9B8B-3533366E48BD}" destId="{06046C7A-B050-4969-A74B-74D8FF90E6AF}" srcOrd="1" destOrd="0" presId="urn:microsoft.com/office/officeart/2018/5/layout/IconCircleLabelList"/>
    <dgm:cxn modelId="{812353CC-0C7B-4409-BD01-F905EE19CE5E}" type="presParOf" srcId="{2DC27CD1-1B3E-4943-9B8B-3533366E48BD}" destId="{43646EF7-7467-41E5-9FDB-741112CF4D27}" srcOrd="2" destOrd="0" presId="urn:microsoft.com/office/officeart/2018/5/layout/IconCircleLabelList"/>
    <dgm:cxn modelId="{988097F4-0864-4F86-82E9-6150952C506A}" type="presParOf" srcId="{2DC27CD1-1B3E-4943-9B8B-3533366E48BD}" destId="{7A4707AE-9FEC-410B-9BD6-D359991863E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C9183-9555-4522-9A3C-DAA54696EBC3}">
      <dsp:nvSpPr>
        <dsp:cNvPr id="0" name=""/>
        <dsp:cNvSpPr/>
      </dsp:nvSpPr>
      <dsp:spPr>
        <a:xfrm>
          <a:off x="730349" y="375669"/>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FC075E-77BD-4292-96C0-FBB1E2EC9DDE}">
      <dsp:nvSpPr>
        <dsp:cNvPr id="0" name=""/>
        <dsp:cNvSpPr/>
      </dsp:nvSpPr>
      <dsp:spPr>
        <a:xfrm>
          <a:off x="1198349"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F076B4-760A-4A74-952C-4B2E598198C3}">
      <dsp:nvSpPr>
        <dsp:cNvPr id="0" name=""/>
        <dsp:cNvSpPr/>
      </dsp:nvSpPr>
      <dsp:spPr>
        <a:xfrm>
          <a:off x="28349"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b="1" kern="1200" dirty="0">
              <a:solidFill>
                <a:srgbClr val="002060"/>
              </a:solidFill>
              <a:latin typeface="Calibri" panose="020F0502020204030204" pitchFamily="34" charset="0"/>
              <a:cs typeface="Calibri" panose="020F0502020204030204" pitchFamily="34" charset="0"/>
            </a:rPr>
            <a:t>40% </a:t>
          </a:r>
        </a:p>
      </dsp:txBody>
      <dsp:txXfrm>
        <a:off x="28349" y="3255669"/>
        <a:ext cx="3600000" cy="720000"/>
      </dsp:txXfrm>
    </dsp:sp>
    <dsp:sp modelId="{3768FCF1-C18D-4FC0-8B27-F679F36B35AC}">
      <dsp:nvSpPr>
        <dsp:cNvPr id="0" name=""/>
        <dsp:cNvSpPr/>
      </dsp:nvSpPr>
      <dsp:spPr>
        <a:xfrm>
          <a:off x="4960350" y="375669"/>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46C7A-B050-4969-A74B-74D8FF90E6AF}">
      <dsp:nvSpPr>
        <dsp:cNvPr id="0" name=""/>
        <dsp:cNvSpPr/>
      </dsp:nvSpPr>
      <dsp:spPr>
        <a:xfrm>
          <a:off x="542835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4707AE-9FEC-410B-9BD6-D359991863E8}">
      <dsp:nvSpPr>
        <dsp:cNvPr id="0" name=""/>
        <dsp:cNvSpPr/>
      </dsp:nvSpPr>
      <dsp:spPr>
        <a:xfrm>
          <a:off x="425835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b="1" kern="1200" dirty="0">
              <a:solidFill>
                <a:srgbClr val="002060"/>
              </a:solidFill>
              <a:latin typeface="Calibri" panose="020F0502020204030204" pitchFamily="34" charset="0"/>
              <a:cs typeface="Calibri" panose="020F0502020204030204" pitchFamily="34" charset="0"/>
            </a:rPr>
            <a:t>80%</a:t>
          </a:r>
        </a:p>
      </dsp:txBody>
      <dsp:txXfrm>
        <a:off x="425835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CEB11D-5F4E-4FF6-8348-982004FAC8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EF79117-5ED2-059B-5DB9-F32A05CE2E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1720CF-C05C-42AA-B141-7DF25A7D5CB8}" type="datetimeFigureOut">
              <a:rPr lang="en-GB" smtClean="0"/>
              <a:t>26/02/2026</a:t>
            </a:fld>
            <a:endParaRPr lang="en-GB"/>
          </a:p>
        </p:txBody>
      </p:sp>
      <p:sp>
        <p:nvSpPr>
          <p:cNvPr id="4" name="Footer Placeholder 3">
            <a:extLst>
              <a:ext uri="{FF2B5EF4-FFF2-40B4-BE49-F238E27FC236}">
                <a16:creationId xmlns:a16="http://schemas.microsoft.com/office/drawing/2014/main" id="{23C6830A-ED4E-2A2E-3451-D01C1BF953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3C3170E-D1EC-810E-86FF-EFDE5FA30D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DAA5FD-A289-403B-BBCC-9F722D47A848}" type="slidenum">
              <a:rPr lang="en-GB" smtClean="0"/>
              <a:t>‹#›</a:t>
            </a:fld>
            <a:endParaRPr lang="en-GB"/>
          </a:p>
        </p:txBody>
      </p:sp>
    </p:spTree>
    <p:extLst>
      <p:ext uri="{BB962C8B-B14F-4D97-AF65-F5344CB8AC3E}">
        <p14:creationId xmlns:p14="http://schemas.microsoft.com/office/powerpoint/2010/main" val="23949730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BBC0E-C36C-0749-9902-C7138FD393FF}" type="datetimeFigureOut">
              <a:rPr lang="en-US" smtClean="0"/>
              <a:t>2/26/26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587F6-FD50-7E49-87D2-C57140C72794}" type="slidenum">
              <a:rPr lang="en-US" smtClean="0"/>
              <a:t>‹#›</a:t>
            </a:fld>
            <a:endParaRPr lang="en-US"/>
          </a:p>
        </p:txBody>
      </p:sp>
    </p:spTree>
    <p:extLst>
      <p:ext uri="{BB962C8B-B14F-4D97-AF65-F5344CB8AC3E}">
        <p14:creationId xmlns:p14="http://schemas.microsoft.com/office/powerpoint/2010/main" val="240545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by </a:t>
            </a:r>
            <a:r>
              <a:rPr lang="en-US" dirty="0" err="1"/>
              <a:t>xxxx</a:t>
            </a:r>
            <a:r>
              <a:rPr lang="en-US" dirty="0"/>
              <a:t> </a:t>
            </a:r>
          </a:p>
          <a:p>
            <a:r>
              <a:rPr lang="en-US" dirty="0"/>
              <a:t>Reference to that </a:t>
            </a:r>
          </a:p>
          <a:p>
            <a:r>
              <a:rPr lang="en-US" dirty="0"/>
              <a:t>Free</a:t>
            </a:r>
          </a:p>
          <a:p>
            <a:endParaRPr lang="en-US" dirty="0"/>
          </a:p>
        </p:txBody>
      </p:sp>
      <p:sp>
        <p:nvSpPr>
          <p:cNvPr id="4" name="Slide Number Placeholder 3"/>
          <p:cNvSpPr>
            <a:spLocks noGrp="1"/>
          </p:cNvSpPr>
          <p:nvPr>
            <p:ph type="sldNum" sz="quarter" idx="5"/>
          </p:nvPr>
        </p:nvSpPr>
        <p:spPr/>
        <p:txBody>
          <a:bodyPr/>
          <a:lstStyle/>
          <a:p>
            <a:fld id="{5E6587F6-FD50-7E49-87D2-C57140C72794}" type="slidenum">
              <a:rPr lang="en-US" smtClean="0"/>
              <a:t>7</a:t>
            </a:fld>
            <a:endParaRPr lang="en-US"/>
          </a:p>
        </p:txBody>
      </p:sp>
    </p:spTree>
    <p:extLst>
      <p:ext uri="{BB962C8B-B14F-4D97-AF65-F5344CB8AC3E}">
        <p14:creationId xmlns:p14="http://schemas.microsoft.com/office/powerpoint/2010/main" val="131989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learner is taking clinical notes </a:t>
            </a:r>
          </a:p>
          <a:p>
            <a:endParaRPr lang="en-US" dirty="0"/>
          </a:p>
          <a:p>
            <a:r>
              <a:rPr lang="en-US" dirty="0"/>
              <a:t>How do you take notes yourself </a:t>
            </a:r>
          </a:p>
          <a:p>
            <a:endParaRPr lang="en-US" dirty="0"/>
          </a:p>
          <a:p>
            <a:r>
              <a:rPr lang="en-US" dirty="0"/>
              <a:t>Notes used in court – accuracy </a:t>
            </a:r>
          </a:p>
          <a:p>
            <a:endParaRPr lang="en-US" dirty="0"/>
          </a:p>
          <a:p>
            <a:r>
              <a:rPr lang="en-US" dirty="0"/>
              <a:t>Teach core skills – clinical debate writing </a:t>
            </a:r>
          </a:p>
        </p:txBody>
      </p:sp>
      <p:sp>
        <p:nvSpPr>
          <p:cNvPr id="4" name="Slide Number Placeholder 3"/>
          <p:cNvSpPr>
            <a:spLocks noGrp="1"/>
          </p:cNvSpPr>
          <p:nvPr>
            <p:ph type="sldNum" sz="quarter" idx="5"/>
          </p:nvPr>
        </p:nvSpPr>
        <p:spPr/>
        <p:txBody>
          <a:bodyPr/>
          <a:lstStyle/>
          <a:p>
            <a:fld id="{5E6587F6-FD50-7E49-87D2-C57140C72794}" type="slidenum">
              <a:rPr lang="en-US" smtClean="0"/>
              <a:t>9</a:t>
            </a:fld>
            <a:endParaRPr lang="en-US"/>
          </a:p>
        </p:txBody>
      </p:sp>
    </p:spTree>
    <p:extLst>
      <p:ext uri="{BB962C8B-B14F-4D97-AF65-F5344CB8AC3E}">
        <p14:creationId xmlns:p14="http://schemas.microsoft.com/office/powerpoint/2010/main" val="87869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6F8A4-0E90-9265-0E20-1A1F603FE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A958A-4FA6-B227-BED1-7C8E477F45F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E9FE34E-B9AC-344F-FD1F-5432FC922F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7451FD-62AF-D6B6-6A84-AB2245F3BB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CBDC04-976D-724B-A8FD-9A22441BAA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96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E6587F6-FD50-7E49-87D2-C57140C72794}" type="slidenum">
              <a:rPr lang="en-US" smtClean="0"/>
              <a:t>11</a:t>
            </a:fld>
            <a:endParaRPr lang="en-US"/>
          </a:p>
        </p:txBody>
      </p:sp>
    </p:spTree>
    <p:extLst>
      <p:ext uri="{BB962C8B-B14F-4D97-AF65-F5344CB8AC3E}">
        <p14:creationId xmlns:p14="http://schemas.microsoft.com/office/powerpoint/2010/main" val="202275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1000" y="685800"/>
            <a:ext cx="6096000" cy="342900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lvl1pPr>
              <a:defRPr sz="1300"/>
            </a:lvl1pPr>
          </a:lstStyle>
          <a:p>
            <a:r>
              <a:t>The FACTS framework offers a structured approach to prompting in education by </a:t>
            </a:r>
            <a:r>
              <a:rPr lang="en-GB" err="1"/>
              <a:t>emphasising</a:t>
            </a:r>
            <a:r>
              <a:t> clarity, accuracy, and contextual relevance. It effectively addresses key concerns such as bias and factual integrity while encouraging iterative improvement. However, its success depends on consistent application and user awareness of AI limitations and potential biases.</a:t>
            </a:r>
          </a:p>
        </p:txBody>
      </p:sp>
    </p:spTree>
    <p:extLst>
      <p:ext uri="{BB962C8B-B14F-4D97-AF65-F5344CB8AC3E}">
        <p14:creationId xmlns:p14="http://schemas.microsoft.com/office/powerpoint/2010/main" val="363069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My AI </a:t>
            </a:r>
          </a:p>
        </p:txBody>
      </p:sp>
      <p:sp>
        <p:nvSpPr>
          <p:cNvPr id="4" name="Slide Number Placeholder 3"/>
          <p:cNvSpPr>
            <a:spLocks noGrp="1"/>
          </p:cNvSpPr>
          <p:nvPr>
            <p:ph type="sldNum" sz="quarter" idx="5"/>
          </p:nvPr>
        </p:nvSpPr>
        <p:spPr/>
        <p:txBody>
          <a:bodyPr/>
          <a:lstStyle/>
          <a:p>
            <a:fld id="{F6CBDC04-976D-724B-A8FD-9A22441BAA2E}" type="slidenum">
              <a:rPr lang="en-US" smtClean="0"/>
              <a:t>13</a:t>
            </a:fld>
            <a:endParaRPr lang="en-US"/>
          </a:p>
        </p:txBody>
      </p:sp>
    </p:spTree>
    <p:extLst>
      <p:ext uri="{BB962C8B-B14F-4D97-AF65-F5344CB8AC3E}">
        <p14:creationId xmlns:p14="http://schemas.microsoft.com/office/powerpoint/2010/main" val="186838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E6587F6-FD50-7E49-87D2-C57140C72794}" type="slidenum">
              <a:rPr lang="en-US" smtClean="0"/>
              <a:t>19</a:t>
            </a:fld>
            <a:endParaRPr lang="en-US"/>
          </a:p>
        </p:txBody>
      </p:sp>
    </p:spTree>
    <p:extLst>
      <p:ext uri="{BB962C8B-B14F-4D97-AF65-F5344CB8AC3E}">
        <p14:creationId xmlns:p14="http://schemas.microsoft.com/office/powerpoint/2010/main" val="237116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E6D1-CCE1-AA67-1620-C403B971C805}"/>
              </a:ext>
            </a:extLst>
          </p:cNvPr>
          <p:cNvSpPr>
            <a:spLocks noGrp="1"/>
          </p:cNvSpPr>
          <p:nvPr>
            <p:ph type="ctrTitle"/>
          </p:nvPr>
        </p:nvSpPr>
        <p:spPr>
          <a:xfrm>
            <a:off x="1524000" y="1122363"/>
            <a:ext cx="9144000" cy="2387600"/>
          </a:xfrm>
          <a:prstGeom prst="rect">
            <a:avLst/>
          </a:prstGeom>
        </p:spPr>
        <p:txBody>
          <a:bodyPr anchor="b"/>
          <a:lstStyle>
            <a:lvl1pPr algn="ctr">
              <a:defRPr sz="6000" b="1">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587D9C19-BDFF-08F5-975C-BF124A61A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6" name="Slide Number Placeholder 5">
            <a:extLst>
              <a:ext uri="{FF2B5EF4-FFF2-40B4-BE49-F238E27FC236}">
                <a16:creationId xmlns:a16="http://schemas.microsoft.com/office/drawing/2014/main" id="{B6E2AE45-D1A4-76B5-756D-92AD386BB9CE}"/>
              </a:ext>
            </a:extLst>
          </p:cNvPr>
          <p:cNvSpPr>
            <a:spLocks noGrp="1"/>
          </p:cNvSpPr>
          <p:nvPr>
            <p:ph type="sldNum" sz="quarter" idx="12"/>
          </p:nvPr>
        </p:nvSpPr>
        <p:spPr>
          <a:xfrm>
            <a:off x="9098280" y="6492875"/>
            <a:ext cx="2743200" cy="365125"/>
          </a:xfrm>
          <a:prstGeom prst="rect">
            <a:avLst/>
          </a:prstGeom>
        </p:spPr>
        <p:txBody>
          <a:bodyPr/>
          <a:lstStyle/>
          <a:p>
            <a:fld id="{54F9A2EE-CDAC-DD46-9451-7801CF5C2B85}" type="slidenum">
              <a:rPr lang="en-US" smtClean="0"/>
              <a:t>‹#›</a:t>
            </a:fld>
            <a:endParaRPr lang="en-US"/>
          </a:p>
        </p:txBody>
      </p:sp>
      <p:sp>
        <p:nvSpPr>
          <p:cNvPr id="7" name="TextBox 6">
            <a:extLst>
              <a:ext uri="{FF2B5EF4-FFF2-40B4-BE49-F238E27FC236}">
                <a16:creationId xmlns:a16="http://schemas.microsoft.com/office/drawing/2014/main" id="{7C967D61-208A-9CFF-BB5E-03C4D25064AC}"/>
              </a:ext>
            </a:extLst>
          </p:cNvPr>
          <p:cNvSpPr txBox="1"/>
          <p:nvPr userDrawn="1"/>
        </p:nvSpPr>
        <p:spPr>
          <a:xfrm>
            <a:off x="350520" y="6522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3531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slide ">
    <p:spTree>
      <p:nvGrpSpPr>
        <p:cNvPr id="1" name=""/>
        <p:cNvGrpSpPr/>
        <p:nvPr/>
      </p:nvGrpSpPr>
      <p:grpSpPr>
        <a:xfrm>
          <a:off x="0" y="0"/>
          <a:ext cx="0" cy="0"/>
          <a:chOff x="0" y="0"/>
          <a:chExt cx="0" cy="0"/>
        </a:xfrm>
      </p:grpSpPr>
      <p:sp>
        <p:nvSpPr>
          <p:cNvPr id="1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7480932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F3CB-CC86-D508-BF68-94FB7F40055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ABE1C9C-F88F-AC6C-446A-7ED32B4B6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E681852-96BB-FD7C-9B81-6ED77D091D2A}"/>
              </a:ext>
            </a:extLst>
          </p:cNvPr>
          <p:cNvSpPr>
            <a:spLocks noGrp="1"/>
          </p:cNvSpPr>
          <p:nvPr>
            <p:ph type="dt" sz="half" idx="10"/>
          </p:nvPr>
        </p:nvSpPr>
        <p:spPr/>
        <p:txBody>
          <a:bodyPr/>
          <a:lstStyle/>
          <a:p>
            <a:fld id="{A6CEB009-A40A-D64B-82C4-4A7D7070FAB8}" type="datetime1">
              <a:rPr lang="en-GB" smtClean="0"/>
              <a:t>26/02/2026</a:t>
            </a:fld>
            <a:endParaRPr lang="en-US"/>
          </a:p>
        </p:txBody>
      </p:sp>
      <p:sp>
        <p:nvSpPr>
          <p:cNvPr id="5" name="Footer Placeholder 4">
            <a:extLst>
              <a:ext uri="{FF2B5EF4-FFF2-40B4-BE49-F238E27FC236}">
                <a16:creationId xmlns:a16="http://schemas.microsoft.com/office/drawing/2014/main" id="{D94011EB-4097-837C-3D6C-669796988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7E8AB-4607-3B01-C03D-2271907F8BA3}"/>
              </a:ext>
            </a:extLst>
          </p:cNvPr>
          <p:cNvSpPr>
            <a:spLocks noGrp="1"/>
          </p:cNvSpPr>
          <p:nvPr>
            <p:ph type="sldNum" sz="quarter" idx="12"/>
          </p:nvPr>
        </p:nvSpPr>
        <p:spPr/>
        <p:txBody>
          <a:bodyPr/>
          <a:lstStyle/>
          <a:p>
            <a:fld id="{EAEF2811-A49B-6945-91C8-373A064A09A9}" type="slidenum">
              <a:rPr lang="en-US" smtClean="0"/>
              <a:pPr/>
              <a:t>‹#›</a:t>
            </a:fld>
            <a:endParaRPr lang="en-US" dirty="0"/>
          </a:p>
        </p:txBody>
      </p:sp>
    </p:spTree>
    <p:extLst>
      <p:ext uri="{BB962C8B-B14F-4D97-AF65-F5344CB8AC3E}">
        <p14:creationId xmlns:p14="http://schemas.microsoft.com/office/powerpoint/2010/main" val="384532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32291-6DF4-4A06-E65B-E05AE7448C8B}"/>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EF8EBA4E-DA69-A5E3-EE9E-D4D339FC6981}"/>
              </a:ext>
            </a:extLst>
          </p:cNvPr>
          <p:cNvSpPr>
            <a:spLocks noGrp="1"/>
          </p:cNvSpPr>
          <p:nvPr>
            <p:ph type="sldNum" sz="quarter" idx="12"/>
          </p:nvPr>
        </p:nvSpPr>
        <p:spPr>
          <a:xfrm>
            <a:off x="8610600" y="6356350"/>
            <a:ext cx="2743200" cy="365125"/>
          </a:xfrm>
          <a:prstGeom prst="rect">
            <a:avLst/>
          </a:prstGeom>
        </p:spPr>
        <p:txBody>
          <a:bodyPr/>
          <a:lstStyle/>
          <a:p>
            <a:fld id="{54F9A2EE-CDAC-DD46-9451-7801CF5C2B85}" type="slidenum">
              <a:rPr lang="en-US" smtClean="0"/>
              <a:t>‹#›</a:t>
            </a:fld>
            <a:endParaRPr lang="en-US"/>
          </a:p>
        </p:txBody>
      </p:sp>
    </p:spTree>
    <p:extLst>
      <p:ext uri="{BB962C8B-B14F-4D97-AF65-F5344CB8AC3E}">
        <p14:creationId xmlns:p14="http://schemas.microsoft.com/office/powerpoint/2010/main" val="62320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1A83-78CE-5983-0512-00A0C6140F5A}"/>
              </a:ext>
            </a:extLst>
          </p:cNvPr>
          <p:cNvSpPr>
            <a:spLocks noGrp="1"/>
          </p:cNvSpPr>
          <p:nvPr>
            <p:ph type="title"/>
          </p:nvPr>
        </p:nvSpPr>
        <p:spPr>
          <a:xfrm>
            <a:off x="831850" y="1709738"/>
            <a:ext cx="10515600" cy="2852737"/>
          </a:xfrm>
          <a:prstGeom prst="rect">
            <a:avLst/>
          </a:prstGeom>
        </p:spPr>
        <p:txBody>
          <a:bodyPr anchor="b"/>
          <a:lstStyle>
            <a:lvl1pPr>
              <a:defRPr sz="6000" b="1">
                <a:solidFill>
                  <a:schemeClr val="tx2"/>
                </a:solidFill>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E905582-1E7D-75C6-EEB9-CC524D6A0A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213590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DBEB8-3C79-31F9-F4BF-20BDAF4CAFF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C883A71E-83EC-E915-5FC9-082DC16310D2}"/>
              </a:ext>
            </a:extLst>
          </p:cNvPr>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a:extLst>
              <a:ext uri="{FF2B5EF4-FFF2-40B4-BE49-F238E27FC236}">
                <a16:creationId xmlns:a16="http://schemas.microsoft.com/office/drawing/2014/main" id="{FAF9AACB-0142-EC00-C446-BBD156CDA92C}"/>
              </a:ext>
            </a:extLst>
          </p:cNvPr>
          <p:cNvSpPr>
            <a:spLocks noGrp="1"/>
          </p:cNvSpPr>
          <p:nvPr>
            <p:ph type="sldNum" sz="quarter" idx="12"/>
          </p:nvPr>
        </p:nvSpPr>
        <p:spPr>
          <a:xfrm>
            <a:off x="8610600" y="6356350"/>
            <a:ext cx="2743200" cy="365125"/>
          </a:xfrm>
          <a:prstGeom prst="rect">
            <a:avLst/>
          </a:prstGeom>
        </p:spPr>
        <p:txBody>
          <a:bodyPr/>
          <a:lstStyle/>
          <a:p>
            <a:fld id="{54F9A2EE-CDAC-DD46-9451-7801CF5C2B85}" type="slidenum">
              <a:rPr lang="en-US" smtClean="0"/>
              <a:t>‹#›</a:t>
            </a:fld>
            <a:endParaRPr lang="en-US"/>
          </a:p>
        </p:txBody>
      </p:sp>
    </p:spTree>
    <p:extLst>
      <p:ext uri="{BB962C8B-B14F-4D97-AF65-F5344CB8AC3E}">
        <p14:creationId xmlns:p14="http://schemas.microsoft.com/office/powerpoint/2010/main" val="199995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57F8FA-2C75-9E82-6E01-CB63160E6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6E83A8-ED7B-EC92-6133-A2BD3B2B53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03C6693-1676-A7B5-7568-F54FE5B05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9FEAA4-FDD6-25A5-D29D-C5096A7ED8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3012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8D95-4A2D-C398-D26C-4AB9F6316C25}"/>
              </a:ext>
            </a:extLst>
          </p:cNvPr>
          <p:cNvSpPr>
            <a:spLocks noGrp="1"/>
          </p:cNvSpPr>
          <p:nvPr>
            <p:ph type="title"/>
          </p:nvPr>
        </p:nvSpPr>
        <p:spPr>
          <a:xfrm>
            <a:off x="838200" y="546009"/>
            <a:ext cx="7458635" cy="625850"/>
          </a:xfrm>
          <a:prstGeom prst="rect">
            <a:avLst/>
          </a:prstGeom>
        </p:spPr>
        <p:txBody>
          <a:bodyPr/>
          <a:lstStyle>
            <a:lvl1pPr>
              <a:defRPr b="1" i="0">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E7E7AD-7AC0-60CD-855A-7CDEC5C66A6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A47D58A3-4EB9-F308-890C-1963220FCACA}"/>
              </a:ext>
            </a:extLst>
          </p:cNvPr>
          <p:cNvSpPr>
            <a:spLocks noGrp="1"/>
          </p:cNvSpPr>
          <p:nvPr>
            <p:ph type="sldNum" sz="quarter" idx="10"/>
          </p:nvPr>
        </p:nvSpPr>
        <p:spPr/>
        <p:txBody>
          <a:bodyPr/>
          <a:lstStyle/>
          <a:p>
            <a:fld id="{8ED5FE6B-8D11-C942-B7D2-AB6F9E8670F9}" type="slidenum">
              <a:rPr lang="en-US" smtClean="0"/>
              <a:pPr/>
              <a:t>‹#›</a:t>
            </a:fld>
            <a:endParaRPr lang="en-US"/>
          </a:p>
        </p:txBody>
      </p:sp>
    </p:spTree>
    <p:extLst>
      <p:ext uri="{BB962C8B-B14F-4D97-AF65-F5344CB8AC3E}">
        <p14:creationId xmlns:p14="http://schemas.microsoft.com/office/powerpoint/2010/main" val="21881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ing and full width text">
  <p:cSld name="Heading and full width text">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a:off x="812677" y="679578"/>
            <a:ext cx="11135783" cy="57626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body" idx="1"/>
          </p:nvPr>
        </p:nvSpPr>
        <p:spPr>
          <a:xfrm>
            <a:off x="624417" y="1620965"/>
            <a:ext cx="11135783" cy="4825030"/>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68300" algn="l">
              <a:spcBef>
                <a:spcPts val="440"/>
              </a:spcBef>
              <a:spcAft>
                <a:spcPts val="0"/>
              </a:spcAft>
              <a:buClr>
                <a:srgbClr val="0F2238"/>
              </a:buClr>
              <a:buSzPts val="2200"/>
              <a:buFont typeface="Arial"/>
              <a:buChar char="»"/>
              <a:defRPr sz="2200"/>
            </a:lvl6pPr>
            <a:lvl7pPr marL="3200400" lvl="6" indent="-342900" algn="l">
              <a:spcBef>
                <a:spcPts val="360"/>
              </a:spcBef>
              <a:spcAft>
                <a:spcPts val="0"/>
              </a:spcAft>
              <a:buClr>
                <a:srgbClr val="0F2238"/>
              </a:buClr>
              <a:buSzPts val="1800"/>
              <a:buChar char="»"/>
              <a:defRPr/>
            </a:lvl7pPr>
            <a:lvl8pPr marL="3657600" lvl="7" indent="-342900" algn="l">
              <a:spcBef>
                <a:spcPts val="360"/>
              </a:spcBef>
              <a:spcAft>
                <a:spcPts val="0"/>
              </a:spcAft>
              <a:buClr>
                <a:srgbClr val="0F2238"/>
              </a:buClr>
              <a:buSzPts val="1800"/>
              <a:buChar char="»"/>
              <a:defRPr/>
            </a:lvl8pPr>
            <a:lvl9pPr marL="4114800" lvl="8" indent="-342900" algn="l">
              <a:spcBef>
                <a:spcPts val="360"/>
              </a:spcBef>
              <a:spcAft>
                <a:spcPts val="0"/>
              </a:spcAft>
              <a:buClr>
                <a:srgbClr val="0F2238"/>
              </a:buClr>
              <a:buSzPts val="1800"/>
              <a:buChar char="»"/>
              <a:defRPr/>
            </a:lvl9pPr>
          </a:lstStyle>
          <a:p>
            <a:endParaRPr/>
          </a:p>
        </p:txBody>
      </p:sp>
      <p:sp>
        <p:nvSpPr>
          <p:cNvPr id="2" name="Slide Number Placeholder 5">
            <a:extLst>
              <a:ext uri="{FF2B5EF4-FFF2-40B4-BE49-F238E27FC236}">
                <a16:creationId xmlns:a16="http://schemas.microsoft.com/office/drawing/2014/main" id="{88470055-22FE-D68F-FD60-2F8F0C7B72B7}"/>
              </a:ext>
            </a:extLst>
          </p:cNvPr>
          <p:cNvSpPr>
            <a:spLocks noGrp="1"/>
          </p:cNvSpPr>
          <p:nvPr>
            <p:ph type="sldNum" sz="quarter" idx="12"/>
          </p:nvPr>
        </p:nvSpPr>
        <p:spPr>
          <a:xfrm>
            <a:off x="9345709" y="6445995"/>
            <a:ext cx="2743200" cy="365125"/>
          </a:xfrm>
        </p:spPr>
        <p:txBody>
          <a:bodyPr/>
          <a:lstStyle/>
          <a:p>
            <a:fld id="{8ED5FE6B-8D11-C942-B7D2-AB6F9E8670F9}" type="slidenum">
              <a:rPr lang="en-US" smtClean="0"/>
              <a:t>‹#›</a:t>
            </a:fld>
            <a:endParaRPr lang="en-US"/>
          </a:p>
        </p:txBody>
      </p:sp>
    </p:spTree>
    <p:extLst>
      <p:ext uri="{BB962C8B-B14F-4D97-AF65-F5344CB8AC3E}">
        <p14:creationId xmlns:p14="http://schemas.microsoft.com/office/powerpoint/2010/main" val="351031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Heading and image">
    <p:spTree>
      <p:nvGrpSpPr>
        <p:cNvPr id="1" name=""/>
        <p:cNvGrpSpPr/>
        <p:nvPr/>
      </p:nvGrpSpPr>
      <p:grpSpPr>
        <a:xfrm>
          <a:off x="0" y="0"/>
          <a:ext cx="0" cy="0"/>
          <a:chOff x="0" y="0"/>
          <a:chExt cx="0" cy="0"/>
        </a:xfrm>
      </p:grpSpPr>
      <p:sp>
        <p:nvSpPr>
          <p:cNvPr id="54" name="Shape 54"/>
          <p:cNvSpPr>
            <a:spLocks noGrp="1"/>
          </p:cNvSpPr>
          <p:nvPr>
            <p:ph type="pic" idx="13"/>
          </p:nvPr>
        </p:nvSpPr>
        <p:spPr>
          <a:xfrm>
            <a:off x="624417" y="1196258"/>
            <a:ext cx="11135784" cy="4825031"/>
          </a:xfrm>
          <a:prstGeom prst="rect">
            <a:avLst/>
          </a:prstGeom>
        </p:spPr>
        <p:txBody>
          <a:bodyPr lIns="91439" tIns="45719" rIns="91439" bIns="45719">
            <a:noAutofit/>
          </a:bodyPr>
          <a:lstStyle/>
          <a:p>
            <a:endParaRPr/>
          </a:p>
        </p:txBody>
      </p:sp>
      <p:sp>
        <p:nvSpPr>
          <p:cNvPr id="2" name="Slide Number Placeholder 3">
            <a:extLst>
              <a:ext uri="{FF2B5EF4-FFF2-40B4-BE49-F238E27FC236}">
                <a16:creationId xmlns:a16="http://schemas.microsoft.com/office/drawing/2014/main" id="{4F829119-77EF-55FF-DC2B-3E20EAD7C5E7}"/>
              </a:ext>
            </a:extLst>
          </p:cNvPr>
          <p:cNvSpPr>
            <a:spLocks noGrp="1"/>
          </p:cNvSpPr>
          <p:nvPr>
            <p:ph type="sldNum" sz="quarter" idx="12"/>
          </p:nvPr>
        </p:nvSpPr>
        <p:spPr>
          <a:xfrm>
            <a:off x="9345709" y="6445995"/>
            <a:ext cx="2743200" cy="365125"/>
          </a:xfrm>
        </p:spPr>
        <p:txBody>
          <a:bodyPr/>
          <a:lstStyle/>
          <a:p>
            <a:fld id="{9E67B938-2EB0-6D42-B90B-18C054DA7198}" type="slidenum">
              <a:rPr lang="en-US" smtClean="0"/>
              <a:t>‹#›</a:t>
            </a:fld>
            <a:endParaRPr lang="en-US"/>
          </a:p>
        </p:txBody>
      </p:sp>
    </p:spTree>
    <p:extLst>
      <p:ext uri="{BB962C8B-B14F-4D97-AF65-F5344CB8AC3E}">
        <p14:creationId xmlns:p14="http://schemas.microsoft.com/office/powerpoint/2010/main" val="132493605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Heading and full width text">
    <p:spTree>
      <p:nvGrpSpPr>
        <p:cNvPr id="1" name=""/>
        <p:cNvGrpSpPr/>
        <p:nvPr/>
      </p:nvGrpSpPr>
      <p:grpSpPr>
        <a:xfrm>
          <a:off x="0" y="0"/>
          <a:ext cx="0" cy="0"/>
          <a:chOff x="0" y="0"/>
          <a:chExt cx="0" cy="0"/>
        </a:xfrm>
      </p:grpSpPr>
      <p:sp>
        <p:nvSpPr>
          <p:cNvPr id="4" name="Text Placeholder 12"/>
          <p:cNvSpPr>
            <a:spLocks noGrp="1"/>
          </p:cNvSpPr>
          <p:nvPr>
            <p:ph type="body" sz="quarter" idx="11"/>
          </p:nvPr>
        </p:nvSpPr>
        <p:spPr>
          <a:xfrm>
            <a:off x="624418" y="1196258"/>
            <a:ext cx="11135783" cy="4825030"/>
          </a:xfrm>
        </p:spPr>
        <p:txBody>
          <a:bodyPr vert="horz"/>
          <a:lstStyle>
            <a:lvl6pPr>
              <a:defRPr sz="2200" baseline="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endParaRPr lang="en-US" dirty="0"/>
          </a:p>
        </p:txBody>
      </p:sp>
      <p:sp>
        <p:nvSpPr>
          <p:cNvPr id="3" name="Slide Number Placeholder 3">
            <a:extLst>
              <a:ext uri="{FF2B5EF4-FFF2-40B4-BE49-F238E27FC236}">
                <a16:creationId xmlns:a16="http://schemas.microsoft.com/office/drawing/2014/main" id="{7206F015-7573-0345-8926-EC25DB9BD1F0}"/>
              </a:ext>
            </a:extLst>
          </p:cNvPr>
          <p:cNvSpPr>
            <a:spLocks noGrp="1"/>
          </p:cNvSpPr>
          <p:nvPr>
            <p:ph type="sldNum" sz="quarter" idx="12"/>
          </p:nvPr>
        </p:nvSpPr>
        <p:spPr>
          <a:xfrm>
            <a:off x="9345709" y="6445995"/>
            <a:ext cx="2743200" cy="365125"/>
          </a:xfrm>
        </p:spPr>
        <p:txBody>
          <a:bodyPr/>
          <a:lstStyle/>
          <a:p>
            <a:fld id="{9E67B938-2EB0-6D42-B90B-18C054DA7198}" type="slidenum">
              <a:rPr lang="en-US" smtClean="0"/>
              <a:t>‹#›</a:t>
            </a:fld>
            <a:endParaRPr lang="en-US"/>
          </a:p>
        </p:txBody>
      </p:sp>
    </p:spTree>
    <p:extLst>
      <p:ext uri="{BB962C8B-B14F-4D97-AF65-F5344CB8AC3E}">
        <p14:creationId xmlns:p14="http://schemas.microsoft.com/office/powerpoint/2010/main" val="68134640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A22FA4-6FC6-BCF8-3BBE-1FA149A31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E0F5EE3B-949D-EDD2-9338-45A6BD8A1426}"/>
              </a:ext>
            </a:extLst>
          </p:cNvPr>
          <p:cNvSpPr/>
          <p:nvPr userDrawn="1"/>
        </p:nvSpPr>
        <p:spPr>
          <a:xfrm>
            <a:off x="0" y="6371771"/>
            <a:ext cx="12192000" cy="486229"/>
          </a:xfrm>
          <a:prstGeom prst="rect">
            <a:avLst/>
          </a:prstGeom>
          <a:solidFill>
            <a:srgbClr val="0024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9A65C513-87A5-DAE4-825F-919912972AAC}"/>
              </a:ext>
            </a:extLst>
          </p:cNvPr>
          <p:cNvSpPr>
            <a:spLocks noGrp="1"/>
          </p:cNvSpPr>
          <p:nvPr>
            <p:ph type="sldNum" sz="quarter" idx="4"/>
          </p:nvPr>
        </p:nvSpPr>
        <p:spPr>
          <a:xfrm>
            <a:off x="8639628" y="6428920"/>
            <a:ext cx="2743200" cy="365125"/>
          </a:xfrm>
          <a:prstGeom prst="rect">
            <a:avLst/>
          </a:prstGeom>
        </p:spPr>
        <p:txBody>
          <a:bodyPr vert="horz" lIns="91440" tIns="45720" rIns="91440" bIns="45720" rtlCol="0" anchor="ctr"/>
          <a:lstStyle>
            <a:lvl1pPr algn="r">
              <a:defRPr sz="2000" b="1">
                <a:solidFill>
                  <a:schemeClr val="bg1"/>
                </a:solidFill>
                <a:latin typeface="Calibri" panose="020F0502020204030204" pitchFamily="34" charset="0"/>
                <a:cs typeface="Calibri" panose="020F0502020204030204" pitchFamily="34" charset="0"/>
              </a:defRPr>
            </a:lvl1pPr>
          </a:lstStyle>
          <a:p>
            <a:fld id="{EAEF2811-A49B-6945-91C8-373A064A09A9}" type="slidenum">
              <a:rPr lang="en-US" smtClean="0"/>
              <a:pPr/>
              <a:t>‹#›</a:t>
            </a:fld>
            <a:endParaRPr lang="en-US" dirty="0"/>
          </a:p>
        </p:txBody>
      </p:sp>
      <p:sp>
        <p:nvSpPr>
          <p:cNvPr id="9" name="Date Placeholder 3">
            <a:extLst>
              <a:ext uri="{FF2B5EF4-FFF2-40B4-BE49-F238E27FC236}">
                <a16:creationId xmlns:a16="http://schemas.microsoft.com/office/drawing/2014/main" id="{543881D8-B268-A390-2275-C1FB37CF0829}"/>
              </a:ext>
            </a:extLst>
          </p:cNvPr>
          <p:cNvSpPr txBox="1">
            <a:spLocks/>
          </p:cNvSpPr>
          <p:nvPr userDrawn="1"/>
        </p:nvSpPr>
        <p:spPr>
          <a:xfrm>
            <a:off x="152400" y="6444795"/>
            <a:ext cx="2743200" cy="365125"/>
          </a:xfrm>
          <a:prstGeom prst="rect">
            <a:avLst/>
          </a:prstGeom>
        </p:spPr>
        <p:txBody>
          <a:bodyPr/>
          <a:lstStyle>
            <a:defPPr>
              <a:defRPr lang="en-US"/>
            </a:defPPr>
            <a:lvl1pPr marL="0" algn="l" defTabSz="914400" rtl="0" eaLnBrk="1" latinLnBrk="0" hangingPunct="1">
              <a:defRPr sz="14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Varsity Training</a:t>
            </a:r>
            <a:endParaRPr lang="en-US" dirty="0"/>
          </a:p>
        </p:txBody>
      </p:sp>
      <p:pic>
        <p:nvPicPr>
          <p:cNvPr id="10" name="Picture 9" descr="A logo for a company&#10;&#10;AI-generated content may be incorrect.">
            <a:extLst>
              <a:ext uri="{FF2B5EF4-FFF2-40B4-BE49-F238E27FC236}">
                <a16:creationId xmlns:a16="http://schemas.microsoft.com/office/drawing/2014/main" id="{7CBE508E-520D-486A-A287-AE6A4FC54D37}"/>
              </a:ext>
            </a:extLst>
          </p:cNvPr>
          <p:cNvPicPr>
            <a:picLocks noChangeAspect="1"/>
          </p:cNvPicPr>
          <p:nvPr userDrawn="1"/>
        </p:nvPicPr>
        <p:blipFill>
          <a:blip r:embed="rId12"/>
          <a:srcRect t="11807" b="14196"/>
          <a:stretch/>
        </p:blipFill>
        <p:spPr>
          <a:xfrm>
            <a:off x="9791809" y="151367"/>
            <a:ext cx="2144739" cy="1059339"/>
          </a:xfrm>
          <a:prstGeom prst="rect">
            <a:avLst/>
          </a:prstGeom>
        </p:spPr>
      </p:pic>
      <p:pic>
        <p:nvPicPr>
          <p:cNvPr id="2" name="Picture 4" descr="amitriptyline – Primary Care Research &amp; Teaching Blog">
            <a:extLst>
              <a:ext uri="{FF2B5EF4-FFF2-40B4-BE49-F238E27FC236}">
                <a16:creationId xmlns:a16="http://schemas.microsoft.com/office/drawing/2014/main" id="{3F57C183-6379-884F-894B-EFA681FE4D82}"/>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30074" b="35704"/>
          <a:stretch>
            <a:fillRect/>
          </a:stretch>
        </p:blipFill>
        <p:spPr bwMode="auto">
          <a:xfrm>
            <a:off x="9616902" y="5355501"/>
            <a:ext cx="2493818" cy="85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92072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9" r:id="rId6"/>
    <p:sldLayoutId id="2147483660" r:id="rId7"/>
    <p:sldLayoutId id="2147483661" r:id="rId8"/>
    <p:sldLayoutId id="2147483662" r:id="rId9"/>
    <p:sldLayoutId id="2147483663"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9A4221-600F-3A16-3975-116BE22D48F1}"/>
              </a:ext>
            </a:extLst>
          </p:cNvPr>
          <p:cNvSpPr>
            <a:spLocks noGrp="1"/>
          </p:cNvSpPr>
          <p:nvPr>
            <p:ph type="body" idx="1"/>
          </p:nvPr>
        </p:nvSpPr>
        <p:spPr>
          <a:xfrm>
            <a:off x="838200" y="1557678"/>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F53376A-594A-9B07-DB40-9DBB1B0C9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CEB009-A40A-D64B-82C4-4A7D7070FAB8}" type="datetime1">
              <a:rPr lang="en-GB" smtClean="0"/>
              <a:t>26/02/2026</a:t>
            </a:fld>
            <a:endParaRPr lang="en-US"/>
          </a:p>
        </p:txBody>
      </p:sp>
      <p:sp>
        <p:nvSpPr>
          <p:cNvPr id="5" name="Footer Placeholder 4">
            <a:extLst>
              <a:ext uri="{FF2B5EF4-FFF2-40B4-BE49-F238E27FC236}">
                <a16:creationId xmlns:a16="http://schemas.microsoft.com/office/drawing/2014/main" id="{1E2590D4-80FE-A017-4B54-2F37A4882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9" name="Rectangle 8">
            <a:extLst>
              <a:ext uri="{FF2B5EF4-FFF2-40B4-BE49-F238E27FC236}">
                <a16:creationId xmlns:a16="http://schemas.microsoft.com/office/drawing/2014/main" id="{6331F27D-F00F-3C90-0D19-C73C68680265}"/>
              </a:ext>
            </a:extLst>
          </p:cNvPr>
          <p:cNvSpPr/>
          <p:nvPr userDrawn="1"/>
        </p:nvSpPr>
        <p:spPr>
          <a:xfrm>
            <a:off x="0" y="6371771"/>
            <a:ext cx="12192000" cy="486229"/>
          </a:xfrm>
          <a:prstGeom prst="rect">
            <a:avLst/>
          </a:prstGeom>
          <a:solidFill>
            <a:srgbClr val="0024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3E03A0E7-6A1C-4880-E350-264D022069D6}"/>
              </a:ext>
            </a:extLst>
          </p:cNvPr>
          <p:cNvSpPr>
            <a:spLocks noGrp="1"/>
          </p:cNvSpPr>
          <p:nvPr>
            <p:ph type="sldNum" sz="quarter" idx="4"/>
          </p:nvPr>
        </p:nvSpPr>
        <p:spPr>
          <a:xfrm>
            <a:off x="8639628" y="6428920"/>
            <a:ext cx="2743200" cy="365125"/>
          </a:xfrm>
          <a:prstGeom prst="rect">
            <a:avLst/>
          </a:prstGeom>
        </p:spPr>
        <p:txBody>
          <a:bodyPr vert="horz" lIns="91440" tIns="45720" rIns="91440" bIns="45720" rtlCol="0" anchor="ctr"/>
          <a:lstStyle>
            <a:lvl1pPr algn="r">
              <a:defRPr sz="2000" b="1">
                <a:solidFill>
                  <a:schemeClr val="bg1"/>
                </a:solidFill>
                <a:latin typeface="Calibri" panose="020F0502020204030204" pitchFamily="34" charset="0"/>
                <a:cs typeface="Calibri" panose="020F0502020204030204" pitchFamily="34" charset="0"/>
              </a:defRPr>
            </a:lvl1pPr>
          </a:lstStyle>
          <a:p>
            <a:fld id="{EAEF2811-A49B-6945-91C8-373A064A09A9}" type="slidenum">
              <a:rPr lang="en-US" smtClean="0"/>
              <a:pPr/>
              <a:t>‹#›</a:t>
            </a:fld>
            <a:endParaRPr lang="en-US" dirty="0"/>
          </a:p>
        </p:txBody>
      </p:sp>
      <p:pic>
        <p:nvPicPr>
          <p:cNvPr id="12" name="Picture 11" descr="A logo for a company&#10;&#10;AI-generated content may be incorrect.">
            <a:extLst>
              <a:ext uri="{FF2B5EF4-FFF2-40B4-BE49-F238E27FC236}">
                <a16:creationId xmlns:a16="http://schemas.microsoft.com/office/drawing/2014/main" id="{3860D0DC-53E0-6EE0-ABA9-E846953F4CBB}"/>
              </a:ext>
            </a:extLst>
          </p:cNvPr>
          <p:cNvPicPr>
            <a:picLocks noChangeAspect="1"/>
          </p:cNvPicPr>
          <p:nvPr userDrawn="1"/>
        </p:nvPicPr>
        <p:blipFill>
          <a:blip r:embed="rId3"/>
          <a:srcRect t="11807" b="14196"/>
          <a:stretch/>
        </p:blipFill>
        <p:spPr>
          <a:xfrm>
            <a:off x="9255579" y="129380"/>
            <a:ext cx="2762250" cy="1364343"/>
          </a:xfrm>
          <a:prstGeom prst="rect">
            <a:avLst/>
          </a:prstGeom>
        </p:spPr>
      </p:pic>
      <p:sp>
        <p:nvSpPr>
          <p:cNvPr id="13" name="Date Placeholder 3">
            <a:extLst>
              <a:ext uri="{FF2B5EF4-FFF2-40B4-BE49-F238E27FC236}">
                <a16:creationId xmlns:a16="http://schemas.microsoft.com/office/drawing/2014/main" id="{7E25BC8E-4B81-8854-950A-82EDADC67B13}"/>
              </a:ext>
            </a:extLst>
          </p:cNvPr>
          <p:cNvSpPr txBox="1">
            <a:spLocks/>
          </p:cNvSpPr>
          <p:nvPr userDrawn="1"/>
        </p:nvSpPr>
        <p:spPr>
          <a:xfrm>
            <a:off x="152400" y="6444795"/>
            <a:ext cx="2743200" cy="365125"/>
          </a:xfrm>
          <a:prstGeom prst="rect">
            <a:avLst/>
          </a:prstGeom>
        </p:spPr>
        <p:txBody>
          <a:bodyPr/>
          <a:lstStyle>
            <a:defPPr>
              <a:defRPr lang="en-US"/>
            </a:defPPr>
            <a:lvl1pPr marL="0" algn="l" defTabSz="914400" rtl="0" eaLnBrk="1" latinLnBrk="0" hangingPunct="1">
              <a:defRPr sz="14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Varsity Training</a:t>
            </a:r>
            <a:endParaRPr lang="en-US" dirty="0"/>
          </a:p>
        </p:txBody>
      </p:sp>
      <p:sp>
        <p:nvSpPr>
          <p:cNvPr id="14" name="Slide Number Placeholder 5">
            <a:extLst>
              <a:ext uri="{FF2B5EF4-FFF2-40B4-BE49-F238E27FC236}">
                <a16:creationId xmlns:a16="http://schemas.microsoft.com/office/drawing/2014/main" id="{BB759849-BBEB-4FB7-9FC1-FF62DA49CD75}"/>
              </a:ext>
            </a:extLst>
          </p:cNvPr>
          <p:cNvSpPr txBox="1">
            <a:spLocks/>
          </p:cNvSpPr>
          <p:nvPr userDrawn="1"/>
        </p:nvSpPr>
        <p:spPr>
          <a:xfrm>
            <a:off x="9296400" y="644479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EF2811-A49B-6945-91C8-373A064A09A9}" type="slidenum">
              <a:rPr lang="en-US" smtClean="0"/>
              <a:pPr/>
              <a:t>‹#›</a:t>
            </a:fld>
            <a:endParaRPr lang="en-US" dirty="0"/>
          </a:p>
        </p:txBody>
      </p:sp>
    </p:spTree>
    <p:extLst>
      <p:ext uri="{BB962C8B-B14F-4D97-AF65-F5344CB8AC3E}">
        <p14:creationId xmlns:p14="http://schemas.microsoft.com/office/powerpoint/2010/main" val="3088194496"/>
      </p:ext>
    </p:extLst>
  </p:cSld>
  <p:clrMap bg1="lt1" tx1="dk1" bg2="lt2" tx2="dk2" accent1="accent1" accent2="accent2" accent3="accent3" accent4="accent4" accent5="accent5" accent6="accent6" hlink="hlink" folHlink="folHlink"/>
  <p:sldLayoutIdLst>
    <p:sldLayoutId id="2147483657" r:id="rId1"/>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449"/>
        </a:solidFill>
        <a:effectLst/>
      </p:bgPr>
    </p:bg>
    <p:spTree>
      <p:nvGrpSpPr>
        <p:cNvPr id="1" name=""/>
        <p:cNvGrpSpPr/>
        <p:nvPr/>
      </p:nvGrpSpPr>
      <p:grpSpPr>
        <a:xfrm>
          <a:off x="0" y="0"/>
          <a:ext cx="0" cy="0"/>
          <a:chOff x="0" y="0"/>
          <a:chExt cx="0" cy="0"/>
        </a:xfrm>
      </p:grpSpPr>
      <p:pic>
        <p:nvPicPr>
          <p:cNvPr id="6" name="Picture 5" descr="Doctor friendly shaking hands with a patient">
            <a:extLst>
              <a:ext uri="{FF2B5EF4-FFF2-40B4-BE49-F238E27FC236}">
                <a16:creationId xmlns:a16="http://schemas.microsoft.com/office/drawing/2014/main" id="{A8D1B6E5-8AF7-B570-A18F-6D44B055B1EE}"/>
              </a:ext>
            </a:extLst>
          </p:cNvPr>
          <p:cNvPicPr>
            <a:picLocks noChangeAspect="1"/>
          </p:cNvPicPr>
          <p:nvPr/>
        </p:nvPicPr>
        <p:blipFill>
          <a:blip r:embed="rId2"/>
          <a:stretch>
            <a:fillRect/>
          </a:stretch>
        </p:blipFill>
        <p:spPr>
          <a:xfrm>
            <a:off x="1879600" y="-1848"/>
            <a:ext cx="10312400" cy="6878289"/>
          </a:xfrm>
          <a:prstGeom prst="rect">
            <a:avLst/>
          </a:prstGeom>
        </p:spPr>
      </p:pic>
      <p:grpSp>
        <p:nvGrpSpPr>
          <p:cNvPr id="16" name="Group 15">
            <a:extLst>
              <a:ext uri="{FF2B5EF4-FFF2-40B4-BE49-F238E27FC236}">
                <a16:creationId xmlns:a16="http://schemas.microsoft.com/office/drawing/2014/main" id="{66B217AA-FB6B-4FD5-A1A0-49F52A9839FB}"/>
              </a:ext>
            </a:extLst>
          </p:cNvPr>
          <p:cNvGrpSpPr/>
          <p:nvPr/>
        </p:nvGrpSpPr>
        <p:grpSpPr>
          <a:xfrm flipH="1">
            <a:off x="402287" y="15263"/>
            <a:ext cx="5674659" cy="6861178"/>
            <a:chOff x="6130090" y="-34065"/>
            <a:chExt cx="6058861" cy="6864961"/>
          </a:xfrm>
          <a:solidFill>
            <a:srgbClr val="00254A"/>
          </a:solidFill>
        </p:grpSpPr>
        <p:sp>
          <p:nvSpPr>
            <p:cNvPr id="14" name="Rectangle 13">
              <a:extLst>
                <a:ext uri="{FF2B5EF4-FFF2-40B4-BE49-F238E27FC236}">
                  <a16:creationId xmlns:a16="http://schemas.microsoft.com/office/drawing/2014/main" id="{F2EC8E9B-F8C8-1C45-32E4-C726DD0B4245}"/>
                </a:ext>
              </a:extLst>
            </p:cNvPr>
            <p:cNvSpPr/>
            <p:nvPr/>
          </p:nvSpPr>
          <p:spPr>
            <a:xfrm>
              <a:off x="7194885" y="-34065"/>
              <a:ext cx="4994066" cy="685799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A417F9B0-3002-BD43-71E7-06D31E08ECD0}"/>
                </a:ext>
              </a:extLst>
            </p:cNvPr>
            <p:cNvSpPr/>
            <p:nvPr/>
          </p:nvSpPr>
          <p:spPr>
            <a:xfrm rot="10800000">
              <a:off x="6130090" y="-27103"/>
              <a:ext cx="2129590" cy="6857999"/>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descr="A logo with white and blue text&#10;&#10;Description automatically generated">
            <a:extLst>
              <a:ext uri="{FF2B5EF4-FFF2-40B4-BE49-F238E27FC236}">
                <a16:creationId xmlns:a16="http://schemas.microsoft.com/office/drawing/2014/main" id="{6C75B447-FA58-6470-FB42-FD26DBFA3D3E}"/>
              </a:ext>
            </a:extLst>
          </p:cNvPr>
          <p:cNvPicPr>
            <a:picLocks noChangeAspect="1"/>
          </p:cNvPicPr>
          <p:nvPr/>
        </p:nvPicPr>
        <p:blipFill>
          <a:blip r:embed="rId3"/>
          <a:srcRect t="25059" b="21106"/>
          <a:stretch/>
        </p:blipFill>
        <p:spPr>
          <a:xfrm>
            <a:off x="52566" y="65320"/>
            <a:ext cx="2313020" cy="1245221"/>
          </a:xfrm>
          <a:prstGeom prst="rect">
            <a:avLst/>
          </a:prstGeom>
        </p:spPr>
      </p:pic>
      <p:sp>
        <p:nvSpPr>
          <p:cNvPr id="37" name="Rectangle 36">
            <a:extLst>
              <a:ext uri="{FF2B5EF4-FFF2-40B4-BE49-F238E27FC236}">
                <a16:creationId xmlns:a16="http://schemas.microsoft.com/office/drawing/2014/main" id="{0A628DCD-101F-4E6F-C05F-F76C9306DBC0}"/>
              </a:ext>
            </a:extLst>
          </p:cNvPr>
          <p:cNvSpPr/>
          <p:nvPr/>
        </p:nvSpPr>
        <p:spPr>
          <a:xfrm>
            <a:off x="402287" y="2563926"/>
            <a:ext cx="10139188" cy="1746740"/>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Clr>
                <a:srgbClr val="FFFFFF"/>
              </a:buClr>
              <a:buSzPts val="3600"/>
            </a:pPr>
            <a:endParaRPr lang="en-GB" sz="3200" b="1" dirty="0">
              <a:latin typeface="Calibri" panose="020F0502020204030204" pitchFamily="34" charset="0"/>
              <a:cs typeface="Calibri" panose="020F0502020204030204" pitchFamily="34" charset="0"/>
            </a:endParaRPr>
          </a:p>
          <a:p>
            <a:pPr>
              <a:buClr>
                <a:srgbClr val="FFFFFF"/>
              </a:buClr>
              <a:buSzPts val="3600"/>
            </a:pPr>
            <a:r>
              <a:rPr lang="en-GB" sz="3000" b="1" dirty="0">
                <a:latin typeface="Calibri" panose="020F0502020204030204" pitchFamily="34" charset="0"/>
                <a:cs typeface="Calibri" panose="020F0502020204030204" pitchFamily="34" charset="0"/>
              </a:rPr>
              <a:t>Exploring and assessing the effectiveness of the use of digital technologies and AI to support education and learning in workplaces through an Educator Apprenticeship route </a:t>
            </a:r>
          </a:p>
          <a:p>
            <a:pPr>
              <a:buClr>
                <a:srgbClr val="FFFFFF"/>
              </a:buClr>
              <a:buSzPts val="3600"/>
            </a:pPr>
            <a:endParaRPr lang="en-GB" sz="4400" b="1" dirty="0">
              <a:solidFill>
                <a:schemeClr val="bg1"/>
              </a:solidFill>
              <a:latin typeface="Calibri" panose="020F0502020204030204" pitchFamily="34" charset="0"/>
              <a:ea typeface="Open Sans ExtraBold"/>
              <a:cs typeface="Calibri" panose="020F0502020204030204" pitchFamily="34" charset="0"/>
            </a:endParaRPr>
          </a:p>
        </p:txBody>
      </p:sp>
      <p:sp>
        <p:nvSpPr>
          <p:cNvPr id="2" name="TextBox 1">
            <a:extLst>
              <a:ext uri="{FF2B5EF4-FFF2-40B4-BE49-F238E27FC236}">
                <a16:creationId xmlns:a16="http://schemas.microsoft.com/office/drawing/2014/main" id="{32229DC7-182E-EF87-1694-1EC8E26C2703}"/>
              </a:ext>
            </a:extLst>
          </p:cNvPr>
          <p:cNvSpPr txBox="1"/>
          <p:nvPr/>
        </p:nvSpPr>
        <p:spPr>
          <a:xfrm>
            <a:off x="5339801" y="5856467"/>
            <a:ext cx="4222081" cy="830997"/>
          </a:xfrm>
          <a:prstGeom prst="rect">
            <a:avLst/>
          </a:prstGeom>
          <a:noFill/>
        </p:spPr>
        <p:txBody>
          <a:bodyPr wrap="square" lIns="91440" tIns="45720" rIns="91440" bIns="45720" anchor="t">
            <a:spAutoFit/>
          </a:bodyPr>
          <a:lstStyle/>
          <a:p>
            <a:pPr>
              <a:buClr>
                <a:srgbClr val="FFFFFF"/>
              </a:buClr>
              <a:buSzPts val="3600"/>
            </a:pPr>
            <a:r>
              <a:rPr lang="en-GB" sz="2400" b="1" dirty="0">
                <a:solidFill>
                  <a:srgbClr val="002060"/>
                </a:solidFill>
                <a:latin typeface="Calibri"/>
                <a:ea typeface="Open Sans ExtraBold"/>
                <a:cs typeface="Calibri"/>
                <a:sym typeface="Open Sans"/>
              </a:rPr>
              <a:t>With David Maytham and Karen Burbidge</a:t>
            </a:r>
            <a:endParaRPr lang="en-GB" sz="2400" b="1" dirty="0">
              <a:solidFill>
                <a:srgbClr val="002060"/>
              </a:solidFill>
              <a:latin typeface="Calibri" panose="020F0502020204030204" pitchFamily="34" charset="0"/>
              <a:ea typeface="Open Sans ExtraBold"/>
              <a:cs typeface="Calibri" panose="020F0502020204030204" pitchFamily="34" charset="0"/>
            </a:endParaRPr>
          </a:p>
        </p:txBody>
      </p:sp>
    </p:spTree>
    <p:extLst>
      <p:ext uri="{BB962C8B-B14F-4D97-AF65-F5344CB8AC3E}">
        <p14:creationId xmlns:p14="http://schemas.microsoft.com/office/powerpoint/2010/main" val="2181595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A1BC9-C0CB-DDE9-E428-28ABE9AE628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3E8294-9501-133C-39CD-415293DDF3B6}"/>
              </a:ext>
            </a:extLst>
          </p:cNvPr>
          <p:cNvSpPr>
            <a:spLocks noGrp="1"/>
          </p:cNvSpPr>
          <p:nvPr>
            <p:ph type="sldNum" sz="quarter" idx="12"/>
          </p:nvPr>
        </p:nvSpPr>
        <p:spPr/>
        <p:txBody>
          <a:bodyPr/>
          <a:lstStyle/>
          <a:p>
            <a:fld id="{9E67B938-2EB0-6D42-B90B-18C054DA7198}" type="slidenum">
              <a:rPr lang="en-US" smtClean="0"/>
              <a:t>10</a:t>
            </a:fld>
            <a:endParaRPr lang="en-US"/>
          </a:p>
        </p:txBody>
      </p:sp>
      <p:sp>
        <p:nvSpPr>
          <p:cNvPr id="3" name="Rectangle 2">
            <a:extLst>
              <a:ext uri="{FF2B5EF4-FFF2-40B4-BE49-F238E27FC236}">
                <a16:creationId xmlns:a16="http://schemas.microsoft.com/office/drawing/2014/main" id="{404A60C6-8DBD-84CD-475F-08DB2BBE20EC}"/>
              </a:ext>
            </a:extLst>
          </p:cNvPr>
          <p:cNvSpPr/>
          <p:nvPr/>
        </p:nvSpPr>
        <p:spPr>
          <a:xfrm>
            <a:off x="0" y="305853"/>
            <a:ext cx="9024258" cy="705600"/>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Clr>
                <a:srgbClr val="FFFFFF"/>
              </a:buClr>
              <a:buSzPts val="3600"/>
            </a:pPr>
            <a:r>
              <a:rPr lang="en-GB" sz="3600" b="1" dirty="0">
                <a:solidFill>
                  <a:schemeClr val="bg1"/>
                </a:solidFill>
                <a:latin typeface="Calibri" panose="020F0502020204030204" pitchFamily="34" charset="0"/>
                <a:ea typeface="Calibri"/>
                <a:cs typeface="Calibri" panose="020F0502020204030204" pitchFamily="34" charset="0"/>
              </a:rPr>
              <a:t>AI Notetaking… </a:t>
            </a:r>
          </a:p>
        </p:txBody>
      </p:sp>
      <p:pic>
        <p:nvPicPr>
          <p:cNvPr id="6" name="Picture 5" descr="A screenshot of a phone&#10;&#10;AI-generated content may be incorrect.">
            <a:extLst>
              <a:ext uri="{FF2B5EF4-FFF2-40B4-BE49-F238E27FC236}">
                <a16:creationId xmlns:a16="http://schemas.microsoft.com/office/drawing/2014/main" id="{857A36BA-2985-2928-B5EC-039D735FE5D4}"/>
              </a:ext>
            </a:extLst>
          </p:cNvPr>
          <p:cNvPicPr>
            <a:picLocks noChangeAspect="1"/>
          </p:cNvPicPr>
          <p:nvPr/>
        </p:nvPicPr>
        <p:blipFill>
          <a:blip r:embed="rId3"/>
          <a:srcRect t="3018" b="39009"/>
          <a:stretch>
            <a:fillRect/>
          </a:stretch>
        </p:blipFill>
        <p:spPr>
          <a:xfrm>
            <a:off x="5352457" y="1335303"/>
            <a:ext cx="3591555" cy="4855947"/>
          </a:xfrm>
          <a:prstGeom prst="rect">
            <a:avLst/>
          </a:prstGeom>
        </p:spPr>
      </p:pic>
      <p:sp>
        <p:nvSpPr>
          <p:cNvPr id="7" name="TextBox 6">
            <a:extLst>
              <a:ext uri="{FF2B5EF4-FFF2-40B4-BE49-F238E27FC236}">
                <a16:creationId xmlns:a16="http://schemas.microsoft.com/office/drawing/2014/main" id="{D34CA667-52AE-1AE9-7B45-87E215875228}"/>
              </a:ext>
            </a:extLst>
          </p:cNvPr>
          <p:cNvSpPr txBox="1"/>
          <p:nvPr/>
        </p:nvSpPr>
        <p:spPr>
          <a:xfrm>
            <a:off x="549729" y="2644170"/>
            <a:ext cx="3962400"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t>Virtual Classroom </a:t>
            </a:r>
          </a:p>
          <a:p>
            <a:pPr marL="285750" indent="-285750">
              <a:buFont typeface="Arial" panose="020B0604020202020204" pitchFamily="34" charset="0"/>
              <a:buChar char="•"/>
            </a:pPr>
            <a:r>
              <a:rPr lang="en-US" sz="3200" dirty="0"/>
              <a:t>Coaching </a:t>
            </a:r>
          </a:p>
          <a:p>
            <a:pPr marL="285750" indent="-285750">
              <a:buFont typeface="Arial" panose="020B0604020202020204" pitchFamily="34" charset="0"/>
              <a:buChar char="•"/>
            </a:pPr>
            <a:r>
              <a:rPr lang="en-US" sz="3200" dirty="0"/>
              <a:t>Notes </a:t>
            </a:r>
          </a:p>
        </p:txBody>
      </p:sp>
    </p:spTree>
    <p:extLst>
      <p:ext uri="{BB962C8B-B14F-4D97-AF65-F5344CB8AC3E}">
        <p14:creationId xmlns:p14="http://schemas.microsoft.com/office/powerpoint/2010/main" val="23620389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557167-EC78-F8C2-A950-6397E38DD3C4}"/>
              </a:ext>
            </a:extLst>
          </p:cNvPr>
          <p:cNvSpPr/>
          <p:nvPr/>
        </p:nvSpPr>
        <p:spPr>
          <a:xfrm>
            <a:off x="9692640" y="4419600"/>
            <a:ext cx="2407920" cy="188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B14CB6D-D082-36DF-5C40-45CD9B004F5A}"/>
              </a:ext>
            </a:extLst>
          </p:cNvPr>
          <p:cNvSpPr>
            <a:spLocks noGrp="1"/>
          </p:cNvSpPr>
          <p:nvPr>
            <p:ph type="sldNum" sz="quarter" idx="10"/>
          </p:nvPr>
        </p:nvSpPr>
        <p:spPr>
          <a:xfrm>
            <a:off x="8639628" y="6428920"/>
            <a:ext cx="2743200" cy="365125"/>
          </a:xfrm>
        </p:spPr>
        <p:txBody>
          <a:bodyPr anchor="ctr">
            <a:normAutofit/>
          </a:bodyPr>
          <a:lstStyle/>
          <a:p>
            <a:pPr>
              <a:lnSpc>
                <a:spcPct val="90000"/>
              </a:lnSpc>
              <a:spcAft>
                <a:spcPts val="600"/>
              </a:spcAft>
            </a:pPr>
            <a:fld id="{8ED5FE6B-8D11-C942-B7D2-AB6F9E8670F9}" type="slidenum">
              <a:rPr lang="en-US" sz="1900" smtClean="0"/>
              <a:pPr>
                <a:lnSpc>
                  <a:spcPct val="90000"/>
                </a:lnSpc>
                <a:spcAft>
                  <a:spcPts val="600"/>
                </a:spcAft>
              </a:pPr>
              <a:t>11</a:t>
            </a:fld>
            <a:endParaRPr lang="en-US" sz="1900"/>
          </a:p>
        </p:txBody>
      </p:sp>
      <p:sp>
        <p:nvSpPr>
          <p:cNvPr id="3" name="Rectangle 2">
            <a:extLst>
              <a:ext uri="{FF2B5EF4-FFF2-40B4-BE49-F238E27FC236}">
                <a16:creationId xmlns:a16="http://schemas.microsoft.com/office/drawing/2014/main" id="{4652B34D-622D-8CF8-7389-93C28BD1CB8F}"/>
              </a:ext>
            </a:extLst>
          </p:cNvPr>
          <p:cNvSpPr/>
          <p:nvPr/>
        </p:nvSpPr>
        <p:spPr>
          <a:xfrm>
            <a:off x="0" y="360282"/>
            <a:ext cx="3058886" cy="705600"/>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Clr>
                <a:srgbClr val="FFFFFF"/>
              </a:buClr>
              <a:buSzPts val="3600"/>
            </a:pPr>
            <a:r>
              <a:rPr lang="en-US" sz="4400" b="1" dirty="0">
                <a:solidFill>
                  <a:schemeClr val="bg1"/>
                </a:solidFill>
              </a:rPr>
              <a:t>AI </a:t>
            </a:r>
            <a:r>
              <a:rPr lang="en-US" sz="4400" b="1" dirty="0">
                <a:solidFill>
                  <a:schemeClr val="bg1"/>
                </a:solidFill>
                <a:latin typeface="Calibri" panose="020F0502020204030204" pitchFamily="34" charset="0"/>
                <a:cs typeface="Calibri" panose="020F0502020204030204" pitchFamily="34" charset="0"/>
              </a:rPr>
              <a:t>Literacy</a:t>
            </a:r>
            <a:r>
              <a:rPr lang="en-US" sz="4400" b="1" dirty="0">
                <a:solidFill>
                  <a:schemeClr val="bg1"/>
                </a:solidFill>
              </a:rPr>
              <a:t> </a:t>
            </a:r>
            <a:endParaRPr lang="en-GB" sz="4400" b="1" dirty="0">
              <a:solidFill>
                <a:schemeClr val="bg1"/>
              </a:solidFill>
              <a:latin typeface="Calibri" panose="020F0502020204030204" pitchFamily="34" charset="0"/>
              <a:ea typeface="Calibri"/>
              <a:cs typeface="Calibri" panose="020F0502020204030204" pitchFamily="34" charset="0"/>
            </a:endParaRPr>
          </a:p>
        </p:txBody>
      </p:sp>
      <p:pic>
        <p:nvPicPr>
          <p:cNvPr id="6" name="Picture 4" descr="amitriptyline – Primary Care Research &amp; Teaching Blog">
            <a:extLst>
              <a:ext uri="{FF2B5EF4-FFF2-40B4-BE49-F238E27FC236}">
                <a16:creationId xmlns:a16="http://schemas.microsoft.com/office/drawing/2014/main" id="{CF54957F-51BD-138B-AD24-938038242F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074" b="35704"/>
          <a:stretch>
            <a:fillRect/>
          </a:stretch>
        </p:blipFill>
        <p:spPr bwMode="auto">
          <a:xfrm>
            <a:off x="7107382" y="286362"/>
            <a:ext cx="2493818" cy="85344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5700D0A3-DB30-6849-7FAE-E7B54734BE0A}"/>
              </a:ext>
            </a:extLst>
          </p:cNvPr>
          <p:cNvSpPr>
            <a:spLocks noGrp="1"/>
          </p:cNvSpPr>
          <p:nvPr>
            <p:ph idx="1"/>
          </p:nvPr>
        </p:nvSpPr>
        <p:spPr>
          <a:xfrm>
            <a:off x="696533" y="1838504"/>
            <a:ext cx="10515600" cy="4351338"/>
          </a:xfrm>
        </p:spPr>
        <p:txBody>
          <a:bodyPr/>
          <a:lstStyle/>
          <a:p>
            <a:r>
              <a:rPr lang="en-US" dirty="0"/>
              <a:t>Bias</a:t>
            </a:r>
          </a:p>
          <a:p>
            <a:r>
              <a:rPr lang="en-US" dirty="0"/>
              <a:t>Plagiarism </a:t>
            </a:r>
          </a:p>
          <a:p>
            <a:r>
              <a:rPr lang="en-US" dirty="0"/>
              <a:t>Safeguarding </a:t>
            </a:r>
          </a:p>
          <a:p>
            <a:r>
              <a:rPr lang="en-US" dirty="0"/>
              <a:t>Clinical reasoning/ critical thinking </a:t>
            </a:r>
          </a:p>
          <a:p>
            <a:r>
              <a:rPr lang="en-US" dirty="0"/>
              <a:t>Closed AI </a:t>
            </a:r>
          </a:p>
          <a:p>
            <a:endParaRPr lang="en-US" dirty="0"/>
          </a:p>
        </p:txBody>
      </p:sp>
    </p:spTree>
    <p:extLst>
      <p:ext uri="{BB962C8B-B14F-4D97-AF65-F5344CB8AC3E}">
        <p14:creationId xmlns:p14="http://schemas.microsoft.com/office/powerpoint/2010/main" val="1830195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5D3DCD-13DE-D2C9-C280-D12F8355184F}"/>
              </a:ext>
            </a:extLst>
          </p:cNvPr>
          <p:cNvSpPr/>
          <p:nvPr/>
        </p:nvSpPr>
        <p:spPr>
          <a:xfrm>
            <a:off x="9692640" y="4419600"/>
            <a:ext cx="2407920" cy="188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Google Shape;444;p8">
            <a:extLst>
              <a:ext uri="{C183D7F6-B498-43B3-948B-1728B52AA6E4}">
                <adec:decorative xmlns:adec="http://schemas.microsoft.com/office/drawing/2017/decorative" val="1"/>
              </a:ext>
            </a:extLst>
          </p:cNvPr>
          <p:cNvSpPr/>
          <p:nvPr/>
        </p:nvSpPr>
        <p:spPr>
          <a:xfrm>
            <a:off x="1519574" y="5175174"/>
            <a:ext cx="9983101" cy="607201"/>
          </a:xfrm>
          <a:prstGeom prst="roundRect">
            <a:avLst>
              <a:gd name="adj" fmla="val 16667"/>
            </a:avLst>
          </a:prstGeom>
          <a:solidFill>
            <a:srgbClr val="F9E5EF"/>
          </a:solidFill>
          <a:ln w="12700">
            <a:miter lim="400000"/>
          </a:ln>
        </p:spPr>
        <p:txBody>
          <a:bodyPr lIns="0" tIns="0" rIns="0" bIns="0" anchor="ctr"/>
          <a:lstStyle/>
          <a:p>
            <a:pPr algn="ctr"/>
            <a:endParaRPr/>
          </a:p>
        </p:txBody>
      </p:sp>
      <p:sp>
        <p:nvSpPr>
          <p:cNvPr id="395" name="Google Shape;436;p8">
            <a:extLst>
              <a:ext uri="{C183D7F6-B498-43B3-948B-1728B52AA6E4}">
                <adec:decorative xmlns:adec="http://schemas.microsoft.com/office/drawing/2017/decorative" val="1"/>
              </a:ext>
            </a:extLst>
          </p:cNvPr>
          <p:cNvSpPr/>
          <p:nvPr/>
        </p:nvSpPr>
        <p:spPr>
          <a:xfrm>
            <a:off x="1593100" y="1476250"/>
            <a:ext cx="9909600" cy="607201"/>
          </a:xfrm>
          <a:prstGeom prst="roundRect">
            <a:avLst>
              <a:gd name="adj" fmla="val 16667"/>
            </a:avLst>
          </a:prstGeom>
          <a:solidFill>
            <a:srgbClr val="E4DBEB"/>
          </a:solidFill>
          <a:ln w="12700">
            <a:miter lim="400000"/>
          </a:ln>
        </p:spPr>
        <p:txBody>
          <a:bodyPr lIns="0" tIns="0" rIns="0" bIns="0" anchor="ctr"/>
          <a:lstStyle/>
          <a:p>
            <a:pPr algn="ctr"/>
            <a:endParaRPr/>
          </a:p>
        </p:txBody>
      </p:sp>
      <p:sp>
        <p:nvSpPr>
          <p:cNvPr id="397" name="Google Shape;438;p8">
            <a:extLst>
              <a:ext uri="{C183D7F6-B498-43B3-948B-1728B52AA6E4}">
                <adec:decorative xmlns:adec="http://schemas.microsoft.com/office/drawing/2017/decorative" val="1"/>
              </a:ext>
            </a:extLst>
          </p:cNvPr>
          <p:cNvSpPr/>
          <p:nvPr/>
        </p:nvSpPr>
        <p:spPr>
          <a:xfrm>
            <a:off x="1705874" y="2381849"/>
            <a:ext cx="9796801" cy="607201"/>
          </a:xfrm>
          <a:prstGeom prst="roundRect">
            <a:avLst>
              <a:gd name="adj" fmla="val 16667"/>
            </a:avLst>
          </a:prstGeom>
          <a:solidFill>
            <a:srgbClr val="F7BEBE"/>
          </a:solidFill>
          <a:ln w="12700">
            <a:miter lim="400000"/>
          </a:ln>
        </p:spPr>
        <p:txBody>
          <a:bodyPr lIns="0" tIns="0" rIns="0" bIns="0" anchor="ctr"/>
          <a:lstStyle/>
          <a:p>
            <a:pPr algn="ctr"/>
            <a:endParaRPr/>
          </a:p>
        </p:txBody>
      </p:sp>
      <p:sp>
        <p:nvSpPr>
          <p:cNvPr id="399" name="Google Shape;440;p8">
            <a:extLst>
              <a:ext uri="{C183D7F6-B498-43B3-948B-1728B52AA6E4}">
                <adec:decorative xmlns:adec="http://schemas.microsoft.com/office/drawing/2017/decorative" val="1"/>
              </a:ext>
            </a:extLst>
          </p:cNvPr>
          <p:cNvSpPr/>
          <p:nvPr/>
        </p:nvSpPr>
        <p:spPr>
          <a:xfrm>
            <a:off x="1593100" y="3333224"/>
            <a:ext cx="9909600" cy="607201"/>
          </a:xfrm>
          <a:prstGeom prst="roundRect">
            <a:avLst>
              <a:gd name="adj" fmla="val 16667"/>
            </a:avLst>
          </a:prstGeom>
          <a:solidFill>
            <a:srgbClr val="D5F1F7"/>
          </a:solidFill>
          <a:ln w="12700">
            <a:miter lim="400000"/>
          </a:ln>
        </p:spPr>
        <p:txBody>
          <a:bodyPr lIns="0" tIns="0" rIns="0" bIns="0" anchor="ctr"/>
          <a:lstStyle/>
          <a:p>
            <a:pPr algn="ctr"/>
            <a:endParaRPr/>
          </a:p>
        </p:txBody>
      </p:sp>
      <p:sp>
        <p:nvSpPr>
          <p:cNvPr id="401" name="Google Shape;442;p8">
            <a:extLst>
              <a:ext uri="{C183D7F6-B498-43B3-948B-1728B52AA6E4}">
                <adec:decorative xmlns:adec="http://schemas.microsoft.com/office/drawing/2017/decorative" val="1"/>
              </a:ext>
            </a:extLst>
          </p:cNvPr>
          <p:cNvSpPr/>
          <p:nvPr/>
        </p:nvSpPr>
        <p:spPr>
          <a:xfrm>
            <a:off x="1593100" y="4293175"/>
            <a:ext cx="9909600" cy="607201"/>
          </a:xfrm>
          <a:prstGeom prst="roundRect">
            <a:avLst>
              <a:gd name="adj" fmla="val 16667"/>
            </a:avLst>
          </a:prstGeom>
          <a:solidFill>
            <a:srgbClr val="DAEEBF"/>
          </a:solidFill>
          <a:ln w="12700">
            <a:miter lim="400000"/>
          </a:ln>
        </p:spPr>
        <p:txBody>
          <a:bodyPr lIns="0" tIns="0" rIns="0" bIns="0" anchor="ctr"/>
          <a:lstStyle/>
          <a:p>
            <a:pPr algn="ctr"/>
            <a:endParaRPr/>
          </a:p>
        </p:txBody>
      </p:sp>
      <p:sp>
        <p:nvSpPr>
          <p:cNvPr id="405" name="Google Shape;446;p8">
            <a:extLst>
              <a:ext uri="{C183D7F6-B498-43B3-948B-1728B52AA6E4}">
                <adec:decorative xmlns:adec="http://schemas.microsoft.com/office/drawing/2017/decorative" val="1"/>
              </a:ext>
            </a:extLst>
          </p:cNvPr>
          <p:cNvSpPr/>
          <p:nvPr/>
        </p:nvSpPr>
        <p:spPr>
          <a:xfrm>
            <a:off x="615925" y="1325724"/>
            <a:ext cx="1159200" cy="970201"/>
          </a:xfrm>
          <a:prstGeom prst="roundRect">
            <a:avLst>
              <a:gd name="adj" fmla="val 35541"/>
            </a:avLst>
          </a:prstGeom>
          <a:solidFill>
            <a:srgbClr val="AD93C2"/>
          </a:solidFill>
          <a:ln>
            <a:solidFill>
              <a:srgbClr val="FFFFFF"/>
            </a:solidFill>
          </a:ln>
        </p:spPr>
        <p:txBody>
          <a:bodyPr lIns="0" tIns="0" rIns="0" bIns="0" anchor="ctr"/>
          <a:lstStyle/>
          <a:p>
            <a:pPr algn="ctr"/>
            <a:endParaRPr/>
          </a:p>
        </p:txBody>
      </p:sp>
      <p:sp>
        <p:nvSpPr>
          <p:cNvPr id="406" name="Google Shape;447;p8">
            <a:extLst>
              <a:ext uri="{C183D7F6-B498-43B3-948B-1728B52AA6E4}">
                <adec:decorative xmlns:adec="http://schemas.microsoft.com/office/drawing/2017/decorative" val="1"/>
              </a:ext>
            </a:extLst>
          </p:cNvPr>
          <p:cNvSpPr/>
          <p:nvPr/>
        </p:nvSpPr>
        <p:spPr>
          <a:xfrm>
            <a:off x="915414" y="2230720"/>
            <a:ext cx="1159201" cy="970201"/>
          </a:xfrm>
          <a:prstGeom prst="roundRect">
            <a:avLst>
              <a:gd name="adj" fmla="val 35541"/>
            </a:avLst>
          </a:prstGeom>
          <a:solidFill>
            <a:srgbClr val="EF7D7D"/>
          </a:solidFill>
          <a:ln>
            <a:solidFill>
              <a:srgbClr val="FFFFFF"/>
            </a:solidFill>
          </a:ln>
        </p:spPr>
        <p:txBody>
          <a:bodyPr lIns="0" tIns="0" rIns="0" bIns="0" anchor="ctr"/>
          <a:lstStyle/>
          <a:p>
            <a:pPr algn="ctr"/>
            <a:endParaRPr/>
          </a:p>
        </p:txBody>
      </p:sp>
      <p:sp>
        <p:nvSpPr>
          <p:cNvPr id="407" name="Google Shape;448;p8">
            <a:extLst>
              <a:ext uri="{C183D7F6-B498-43B3-948B-1728B52AA6E4}">
                <adec:decorative xmlns:adec="http://schemas.microsoft.com/office/drawing/2017/decorative" val="1"/>
              </a:ext>
            </a:extLst>
          </p:cNvPr>
          <p:cNvSpPr/>
          <p:nvPr/>
        </p:nvSpPr>
        <p:spPr>
          <a:xfrm>
            <a:off x="1276571" y="3135743"/>
            <a:ext cx="1159200" cy="970201"/>
          </a:xfrm>
          <a:prstGeom prst="roundRect">
            <a:avLst>
              <a:gd name="adj" fmla="val 35541"/>
            </a:avLst>
          </a:prstGeom>
          <a:solidFill>
            <a:srgbClr val="80D6E8"/>
          </a:solidFill>
          <a:ln>
            <a:solidFill>
              <a:srgbClr val="FFFFFF"/>
            </a:solidFill>
          </a:ln>
        </p:spPr>
        <p:txBody>
          <a:bodyPr lIns="0" tIns="0" rIns="0" bIns="0" anchor="ctr"/>
          <a:lstStyle/>
          <a:p>
            <a:pPr algn="ctr"/>
            <a:endParaRPr b="1">
              <a:solidFill>
                <a:schemeClr val="bg1"/>
              </a:solidFill>
            </a:endParaRPr>
          </a:p>
        </p:txBody>
      </p:sp>
      <p:sp>
        <p:nvSpPr>
          <p:cNvPr id="408" name="Google Shape;449;p8">
            <a:extLst>
              <a:ext uri="{C183D7F6-B498-43B3-948B-1728B52AA6E4}">
                <adec:decorative xmlns:adec="http://schemas.microsoft.com/office/drawing/2017/decorative" val="1"/>
              </a:ext>
            </a:extLst>
          </p:cNvPr>
          <p:cNvSpPr/>
          <p:nvPr/>
        </p:nvSpPr>
        <p:spPr>
          <a:xfrm>
            <a:off x="989084" y="4072709"/>
            <a:ext cx="1159200" cy="970201"/>
          </a:xfrm>
          <a:prstGeom prst="roundRect">
            <a:avLst>
              <a:gd name="adj" fmla="val 35541"/>
            </a:avLst>
          </a:prstGeom>
          <a:solidFill>
            <a:srgbClr val="C8E69F"/>
          </a:solidFill>
          <a:ln>
            <a:solidFill>
              <a:srgbClr val="FFFFFF"/>
            </a:solidFill>
          </a:ln>
        </p:spPr>
        <p:txBody>
          <a:bodyPr lIns="0" tIns="0" rIns="0" bIns="0" anchor="ctr"/>
          <a:lstStyle/>
          <a:p>
            <a:pPr algn="ctr"/>
            <a:endParaRPr/>
          </a:p>
        </p:txBody>
      </p:sp>
      <p:sp>
        <p:nvSpPr>
          <p:cNvPr id="409" name="Google Shape;450;p8">
            <a:extLst>
              <a:ext uri="{C183D7F6-B498-43B3-948B-1728B52AA6E4}">
                <adec:decorative xmlns:adec="http://schemas.microsoft.com/office/drawing/2017/decorative" val="1"/>
              </a:ext>
            </a:extLst>
          </p:cNvPr>
          <p:cNvSpPr/>
          <p:nvPr/>
        </p:nvSpPr>
        <p:spPr>
          <a:xfrm>
            <a:off x="615923" y="4945782"/>
            <a:ext cx="1159200" cy="970201"/>
          </a:xfrm>
          <a:prstGeom prst="roundRect">
            <a:avLst>
              <a:gd name="adj" fmla="val 35541"/>
            </a:avLst>
          </a:prstGeom>
          <a:solidFill>
            <a:srgbClr val="E596C0"/>
          </a:solidFill>
          <a:ln>
            <a:solidFill>
              <a:srgbClr val="FFFFFF"/>
            </a:solidFill>
          </a:ln>
        </p:spPr>
        <p:txBody>
          <a:bodyPr lIns="0" tIns="0" rIns="0" bIns="0" anchor="ctr"/>
          <a:lstStyle/>
          <a:p>
            <a:pPr algn="ctr"/>
            <a:endParaRPr/>
          </a:p>
        </p:txBody>
      </p:sp>
      <p:sp>
        <p:nvSpPr>
          <p:cNvPr id="410" name="Google Shape;451;p8"/>
          <p:cNvSpPr txBox="1"/>
          <p:nvPr/>
        </p:nvSpPr>
        <p:spPr>
          <a:xfrm>
            <a:off x="615925" y="1441510"/>
            <a:ext cx="1159200" cy="7386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nchor="ctr">
            <a:spAutoFit/>
          </a:bodyPr>
          <a:lstStyle>
            <a:lvl1pPr algn="ctr">
              <a:defRPr sz="3400"/>
            </a:lvl1pPr>
          </a:lstStyle>
          <a:p>
            <a:r>
              <a:rPr sz="3600" b="1" dirty="0">
                <a:solidFill>
                  <a:schemeClr val="bg1"/>
                </a:solidFill>
                <a:latin typeface="Calibri" panose="020F0502020204030204" pitchFamily="34" charset="0"/>
                <a:cs typeface="Calibri" panose="020F0502020204030204" pitchFamily="34" charset="0"/>
              </a:rPr>
              <a:t>F</a:t>
            </a:r>
          </a:p>
        </p:txBody>
      </p:sp>
      <p:sp>
        <p:nvSpPr>
          <p:cNvPr id="396" name="Google Shape;437;p8"/>
          <p:cNvSpPr txBox="1"/>
          <p:nvPr/>
        </p:nvSpPr>
        <p:spPr>
          <a:xfrm>
            <a:off x="1775124" y="1506871"/>
            <a:ext cx="8961302" cy="5178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spAutoFit/>
          </a:bodyPr>
          <a:lstStyle/>
          <a:p>
            <a:pPr>
              <a:lnSpc>
                <a:spcPct val="115000"/>
              </a:lnSpc>
              <a:spcBef>
                <a:spcPts val="1200"/>
              </a:spcBef>
              <a:defRPr sz="1900" b="1"/>
            </a:pPr>
            <a:r>
              <a:rPr sz="2000" dirty="0">
                <a:solidFill>
                  <a:srgbClr val="002060"/>
                </a:solidFill>
                <a:latin typeface="Calibri" panose="020F0502020204030204" pitchFamily="34" charset="0"/>
                <a:cs typeface="Calibri" panose="020F0502020204030204" pitchFamily="34" charset="0"/>
              </a:rPr>
              <a:t>Focus Prompts: </a:t>
            </a:r>
            <a:r>
              <a:rPr sz="2000" b="0" dirty="0">
                <a:solidFill>
                  <a:srgbClr val="002060"/>
                </a:solidFill>
                <a:latin typeface="Calibri" panose="020F0502020204030204" pitchFamily="34" charset="0"/>
                <a:cs typeface="Calibri" panose="020F0502020204030204" pitchFamily="34" charset="0"/>
              </a:rPr>
              <a:t>ensure prompts are clear, concise, and purposeful</a:t>
            </a:r>
          </a:p>
        </p:txBody>
      </p:sp>
      <p:sp>
        <p:nvSpPr>
          <p:cNvPr id="411" name="Google Shape;452;p8"/>
          <p:cNvSpPr txBox="1"/>
          <p:nvPr/>
        </p:nvSpPr>
        <p:spPr>
          <a:xfrm>
            <a:off x="915425" y="2346510"/>
            <a:ext cx="1159201" cy="7386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nchor="ctr">
            <a:spAutoFit/>
          </a:bodyPr>
          <a:lstStyle>
            <a:lvl1pPr algn="ctr">
              <a:defRPr sz="3400"/>
            </a:lvl1pPr>
          </a:lstStyle>
          <a:p>
            <a:r>
              <a:rPr sz="3600" b="1">
                <a:solidFill>
                  <a:schemeClr val="bg1"/>
                </a:solidFill>
                <a:latin typeface="Calibri" panose="020F0502020204030204" pitchFamily="34" charset="0"/>
                <a:cs typeface="Calibri" panose="020F0502020204030204" pitchFamily="34" charset="0"/>
              </a:rPr>
              <a:t>A</a:t>
            </a:r>
          </a:p>
        </p:txBody>
      </p:sp>
      <p:sp>
        <p:nvSpPr>
          <p:cNvPr id="398" name="Google Shape;439;p8"/>
          <p:cNvSpPr txBox="1"/>
          <p:nvPr/>
        </p:nvSpPr>
        <p:spPr>
          <a:xfrm>
            <a:off x="2101050" y="2431757"/>
            <a:ext cx="8514300" cy="5178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spAutoFit/>
          </a:bodyPr>
          <a:lstStyle/>
          <a:p>
            <a:pPr>
              <a:lnSpc>
                <a:spcPct val="115000"/>
              </a:lnSpc>
              <a:spcBef>
                <a:spcPts val="1200"/>
              </a:spcBef>
              <a:defRPr sz="1900" b="1"/>
            </a:pPr>
            <a:r>
              <a:rPr sz="2000" dirty="0">
                <a:solidFill>
                  <a:srgbClr val="002060"/>
                </a:solidFill>
                <a:latin typeface="Calibri" panose="020F0502020204030204" pitchFamily="34" charset="0"/>
                <a:cs typeface="Calibri" panose="020F0502020204030204" pitchFamily="34" charset="0"/>
              </a:rPr>
              <a:t>Analyse Outputs: </a:t>
            </a:r>
            <a:r>
              <a:rPr sz="2000" b="0" dirty="0">
                <a:solidFill>
                  <a:srgbClr val="002060"/>
                </a:solidFill>
                <a:latin typeface="Calibri" panose="020F0502020204030204" pitchFamily="34" charset="0"/>
                <a:cs typeface="Calibri" panose="020F0502020204030204" pitchFamily="34" charset="0"/>
              </a:rPr>
              <a:t>check for hallucinations, errors in facts and bias</a:t>
            </a:r>
          </a:p>
        </p:txBody>
      </p:sp>
      <p:sp>
        <p:nvSpPr>
          <p:cNvPr id="412" name="Google Shape;453;p8"/>
          <p:cNvSpPr txBox="1"/>
          <p:nvPr/>
        </p:nvSpPr>
        <p:spPr>
          <a:xfrm>
            <a:off x="1286374" y="3251535"/>
            <a:ext cx="1159201" cy="7386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nchor="ctr">
            <a:spAutoFit/>
          </a:bodyPr>
          <a:lstStyle>
            <a:lvl1pPr algn="ctr">
              <a:defRPr sz="3400"/>
            </a:lvl1pPr>
          </a:lstStyle>
          <a:p>
            <a:r>
              <a:rPr sz="3600" b="1" dirty="0">
                <a:solidFill>
                  <a:schemeClr val="bg1"/>
                </a:solidFill>
                <a:latin typeface="Calibri" panose="020F0502020204030204" pitchFamily="34" charset="0"/>
                <a:cs typeface="Calibri" panose="020F0502020204030204" pitchFamily="34" charset="0"/>
              </a:rPr>
              <a:t>C</a:t>
            </a:r>
          </a:p>
        </p:txBody>
      </p:sp>
      <p:sp>
        <p:nvSpPr>
          <p:cNvPr id="400" name="Google Shape;441;p8"/>
          <p:cNvSpPr txBox="1"/>
          <p:nvPr/>
        </p:nvSpPr>
        <p:spPr>
          <a:xfrm>
            <a:off x="2458599" y="3377660"/>
            <a:ext cx="8383201" cy="5178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spAutoFit/>
          </a:bodyPr>
          <a:lstStyle/>
          <a:p>
            <a:pPr>
              <a:lnSpc>
                <a:spcPct val="115000"/>
              </a:lnSpc>
              <a:spcBef>
                <a:spcPts val="1200"/>
              </a:spcBef>
              <a:defRPr sz="1900" b="1"/>
            </a:pPr>
            <a:r>
              <a:rPr sz="2000">
                <a:solidFill>
                  <a:srgbClr val="002060"/>
                </a:solidFill>
                <a:latin typeface="Calibri" panose="020F0502020204030204" pitchFamily="34" charset="0"/>
                <a:cs typeface="Calibri" panose="020F0502020204030204" pitchFamily="34" charset="0"/>
              </a:rPr>
              <a:t>Check for Bias: </a:t>
            </a:r>
            <a:r>
              <a:rPr sz="2000" b="0">
                <a:solidFill>
                  <a:srgbClr val="002060"/>
                </a:solidFill>
                <a:latin typeface="Calibri" panose="020F0502020204030204" pitchFamily="34" charset="0"/>
                <a:cs typeface="Calibri" panose="020F0502020204030204" pitchFamily="34" charset="0"/>
              </a:rPr>
              <a:t>identify any bias in the output</a:t>
            </a:r>
          </a:p>
        </p:txBody>
      </p:sp>
      <p:sp>
        <p:nvSpPr>
          <p:cNvPr id="413" name="Google Shape;454;p8"/>
          <p:cNvSpPr txBox="1"/>
          <p:nvPr/>
        </p:nvSpPr>
        <p:spPr>
          <a:xfrm>
            <a:off x="989075" y="4188485"/>
            <a:ext cx="1159200" cy="7386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nchor="ctr">
            <a:spAutoFit/>
          </a:bodyPr>
          <a:lstStyle>
            <a:lvl1pPr algn="ctr">
              <a:defRPr sz="3400"/>
            </a:lvl1pPr>
          </a:lstStyle>
          <a:p>
            <a:r>
              <a:rPr sz="3600" b="1">
                <a:solidFill>
                  <a:schemeClr val="bg1"/>
                </a:solidFill>
                <a:latin typeface="Calibri" panose="020F0502020204030204" pitchFamily="34" charset="0"/>
                <a:cs typeface="Calibri" panose="020F0502020204030204" pitchFamily="34" charset="0"/>
              </a:rPr>
              <a:t>T</a:t>
            </a:r>
          </a:p>
        </p:txBody>
      </p:sp>
      <p:sp>
        <p:nvSpPr>
          <p:cNvPr id="402" name="Google Shape;443;p8"/>
          <p:cNvSpPr txBox="1"/>
          <p:nvPr/>
        </p:nvSpPr>
        <p:spPr>
          <a:xfrm>
            <a:off x="2150899" y="4353612"/>
            <a:ext cx="9427802" cy="5178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spAutoFit/>
          </a:bodyPr>
          <a:lstStyle/>
          <a:p>
            <a:pPr>
              <a:lnSpc>
                <a:spcPct val="115000"/>
              </a:lnSpc>
              <a:spcBef>
                <a:spcPts val="1200"/>
              </a:spcBef>
              <a:defRPr sz="1900" b="1"/>
            </a:pPr>
            <a:r>
              <a:rPr sz="2000">
                <a:solidFill>
                  <a:srgbClr val="002060"/>
                </a:solidFill>
                <a:latin typeface="Calibri" panose="020F0502020204030204" pitchFamily="34" charset="0"/>
                <a:cs typeface="Calibri" panose="020F0502020204030204" pitchFamily="34" charset="0"/>
              </a:rPr>
              <a:t>Tailor Suitability: </a:t>
            </a:r>
            <a:r>
              <a:rPr sz="2000" b="0">
                <a:solidFill>
                  <a:srgbClr val="002060"/>
                </a:solidFill>
                <a:latin typeface="Calibri" panose="020F0502020204030204" pitchFamily="34" charset="0"/>
                <a:cs typeface="Calibri" panose="020F0502020204030204" pitchFamily="34" charset="0"/>
              </a:rPr>
              <a:t>ensure the content is suitable for the context and requirements </a:t>
            </a:r>
          </a:p>
        </p:txBody>
      </p:sp>
      <p:sp>
        <p:nvSpPr>
          <p:cNvPr id="414" name="Google Shape;455;p8"/>
          <p:cNvSpPr txBox="1"/>
          <p:nvPr/>
        </p:nvSpPr>
        <p:spPr>
          <a:xfrm>
            <a:off x="615925" y="5061560"/>
            <a:ext cx="1159200" cy="7386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nchor="ctr">
            <a:spAutoFit/>
          </a:bodyPr>
          <a:lstStyle>
            <a:lvl1pPr algn="ctr">
              <a:defRPr sz="3400"/>
            </a:lvl1pPr>
          </a:lstStyle>
          <a:p>
            <a:r>
              <a:rPr sz="3600" b="1">
                <a:solidFill>
                  <a:schemeClr val="bg1"/>
                </a:solidFill>
                <a:latin typeface="Calibri" panose="020F0502020204030204" pitchFamily="34" charset="0"/>
                <a:cs typeface="Calibri" panose="020F0502020204030204" pitchFamily="34" charset="0"/>
              </a:rPr>
              <a:t>S</a:t>
            </a:r>
          </a:p>
        </p:txBody>
      </p:sp>
      <p:sp>
        <p:nvSpPr>
          <p:cNvPr id="404" name="Google Shape;445;p8"/>
          <p:cNvSpPr txBox="1"/>
          <p:nvPr/>
        </p:nvSpPr>
        <p:spPr>
          <a:xfrm>
            <a:off x="1844949" y="5230543"/>
            <a:ext cx="9610502" cy="5178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4" tIns="91424" rIns="91424" bIns="91424">
            <a:spAutoFit/>
          </a:bodyPr>
          <a:lstStyle/>
          <a:p>
            <a:pPr>
              <a:lnSpc>
                <a:spcPct val="115000"/>
              </a:lnSpc>
              <a:spcBef>
                <a:spcPts val="1200"/>
              </a:spcBef>
              <a:defRPr sz="1900" b="1"/>
            </a:pPr>
            <a:r>
              <a:rPr sz="2000">
                <a:solidFill>
                  <a:srgbClr val="002060"/>
                </a:solidFill>
                <a:latin typeface="Calibri" panose="020F0502020204030204" pitchFamily="34" charset="0"/>
                <a:cs typeface="Calibri" panose="020F0502020204030204" pitchFamily="34" charset="0"/>
              </a:rPr>
              <a:t>Strengthen Prompts: </a:t>
            </a:r>
            <a:r>
              <a:rPr sz="2000" b="0">
                <a:solidFill>
                  <a:srgbClr val="002060"/>
                </a:solidFill>
                <a:latin typeface="Calibri" panose="020F0502020204030204" pitchFamily="34" charset="0"/>
                <a:cs typeface="Calibri" panose="020F0502020204030204" pitchFamily="34" charset="0"/>
              </a:rPr>
              <a:t>refine instructions for better results in future iterations</a:t>
            </a:r>
          </a:p>
        </p:txBody>
      </p:sp>
      <p:sp>
        <p:nvSpPr>
          <p:cNvPr id="2" name="Google Shape;429;g347168eca3a_0_266">
            <a:extLst>
              <a:ext uri="{FF2B5EF4-FFF2-40B4-BE49-F238E27FC236}">
                <a16:creationId xmlns:a16="http://schemas.microsoft.com/office/drawing/2014/main" id="{E96EF3E3-D93B-7769-5CFD-2C5E2F51E8AA}"/>
              </a:ext>
            </a:extLst>
          </p:cNvPr>
          <p:cNvSpPr txBox="1">
            <a:spLocks noGrp="1"/>
          </p:cNvSpPr>
          <p:nvPr>
            <p:ph type="sldNum" sz="quarter" idx="2"/>
          </p:nvPr>
        </p:nvSpPr>
        <p:spPr>
          <a:xfrm>
            <a:off x="10863480" y="6340199"/>
            <a:ext cx="762443" cy="5178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12</a:t>
            </a:fld>
            <a:endParaRPr dirty="0"/>
          </a:p>
        </p:txBody>
      </p:sp>
      <p:sp>
        <p:nvSpPr>
          <p:cNvPr id="3" name="TextBox 2">
            <a:extLst>
              <a:ext uri="{FF2B5EF4-FFF2-40B4-BE49-F238E27FC236}">
                <a16:creationId xmlns:a16="http://schemas.microsoft.com/office/drawing/2014/main" id="{9D8E2D7C-F149-13F1-DA1D-7C6D2DBB61E9}"/>
              </a:ext>
            </a:extLst>
          </p:cNvPr>
          <p:cNvSpPr txBox="1"/>
          <p:nvPr/>
        </p:nvSpPr>
        <p:spPr>
          <a:xfrm>
            <a:off x="8540027" y="5887420"/>
            <a:ext cx="3994950" cy="646331"/>
          </a:xfrm>
          <a:prstGeom prst="rect">
            <a:avLst/>
          </a:prstGeom>
          <a:noFill/>
        </p:spPr>
        <p:txBody>
          <a:bodyPr wrap="square" rtlCol="0">
            <a:spAutoFit/>
          </a:bodyPr>
          <a:lstStyle/>
          <a:p>
            <a:r>
              <a:rPr lang="en-GB" sz="1600" i="1" dirty="0">
                <a:solidFill>
                  <a:srgbClr val="002060"/>
                </a:solidFill>
                <a:latin typeface="Calibri" panose="020F0502020204030204" pitchFamily="34" charset="0"/>
                <a:cs typeface="Calibri" panose="020F0502020204030204" pitchFamily="34" charset="0"/>
              </a:rPr>
              <a:t>DFE Training materials – June 2025</a:t>
            </a:r>
          </a:p>
          <a:p>
            <a:endParaRPr lang="en-US" sz="2000" dirty="0">
              <a:solidFill>
                <a:srgbClr val="00206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EBE5807B-17A8-7F4E-1AE3-0A6A555F3956}"/>
              </a:ext>
            </a:extLst>
          </p:cNvPr>
          <p:cNvSpPr/>
          <p:nvPr/>
        </p:nvSpPr>
        <p:spPr>
          <a:xfrm>
            <a:off x="0" y="360282"/>
            <a:ext cx="4691744" cy="705600"/>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Clr>
                <a:srgbClr val="FFFFFF"/>
              </a:buClr>
              <a:buSzPts val="3600"/>
            </a:pPr>
            <a:r>
              <a:rPr lang="en-US" sz="4400" b="1" dirty="0">
                <a:solidFill>
                  <a:schemeClr val="bg1"/>
                </a:solidFill>
                <a:latin typeface="Calibri" panose="020F0502020204030204" pitchFamily="34" charset="0"/>
                <a:cs typeface="Calibri" panose="020F0502020204030204" pitchFamily="34" charset="0"/>
              </a:rPr>
              <a:t>FACTS Framework</a:t>
            </a:r>
            <a:endParaRPr lang="en-GB" sz="4400" b="1" dirty="0">
              <a:solidFill>
                <a:schemeClr val="bg1"/>
              </a:solidFill>
              <a:latin typeface="Calibri" panose="020F0502020204030204" pitchFamily="34" charset="0"/>
              <a:ea typeface="Calibri"/>
              <a:cs typeface="Calibri" panose="020F0502020204030204" pitchFamily="34" charset="0"/>
            </a:endParaRPr>
          </a:p>
        </p:txBody>
      </p:sp>
      <p:pic>
        <p:nvPicPr>
          <p:cNvPr id="6" name="Picture 4" descr="amitriptyline – Primary Care Research &amp; Teaching Blog">
            <a:extLst>
              <a:ext uri="{FF2B5EF4-FFF2-40B4-BE49-F238E27FC236}">
                <a16:creationId xmlns:a16="http://schemas.microsoft.com/office/drawing/2014/main" id="{78C09ED9-47B3-A367-AAC8-415BE2F1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074" b="35704"/>
          <a:stretch>
            <a:fillRect/>
          </a:stretch>
        </p:blipFill>
        <p:spPr bwMode="auto">
          <a:xfrm>
            <a:off x="7107382" y="286362"/>
            <a:ext cx="2493818" cy="85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1088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CF9474-EE97-1292-7F1F-1EF239A7198F}"/>
              </a:ext>
            </a:extLst>
          </p:cNvPr>
          <p:cNvSpPr>
            <a:spLocks noGrp="1"/>
          </p:cNvSpPr>
          <p:nvPr>
            <p:ph type="sldNum" sz="quarter" idx="12"/>
          </p:nvPr>
        </p:nvSpPr>
        <p:spPr/>
        <p:txBody>
          <a:bodyPr/>
          <a:lstStyle/>
          <a:p>
            <a:fld id="{9E67B938-2EB0-6D42-B90B-18C054DA7198}" type="slidenum">
              <a:rPr lang="en-US" smtClean="0"/>
              <a:t>13</a:t>
            </a:fld>
            <a:endParaRPr lang="en-US"/>
          </a:p>
        </p:txBody>
      </p:sp>
      <p:sp>
        <p:nvSpPr>
          <p:cNvPr id="5" name="Rectangle 1">
            <a:extLst>
              <a:ext uri="{FF2B5EF4-FFF2-40B4-BE49-F238E27FC236}">
                <a16:creationId xmlns:a16="http://schemas.microsoft.com/office/drawing/2014/main" id="{C91D46AD-3245-722E-7C95-A5E694CCE31D}"/>
              </a:ext>
            </a:extLst>
          </p:cNvPr>
          <p:cNvSpPr>
            <a:spLocks noGrp="1" noChangeArrowheads="1"/>
          </p:cNvSpPr>
          <p:nvPr>
            <p:ph type="body" sz="quarter" idx="11"/>
          </p:nvPr>
        </p:nvSpPr>
        <p:spPr bwMode="auto">
          <a:xfrm>
            <a:off x="234204" y="1343301"/>
            <a:ext cx="1172359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2060"/>
                </a:solidFill>
                <a:effectLst/>
                <a:latin typeface="Calibri" panose="020F0502020204030204" pitchFamily="34" charset="0"/>
              </a:rPr>
              <a:t>From the UNESCO perspective, AI can function 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206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2060"/>
                </a:solidFill>
                <a:effectLst/>
                <a:latin typeface="Calibri" panose="020F0502020204030204" pitchFamily="34" charset="0"/>
              </a:rPr>
              <a:t>Possibility engine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2060"/>
                </a:solidFill>
                <a:effectLst/>
                <a:latin typeface="Calibri" panose="020F0502020204030204" pitchFamily="34" charset="0"/>
              </a:rPr>
              <a:t>Socratic opponent (critical friend)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2060"/>
                </a:solidFill>
                <a:effectLst/>
                <a:latin typeface="Calibri" panose="020F0502020204030204" pitchFamily="34" charset="0"/>
              </a:rPr>
              <a:t>Collaboration coach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2060"/>
                </a:solidFill>
                <a:effectLst/>
                <a:latin typeface="Calibri" panose="020F0502020204030204" pitchFamily="34" charset="0"/>
              </a:rPr>
              <a:t>Personal tutor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02060"/>
                </a:solidFill>
                <a:effectLst/>
                <a:latin typeface="Calibri" panose="020F0502020204030204" pitchFamily="34" charset="0"/>
              </a:rPr>
              <a:t>Dynamic assessor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00206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2060"/>
                </a:solidFill>
                <a:effectLst/>
                <a:latin typeface="Calibri" panose="020F0502020204030204" pitchFamily="34" charset="0"/>
              </a:rPr>
              <a:t>“We positioned AI not as a replacement for educators, but as a pedagogical amplifier.”</a:t>
            </a:r>
          </a:p>
        </p:txBody>
      </p:sp>
      <p:pic>
        <p:nvPicPr>
          <p:cNvPr id="7" name="Picture 6" descr="A person sitting at a desk with a computer&#10;&#10;AI-generated content may be incorrect.">
            <a:extLst>
              <a:ext uri="{FF2B5EF4-FFF2-40B4-BE49-F238E27FC236}">
                <a16:creationId xmlns:a16="http://schemas.microsoft.com/office/drawing/2014/main" id="{437B2373-0E92-44D0-5B51-5D6E00BB77E5}"/>
              </a:ext>
            </a:extLst>
          </p:cNvPr>
          <p:cNvPicPr>
            <a:picLocks noChangeAspect="1"/>
          </p:cNvPicPr>
          <p:nvPr/>
        </p:nvPicPr>
        <p:blipFill>
          <a:blip r:embed="rId3"/>
          <a:srcRect t="3179" r="2881" b="2656"/>
          <a:stretch>
            <a:fillRect/>
          </a:stretch>
        </p:blipFill>
        <p:spPr>
          <a:xfrm>
            <a:off x="8615241" y="1544320"/>
            <a:ext cx="2398199" cy="3139440"/>
          </a:xfrm>
          <a:prstGeom prst="rect">
            <a:avLst/>
          </a:prstGeom>
        </p:spPr>
      </p:pic>
      <p:sp>
        <p:nvSpPr>
          <p:cNvPr id="3" name="Rectangle 2">
            <a:extLst>
              <a:ext uri="{FF2B5EF4-FFF2-40B4-BE49-F238E27FC236}">
                <a16:creationId xmlns:a16="http://schemas.microsoft.com/office/drawing/2014/main" id="{B842143F-E4BA-3885-F9BA-B16D06E9A3B3}"/>
              </a:ext>
            </a:extLst>
          </p:cNvPr>
          <p:cNvSpPr/>
          <p:nvPr/>
        </p:nvSpPr>
        <p:spPr>
          <a:xfrm>
            <a:off x="1" y="466029"/>
            <a:ext cx="8697685" cy="709628"/>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ct val="0"/>
              </a:spcBef>
              <a:spcAft>
                <a:spcPts val="600"/>
              </a:spcAft>
            </a:pPr>
            <a:r>
              <a:rPr lang="en-US" sz="3600" b="1" dirty="0">
                <a:latin typeface="Calibri" panose="020F0502020204030204" pitchFamily="34" charset="0"/>
                <a:cs typeface="Calibri" panose="020F0502020204030204" pitchFamily="34" charset="0"/>
              </a:rPr>
              <a:t>UNESCO AI Roles → Pedagogical Possibilities</a:t>
            </a:r>
          </a:p>
        </p:txBody>
      </p:sp>
      <p:sp>
        <p:nvSpPr>
          <p:cNvPr id="8" name="Title 7">
            <a:extLst>
              <a:ext uri="{FF2B5EF4-FFF2-40B4-BE49-F238E27FC236}">
                <a16:creationId xmlns:a16="http://schemas.microsoft.com/office/drawing/2014/main" id="{0C9E7E6B-FF4A-ADD1-7C2F-AB4384A3AB00}"/>
              </a:ext>
            </a:extLst>
          </p:cNvPr>
          <p:cNvSpPr>
            <a:spLocks noGrp="1"/>
          </p:cNvSpPr>
          <p:nvPr>
            <p:ph type="title" idx="4294967295"/>
          </p:nvPr>
        </p:nvSpPr>
        <p:spPr/>
        <p:txBody>
          <a:bodyPr>
            <a:noAutofit/>
          </a:bodyPr>
          <a:lstStyle/>
          <a:p>
            <a:endParaRPr lang="en-US" dirty="0"/>
          </a:p>
        </p:txBody>
      </p:sp>
    </p:spTree>
    <p:extLst>
      <p:ext uri="{BB962C8B-B14F-4D97-AF65-F5344CB8AC3E}">
        <p14:creationId xmlns:p14="http://schemas.microsoft.com/office/powerpoint/2010/main" val="361443689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A7C9B9-9AF8-6C33-C3F1-4CF8FD75681A}"/>
              </a:ext>
            </a:extLst>
          </p:cNvPr>
          <p:cNvSpPr/>
          <p:nvPr/>
        </p:nvSpPr>
        <p:spPr>
          <a:xfrm>
            <a:off x="9692640" y="4419600"/>
            <a:ext cx="2407920" cy="188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5198154-1CB8-A1E5-FEFA-F539EEE88205}"/>
              </a:ext>
            </a:extLst>
          </p:cNvPr>
          <p:cNvSpPr>
            <a:spLocks noGrp="1"/>
          </p:cNvSpPr>
          <p:nvPr>
            <p:ph type="title"/>
          </p:nvPr>
        </p:nvSpPr>
        <p:spPr>
          <a:xfrm>
            <a:off x="431800" y="1332834"/>
            <a:ext cx="11135783" cy="576262"/>
          </a:xfrm>
        </p:spPr>
        <p:txBody>
          <a:bodyPr/>
          <a:lstStyle/>
          <a:p>
            <a:br>
              <a:rPr lang="en-US" altLang="en-US" b="1" dirty="0">
                <a:solidFill>
                  <a:schemeClr val="tx2"/>
                </a:solidFill>
              </a:rPr>
            </a:br>
            <a:endParaRPr lang="en-US" dirty="0"/>
          </a:p>
        </p:txBody>
      </p:sp>
      <p:sp>
        <p:nvSpPr>
          <p:cNvPr id="4" name="Rectangle 1">
            <a:extLst>
              <a:ext uri="{FF2B5EF4-FFF2-40B4-BE49-F238E27FC236}">
                <a16:creationId xmlns:a16="http://schemas.microsoft.com/office/drawing/2014/main" id="{699BAF6D-BD41-AF6E-D038-5DA1DF1E119A}"/>
              </a:ext>
            </a:extLst>
          </p:cNvPr>
          <p:cNvSpPr>
            <a:spLocks noGrp="1" noChangeArrowheads="1"/>
          </p:cNvSpPr>
          <p:nvPr>
            <p:ph type="body" idx="1"/>
          </p:nvPr>
        </p:nvSpPr>
        <p:spPr bwMode="auto">
          <a:xfrm>
            <a:off x="267445" y="1598187"/>
            <a:ext cx="11657110" cy="461444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2400" b="0" i="0" u="none" strike="noStrike" cap="none" normalizeH="0" baseline="0" dirty="0">
                <a:ln>
                  <a:noFill/>
                </a:ln>
                <a:solidFill>
                  <a:srgbClr val="002060"/>
                </a:solidFill>
                <a:effectLst/>
                <a:latin typeface="Calibri" panose="020F0502020204030204" pitchFamily="34" charset="0"/>
              </a:rPr>
              <a:t>Not all educators adopt AI at the same pace, and that affects programme design. </a:t>
            </a:r>
          </a:p>
          <a:p>
            <a:pPr marL="0" marR="0" lvl="0" indent="0" defTabSz="914400" rtl="0" eaLnBrk="0" fontAlgn="base" latinLnBrk="0" hangingPunct="0">
              <a:spcBef>
                <a:spcPct val="0"/>
              </a:spcBef>
              <a:spcAft>
                <a:spcPts val="600"/>
              </a:spcAft>
              <a:buClrTx/>
              <a:buSzTx/>
              <a:buFontTx/>
              <a:buNone/>
              <a:tabLst/>
            </a:pPr>
            <a:endParaRPr kumimoji="0" lang="en-US" altLang="en-US" sz="2400" b="1" i="1" u="none" strike="noStrike" cap="none" normalizeH="0" baseline="0" dirty="0">
              <a:ln>
                <a:noFill/>
              </a:ln>
              <a:solidFill>
                <a:srgbClr val="002060"/>
              </a:solidFill>
              <a:effectLst/>
              <a:latin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b="1" i="1" u="none" strike="noStrike" cap="none" normalizeH="0" baseline="0" dirty="0">
                <a:ln>
                  <a:noFill/>
                </a:ln>
                <a:solidFill>
                  <a:srgbClr val="002060"/>
                </a:solidFill>
                <a:effectLst/>
                <a:latin typeface="Calibri" panose="020F0502020204030204" pitchFamily="34" charset="0"/>
              </a:rPr>
              <a:t>“We </a:t>
            </a:r>
            <a:r>
              <a:rPr kumimoji="0" lang="en-US" altLang="en-US" b="1" i="1" u="none" strike="noStrike" cap="none" normalizeH="0" baseline="0" dirty="0" err="1">
                <a:ln>
                  <a:noFill/>
                </a:ln>
                <a:solidFill>
                  <a:srgbClr val="002060"/>
                </a:solidFill>
                <a:effectLst/>
                <a:latin typeface="Calibri" panose="020F0502020204030204" pitchFamily="34" charset="0"/>
              </a:rPr>
              <a:t>recognised</a:t>
            </a:r>
            <a:r>
              <a:rPr kumimoji="0" lang="en-US" altLang="en-US" b="1" i="1" u="none" strike="noStrike" cap="none" normalizeH="0" baseline="0" dirty="0">
                <a:ln>
                  <a:noFill/>
                </a:ln>
                <a:solidFill>
                  <a:srgbClr val="002060"/>
                </a:solidFill>
                <a:effectLst/>
                <a:latin typeface="Calibri" panose="020F0502020204030204" pitchFamily="34" charset="0"/>
              </a:rPr>
              <a:t> early on that AI adoption is not a skills issue alone</a:t>
            </a:r>
            <a:r>
              <a:rPr lang="en-US" altLang="en-US" b="1" i="1" dirty="0">
                <a:solidFill>
                  <a:srgbClr val="002060"/>
                </a:solidFill>
                <a:latin typeface="Calibri" panose="020F0502020204030204" pitchFamily="34" charset="0"/>
              </a:rPr>
              <a:t>. I</a:t>
            </a:r>
            <a:r>
              <a:rPr kumimoji="0" lang="en-US" altLang="en-US" b="1" i="1" u="none" strike="noStrike" cap="none" normalizeH="0" baseline="0" dirty="0">
                <a:ln>
                  <a:noFill/>
                </a:ln>
                <a:solidFill>
                  <a:srgbClr val="002060"/>
                </a:solidFill>
                <a:effectLst/>
                <a:latin typeface="Calibri" panose="020F0502020204030204" pitchFamily="34" charset="0"/>
              </a:rPr>
              <a:t>t is a </a:t>
            </a:r>
            <a:r>
              <a:rPr kumimoji="0" lang="en-US" altLang="en-US" b="1" i="1" u="none" strike="noStrike" cap="none" normalizeH="0" baseline="0" dirty="0" err="1">
                <a:ln>
                  <a:noFill/>
                </a:ln>
                <a:solidFill>
                  <a:srgbClr val="002060"/>
                </a:solidFill>
                <a:effectLst/>
                <a:latin typeface="Calibri" panose="020F0502020204030204" pitchFamily="34" charset="0"/>
              </a:rPr>
              <a:t>behavioural</a:t>
            </a:r>
            <a:r>
              <a:rPr kumimoji="0" lang="en-US" altLang="en-US" b="1" i="1" u="none" strike="noStrike" cap="none" normalizeH="0" baseline="0" dirty="0">
                <a:ln>
                  <a:noFill/>
                </a:ln>
                <a:solidFill>
                  <a:srgbClr val="002060"/>
                </a:solidFill>
                <a:effectLst/>
                <a:latin typeface="Calibri" panose="020F0502020204030204" pitchFamily="34" charset="0"/>
              </a:rPr>
              <a:t> issue. Rogers’ Adoption Curve reminds us that within any educator cohort, we have innovators, early adopters, the early majority, late majority and laggards.”</a:t>
            </a:r>
          </a:p>
          <a:p>
            <a:pPr marL="0" marR="0" lvl="0" indent="0" defTabSz="914400" rtl="0" eaLnBrk="0" fontAlgn="base" latinLnBrk="0" hangingPunct="0">
              <a:spcBef>
                <a:spcPct val="0"/>
              </a:spcBef>
              <a:spcAft>
                <a:spcPts val="600"/>
              </a:spcAft>
              <a:buClrTx/>
              <a:buSzTx/>
              <a:buFontTx/>
              <a:buNone/>
              <a:tabLst/>
            </a:pPr>
            <a:endParaRPr kumimoji="0" lang="en-US" altLang="en-US" sz="2400" b="0" i="0" u="none" strike="noStrike" cap="none" normalizeH="0" baseline="0" dirty="0">
              <a:ln>
                <a:noFill/>
              </a:ln>
              <a:solidFill>
                <a:srgbClr val="002060"/>
              </a:solidFill>
              <a:effectLst/>
              <a:latin typeface="Calibri" panose="020F050202020403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solidFill>
                  <a:srgbClr val="002060"/>
                </a:solidFill>
                <a:effectLst/>
                <a:latin typeface="Calibri" panose="020F0502020204030204" pitchFamily="34" charset="0"/>
              </a:rPr>
              <a:t>Some apprentices were already experimenting with AI.</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solidFill>
                  <a:srgbClr val="002060"/>
                </a:solidFill>
                <a:effectLst/>
                <a:latin typeface="Calibri" panose="020F0502020204030204" pitchFamily="34" charset="0"/>
              </a:rPr>
              <a:t>Others were hesitant, concerned and fearful.</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solidFill>
                  <a:srgbClr val="002060"/>
                </a:solidFill>
                <a:effectLst/>
                <a:latin typeface="Calibri" panose="020F0502020204030204" pitchFamily="34" charset="0"/>
              </a:rPr>
              <a:t>The </a:t>
            </a:r>
            <a:r>
              <a:rPr lang="en-US" altLang="en-US" sz="2400" dirty="0">
                <a:solidFill>
                  <a:srgbClr val="002060"/>
                </a:solidFill>
                <a:latin typeface="Calibri" panose="020F0502020204030204" pitchFamily="34" charset="0"/>
              </a:rPr>
              <a:t>apprenticeship allows</a:t>
            </a:r>
            <a:r>
              <a:rPr kumimoji="0" lang="en-US" altLang="en-US" sz="2400" b="0" i="0" u="none" strike="noStrike" cap="none" normalizeH="0" baseline="0" dirty="0">
                <a:ln>
                  <a:noFill/>
                </a:ln>
                <a:solidFill>
                  <a:srgbClr val="002060"/>
                </a:solidFill>
                <a:effectLst/>
                <a:latin typeface="Calibri" panose="020F0502020204030204" pitchFamily="34" charset="0"/>
              </a:rPr>
              <a:t> </a:t>
            </a:r>
            <a:r>
              <a:rPr kumimoji="0" lang="en-US" altLang="en-US" sz="2400" b="1" i="0" u="none" strike="noStrike" cap="none" normalizeH="0" baseline="0" dirty="0">
                <a:ln>
                  <a:noFill/>
                </a:ln>
                <a:solidFill>
                  <a:srgbClr val="002060"/>
                </a:solidFill>
                <a:effectLst/>
                <a:latin typeface="Calibri" panose="020F0502020204030204" pitchFamily="34" charset="0"/>
              </a:rPr>
              <a:t>structured, psychologically safe experimentation</a:t>
            </a:r>
            <a:r>
              <a:rPr kumimoji="0" lang="en-US" altLang="en-US" sz="2400" b="0" i="0" u="none" strike="noStrike" cap="none" normalizeH="0" baseline="0" dirty="0">
                <a:ln>
                  <a:noFill/>
                </a:ln>
                <a:solidFill>
                  <a:srgbClr val="002060"/>
                </a:solidFill>
                <a:effectLst/>
                <a:latin typeface="Calibri" panose="020F0502020204030204" pitchFamily="34" charset="0"/>
              </a:rPr>
              <a:t>.</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solidFill>
                  <a:srgbClr val="002060"/>
                </a:solidFill>
                <a:effectLst/>
                <a:latin typeface="Calibri" panose="020F0502020204030204" pitchFamily="34" charset="0"/>
              </a:rPr>
              <a:t>This reduced resistance and supported movement from </a:t>
            </a:r>
            <a:r>
              <a:rPr kumimoji="0" lang="en-US" altLang="en-US" sz="2400" b="0" i="0" u="none" strike="noStrike" cap="none" normalizeH="0" baseline="0" dirty="0" err="1">
                <a:ln>
                  <a:noFill/>
                </a:ln>
                <a:solidFill>
                  <a:srgbClr val="002060"/>
                </a:solidFill>
                <a:effectLst/>
                <a:latin typeface="Calibri" panose="020F0502020204030204" pitchFamily="34" charset="0"/>
              </a:rPr>
              <a:t>scepticism</a:t>
            </a:r>
            <a:r>
              <a:rPr kumimoji="0" lang="en-US" altLang="en-US" sz="2400" b="0" i="0" u="none" strike="noStrike" cap="none" normalizeH="0" baseline="0" dirty="0">
                <a:ln>
                  <a:noFill/>
                </a:ln>
                <a:solidFill>
                  <a:srgbClr val="002060"/>
                </a:solidFill>
                <a:effectLst/>
                <a:latin typeface="Calibri" panose="020F0502020204030204" pitchFamily="34" charset="0"/>
              </a:rPr>
              <a:t> to informed adoption.</a:t>
            </a:r>
          </a:p>
          <a:p>
            <a:pPr marL="0" marR="0" lvl="0" indent="0"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dirty="0">
              <a:ln>
                <a:noFill/>
              </a:ln>
              <a:solidFill>
                <a:srgbClr val="002060"/>
              </a:solidFill>
              <a:effectLst/>
              <a:latin typeface="Calibri" panose="020F0502020204030204" pitchFamily="34" charset="0"/>
            </a:endParaRPr>
          </a:p>
        </p:txBody>
      </p:sp>
      <p:sp>
        <p:nvSpPr>
          <p:cNvPr id="3" name="Slide Number Placeholder 2">
            <a:extLst>
              <a:ext uri="{FF2B5EF4-FFF2-40B4-BE49-F238E27FC236}">
                <a16:creationId xmlns:a16="http://schemas.microsoft.com/office/drawing/2014/main" id="{0E677F9D-3843-2822-937F-2CFFE1A65AD6}"/>
              </a:ext>
            </a:extLst>
          </p:cNvPr>
          <p:cNvSpPr>
            <a:spLocks noGrp="1"/>
          </p:cNvSpPr>
          <p:nvPr>
            <p:ph type="sldNum" sz="quarter" idx="12"/>
          </p:nvPr>
        </p:nvSpPr>
        <p:spPr>
          <a:xfrm>
            <a:off x="9345709" y="6445995"/>
            <a:ext cx="2743200" cy="365125"/>
          </a:xfrm>
        </p:spPr>
        <p:txBody>
          <a:bodyPr anchor="ctr">
            <a:normAutofit/>
          </a:bodyPr>
          <a:lstStyle/>
          <a:p>
            <a:pPr>
              <a:lnSpc>
                <a:spcPct val="90000"/>
              </a:lnSpc>
              <a:spcAft>
                <a:spcPts val="600"/>
              </a:spcAft>
            </a:pPr>
            <a:fld id="{54F9A2EE-CDAC-DD46-9451-7801CF5C2B85}" type="slidenum">
              <a:rPr lang="en-US" sz="1900" smtClean="0"/>
              <a:pPr>
                <a:lnSpc>
                  <a:spcPct val="90000"/>
                </a:lnSpc>
                <a:spcAft>
                  <a:spcPts val="600"/>
                </a:spcAft>
              </a:pPr>
              <a:t>14</a:t>
            </a:fld>
            <a:endParaRPr lang="en-US" sz="1900"/>
          </a:p>
        </p:txBody>
      </p:sp>
      <p:sp>
        <p:nvSpPr>
          <p:cNvPr id="6" name="Rectangle 5">
            <a:extLst>
              <a:ext uri="{FF2B5EF4-FFF2-40B4-BE49-F238E27FC236}">
                <a16:creationId xmlns:a16="http://schemas.microsoft.com/office/drawing/2014/main" id="{F4A4F8A3-6B00-D2CA-B5F8-675838AE24C9}"/>
              </a:ext>
            </a:extLst>
          </p:cNvPr>
          <p:cNvSpPr/>
          <p:nvPr/>
        </p:nvSpPr>
        <p:spPr>
          <a:xfrm>
            <a:off x="0" y="466029"/>
            <a:ext cx="9470571" cy="722739"/>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altLang="en-US" sz="3600" b="1" dirty="0">
                <a:solidFill>
                  <a:schemeClr val="bg1"/>
                </a:solidFill>
                <a:latin typeface="Calibri" panose="020F0502020204030204" pitchFamily="34" charset="0"/>
                <a:cs typeface="Calibri" panose="020F0502020204030204" pitchFamily="34" charset="0"/>
              </a:rPr>
              <a:t>Rogers’ Adoption Curve → Educator Engagement</a:t>
            </a:r>
            <a:endParaRPr lang="en-US"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853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dvanced technology&#10;&#10;AI-generated content may be incorrect.">
            <a:extLst>
              <a:ext uri="{FF2B5EF4-FFF2-40B4-BE49-F238E27FC236}">
                <a16:creationId xmlns:a16="http://schemas.microsoft.com/office/drawing/2014/main" id="{A1E58350-3CF1-1FA0-1620-FE8B59D9B54A}"/>
              </a:ext>
            </a:extLst>
          </p:cNvPr>
          <p:cNvPicPr>
            <a:picLocks noGrp="1" noChangeAspect="1"/>
          </p:cNvPicPr>
          <p:nvPr>
            <p:ph idx="1"/>
          </p:nvPr>
        </p:nvPicPr>
        <p:blipFill>
          <a:blip r:embed="rId2"/>
          <a:stretch>
            <a:fillRect/>
          </a:stretch>
        </p:blipFill>
        <p:spPr>
          <a:xfrm>
            <a:off x="0" y="-1"/>
            <a:ext cx="12192000" cy="6356351"/>
          </a:xfrm>
        </p:spPr>
      </p:pic>
      <p:sp>
        <p:nvSpPr>
          <p:cNvPr id="3" name="Slide Number Placeholder 2">
            <a:extLst>
              <a:ext uri="{FF2B5EF4-FFF2-40B4-BE49-F238E27FC236}">
                <a16:creationId xmlns:a16="http://schemas.microsoft.com/office/drawing/2014/main" id="{0B3D2A5D-EE66-01B8-F69D-F920DBC993E2}"/>
              </a:ext>
            </a:extLst>
          </p:cNvPr>
          <p:cNvSpPr>
            <a:spLocks noGrp="1"/>
          </p:cNvSpPr>
          <p:nvPr>
            <p:ph type="sldNum" sz="quarter" idx="12"/>
          </p:nvPr>
        </p:nvSpPr>
        <p:spPr/>
        <p:txBody>
          <a:bodyPr/>
          <a:lstStyle/>
          <a:p>
            <a:fld id="{54F9A2EE-CDAC-DD46-9451-7801CF5C2B85}" type="slidenum">
              <a:rPr lang="en-US" smtClean="0"/>
              <a:t>15</a:t>
            </a:fld>
            <a:endParaRPr lang="en-US"/>
          </a:p>
        </p:txBody>
      </p:sp>
    </p:spTree>
    <p:extLst>
      <p:ext uri="{BB962C8B-B14F-4D97-AF65-F5344CB8AC3E}">
        <p14:creationId xmlns:p14="http://schemas.microsoft.com/office/powerpoint/2010/main" val="3835113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E5BB1E-8E75-A9C1-92BC-197DB610942A}"/>
              </a:ext>
            </a:extLst>
          </p:cNvPr>
          <p:cNvSpPr/>
          <p:nvPr/>
        </p:nvSpPr>
        <p:spPr>
          <a:xfrm>
            <a:off x="9692640" y="4419600"/>
            <a:ext cx="2407920" cy="188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graph&#10;&#10;AI-generated content may be incorrect.">
            <a:extLst>
              <a:ext uri="{FF2B5EF4-FFF2-40B4-BE49-F238E27FC236}">
                <a16:creationId xmlns:a16="http://schemas.microsoft.com/office/drawing/2014/main" id="{04F3F611-F9FE-A66A-7F3C-EDE9AC1AEF1D}"/>
              </a:ext>
            </a:extLst>
          </p:cNvPr>
          <p:cNvPicPr>
            <a:picLocks noChangeAspect="1"/>
          </p:cNvPicPr>
          <p:nvPr/>
        </p:nvPicPr>
        <p:blipFill>
          <a:blip r:embed="rId2"/>
          <a:stretch>
            <a:fillRect/>
          </a:stretch>
        </p:blipFill>
        <p:spPr>
          <a:xfrm>
            <a:off x="443498" y="1508852"/>
            <a:ext cx="5157787" cy="1908380"/>
          </a:xfrm>
          <a:prstGeom prst="rect">
            <a:avLst/>
          </a:prstGeom>
          <a:noFill/>
        </p:spPr>
      </p:pic>
      <p:sp>
        <p:nvSpPr>
          <p:cNvPr id="4" name="Rectangle 1">
            <a:extLst>
              <a:ext uri="{FF2B5EF4-FFF2-40B4-BE49-F238E27FC236}">
                <a16:creationId xmlns:a16="http://schemas.microsoft.com/office/drawing/2014/main" id="{96C2A973-8CD2-1586-57FF-5EEEF1EAA249}"/>
              </a:ext>
            </a:extLst>
          </p:cNvPr>
          <p:cNvSpPr>
            <a:spLocks noGrp="1" noChangeArrowheads="1"/>
          </p:cNvSpPr>
          <p:nvPr>
            <p:ph sz="quarter" idx="4"/>
          </p:nvPr>
        </p:nvSpPr>
        <p:spPr bwMode="auto">
          <a:xfrm>
            <a:off x="389069" y="3321389"/>
            <a:ext cx="12260391" cy="36845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br>
              <a:rPr kumimoji="0" lang="en-US" altLang="en-US" sz="2400" b="0" i="0" u="none" strike="noStrike" cap="none" normalizeH="0" baseline="0" dirty="0">
                <a:ln>
                  <a:noFill/>
                </a:ln>
                <a:solidFill>
                  <a:srgbClr val="002060"/>
                </a:solidFill>
                <a:effectLst/>
                <a:latin typeface="Calibri" panose="020F0502020204030204" pitchFamily="34" charset="0"/>
              </a:rPr>
            </a:br>
            <a:r>
              <a:rPr kumimoji="0" lang="en-US" altLang="en-US" sz="2400" b="1" i="0" u="none" strike="noStrike" cap="none" normalizeH="0" baseline="0" dirty="0">
                <a:ln>
                  <a:noFill/>
                </a:ln>
                <a:solidFill>
                  <a:srgbClr val="002060"/>
                </a:solidFill>
                <a:effectLst/>
                <a:latin typeface="Calibri" panose="020F0502020204030204" pitchFamily="34" charset="0"/>
              </a:rPr>
              <a:t>We are evaluating beyond satisfaction.</a:t>
            </a:r>
          </a:p>
          <a:p>
            <a:pPr marL="0" marR="0" lvl="0" indent="0" defTabSz="914400" rtl="0" eaLnBrk="0" fontAlgn="base" latinLnBrk="0" hangingPunct="0">
              <a:spcBef>
                <a:spcPct val="0"/>
              </a:spcBef>
              <a:spcAft>
                <a:spcPts val="600"/>
              </a:spcAft>
              <a:buClrTx/>
              <a:buSzTx/>
              <a:buFontTx/>
              <a:buChar char="•"/>
              <a:tabLst/>
            </a:pPr>
            <a:endParaRPr kumimoji="0" lang="en-US" altLang="en-US" sz="2400" b="1" i="0" u="none" strike="noStrike" cap="none" normalizeH="0" baseline="0" dirty="0">
              <a:ln>
                <a:noFill/>
              </a:ln>
              <a:solidFill>
                <a:srgbClr val="002060"/>
              </a:solidFill>
              <a:effectLst/>
              <a:latin typeface="Calibri" panose="020F050202020403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dirty="0">
                <a:ln>
                  <a:noFill/>
                </a:ln>
                <a:solidFill>
                  <a:srgbClr val="002060"/>
                </a:solidFill>
                <a:effectLst/>
                <a:latin typeface="Calibri" panose="020F0502020204030204" pitchFamily="34" charset="0"/>
              </a:rPr>
              <a:t>Level 1 – Reaction:</a:t>
            </a:r>
            <a:r>
              <a:rPr kumimoji="0" lang="en-US" altLang="en-US" sz="2400" b="0" i="0" u="none" strike="noStrike" cap="none" normalizeH="0" baseline="0" dirty="0">
                <a:ln>
                  <a:noFill/>
                </a:ln>
                <a:solidFill>
                  <a:srgbClr val="002060"/>
                </a:solidFill>
                <a:effectLst/>
                <a:latin typeface="Calibri" panose="020F0502020204030204" pitchFamily="34" charset="0"/>
              </a:rPr>
              <a:t> Did apprentices value the AI content?</a:t>
            </a:r>
          </a:p>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dirty="0">
                <a:ln>
                  <a:noFill/>
                </a:ln>
                <a:solidFill>
                  <a:srgbClr val="002060"/>
                </a:solidFill>
                <a:effectLst/>
                <a:latin typeface="Calibri" panose="020F0502020204030204" pitchFamily="34" charset="0"/>
              </a:rPr>
              <a:t>Level 2 – Learning:</a:t>
            </a:r>
            <a:r>
              <a:rPr kumimoji="0" lang="en-US" altLang="en-US" sz="2400" b="0" i="0" u="none" strike="noStrike" cap="none" normalizeH="0" baseline="0" dirty="0">
                <a:ln>
                  <a:noFill/>
                </a:ln>
                <a:solidFill>
                  <a:srgbClr val="002060"/>
                </a:solidFill>
                <a:effectLst/>
                <a:latin typeface="Calibri" panose="020F0502020204030204" pitchFamily="34" charset="0"/>
              </a:rPr>
              <a:t> Did their digital capability increase?</a:t>
            </a:r>
          </a:p>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dirty="0">
                <a:ln>
                  <a:noFill/>
                </a:ln>
                <a:solidFill>
                  <a:srgbClr val="002060"/>
                </a:solidFill>
                <a:effectLst/>
                <a:latin typeface="Calibri" panose="020F0502020204030204" pitchFamily="34" charset="0"/>
              </a:rPr>
              <a:t>Level 3 – </a:t>
            </a:r>
            <a:r>
              <a:rPr kumimoji="0" lang="en-US" altLang="en-US" sz="2400" b="1" i="0" u="none" strike="noStrike" cap="none" normalizeH="0" baseline="0" dirty="0" err="1">
                <a:ln>
                  <a:noFill/>
                </a:ln>
                <a:solidFill>
                  <a:srgbClr val="002060"/>
                </a:solidFill>
                <a:effectLst/>
                <a:latin typeface="Calibri" panose="020F0502020204030204" pitchFamily="34" charset="0"/>
              </a:rPr>
              <a:t>Behaviour</a:t>
            </a:r>
            <a:r>
              <a:rPr kumimoji="0" lang="en-US" altLang="en-US" sz="2400" b="1" i="0" u="none" strike="noStrike" cap="none" normalizeH="0" baseline="0" dirty="0">
                <a:ln>
                  <a:noFill/>
                </a:ln>
                <a:solidFill>
                  <a:srgbClr val="002060"/>
                </a:solidFill>
                <a:effectLst/>
                <a:latin typeface="Calibri" panose="020F0502020204030204" pitchFamily="34" charset="0"/>
              </a:rPr>
              <a:t>:</a:t>
            </a:r>
            <a:r>
              <a:rPr kumimoji="0" lang="en-US" altLang="en-US" sz="2400" b="0" i="0" u="none" strike="noStrike" cap="none" normalizeH="0" baseline="0" dirty="0">
                <a:ln>
                  <a:noFill/>
                </a:ln>
                <a:solidFill>
                  <a:srgbClr val="002060"/>
                </a:solidFill>
                <a:effectLst/>
                <a:latin typeface="Calibri" panose="020F0502020204030204" pitchFamily="34" charset="0"/>
              </a:rPr>
              <a:t> Did they actually use AI ethically in practice?</a:t>
            </a:r>
          </a:p>
          <a:p>
            <a:pPr marL="0" marR="0" lvl="0" indent="0" defTabSz="914400" rtl="0" eaLnBrk="0" fontAlgn="base" latinLnBrk="0" hangingPunct="0">
              <a:spcBef>
                <a:spcPct val="0"/>
              </a:spcBef>
              <a:spcAft>
                <a:spcPts val="600"/>
              </a:spcAft>
              <a:buClrTx/>
              <a:buSzTx/>
              <a:buFontTx/>
              <a:buChar char="•"/>
              <a:tabLst/>
            </a:pPr>
            <a:r>
              <a:rPr kumimoji="0" lang="en-US" altLang="en-US" sz="2400" b="1" i="0" u="none" strike="noStrike" cap="none" normalizeH="0" baseline="0" dirty="0">
                <a:ln>
                  <a:noFill/>
                </a:ln>
                <a:solidFill>
                  <a:srgbClr val="002060"/>
                </a:solidFill>
                <a:effectLst/>
                <a:latin typeface="Calibri" panose="020F0502020204030204" pitchFamily="34" charset="0"/>
              </a:rPr>
              <a:t>Level 4 – Results:</a:t>
            </a:r>
            <a:r>
              <a:rPr kumimoji="0" lang="en-US" altLang="en-US" sz="2400" b="0" i="0" u="none" strike="noStrike" cap="none" normalizeH="0" baseline="0" dirty="0">
                <a:ln>
                  <a:noFill/>
                </a:ln>
                <a:solidFill>
                  <a:srgbClr val="002060"/>
                </a:solidFill>
                <a:effectLst/>
                <a:latin typeface="Calibri" panose="020F0502020204030204" pitchFamily="34" charset="0"/>
              </a:rPr>
              <a:t> Early indications of improved educator confidence and learner experience.</a:t>
            </a:r>
          </a:p>
          <a:p>
            <a:pPr marL="0" marR="0" lvl="0" indent="0" defTabSz="914400" rtl="0" eaLnBrk="0" fontAlgn="base" latinLnBrk="0" hangingPunct="0">
              <a:spcBef>
                <a:spcPct val="0"/>
              </a:spcBef>
              <a:spcAft>
                <a:spcPts val="600"/>
              </a:spcAft>
              <a:buClrTx/>
              <a:buSzTx/>
              <a:buFontTx/>
              <a:buNone/>
              <a:tabLst/>
            </a:pPr>
            <a:endParaRPr kumimoji="0" lang="en-US" altLang="en-US" sz="2400" b="0" i="0" u="none" strike="noStrike" cap="none" normalizeH="0" baseline="0" dirty="0">
              <a:ln>
                <a:noFill/>
              </a:ln>
              <a:solidFill>
                <a:srgbClr val="002060"/>
              </a:solidFill>
              <a:effectLst/>
              <a:latin typeface="Calibri" panose="020F0502020204030204" pitchFamily="34" charset="0"/>
            </a:endParaRPr>
          </a:p>
        </p:txBody>
      </p:sp>
      <p:sp>
        <p:nvSpPr>
          <p:cNvPr id="3" name="Slide Number Placeholder 2" hidden="1">
            <a:extLst>
              <a:ext uri="{FF2B5EF4-FFF2-40B4-BE49-F238E27FC236}">
                <a16:creationId xmlns:a16="http://schemas.microsoft.com/office/drawing/2014/main" id="{9904B973-AF57-27A5-8232-855C2BDE7E2E}"/>
              </a:ext>
            </a:extLst>
          </p:cNvPr>
          <p:cNvSpPr>
            <a:spLocks noGrp="1"/>
          </p:cNvSpPr>
          <p:nvPr>
            <p:ph type="sldNum" sz="quarter" idx="4294967295"/>
          </p:nvPr>
        </p:nvSpPr>
        <p:spPr>
          <a:xfrm>
            <a:off x="8639628" y="6428920"/>
            <a:ext cx="2743200" cy="365125"/>
          </a:xfrm>
        </p:spPr>
        <p:txBody>
          <a:bodyPr anchor="ctr">
            <a:normAutofit/>
          </a:bodyPr>
          <a:lstStyle/>
          <a:p>
            <a:pPr>
              <a:lnSpc>
                <a:spcPct val="90000"/>
              </a:lnSpc>
              <a:spcAft>
                <a:spcPts val="600"/>
              </a:spcAft>
            </a:pPr>
            <a:fld id="{54F9A2EE-CDAC-DD46-9451-7801CF5C2B85}" type="slidenum">
              <a:rPr lang="en-US" sz="1900" smtClean="0"/>
              <a:pPr>
                <a:lnSpc>
                  <a:spcPct val="90000"/>
                </a:lnSpc>
                <a:spcAft>
                  <a:spcPts val="600"/>
                </a:spcAft>
              </a:pPr>
              <a:t>16</a:t>
            </a:fld>
            <a:endParaRPr lang="en-US" sz="1900"/>
          </a:p>
        </p:txBody>
      </p:sp>
      <p:sp>
        <p:nvSpPr>
          <p:cNvPr id="10" name="TextBox 9">
            <a:extLst>
              <a:ext uri="{FF2B5EF4-FFF2-40B4-BE49-F238E27FC236}">
                <a16:creationId xmlns:a16="http://schemas.microsoft.com/office/drawing/2014/main" id="{9E5E2FE7-D9CF-A52C-3007-17BD32B5C1FF}"/>
              </a:ext>
            </a:extLst>
          </p:cNvPr>
          <p:cNvSpPr txBox="1"/>
          <p:nvPr/>
        </p:nvSpPr>
        <p:spPr>
          <a:xfrm>
            <a:off x="5820227" y="1644007"/>
            <a:ext cx="5982704" cy="2292935"/>
          </a:xfrm>
          <a:prstGeom prst="rect">
            <a:avLst/>
          </a:prstGeom>
          <a:noFill/>
        </p:spPr>
        <p:txBody>
          <a:bodyPr wrap="square" rtlCol="0">
            <a:spAutoFit/>
          </a:bodyPr>
          <a:lstStyle/>
          <a:p>
            <a:pPr lvl="0" eaLnBrk="0" fontAlgn="base" hangingPunct="0">
              <a:spcBef>
                <a:spcPct val="0"/>
              </a:spcBef>
              <a:spcAft>
                <a:spcPts val="600"/>
              </a:spcAft>
            </a:pPr>
            <a:r>
              <a:rPr lang="en-US" altLang="en-US" sz="2400" b="1" i="1" dirty="0">
                <a:solidFill>
                  <a:srgbClr val="002060"/>
                </a:solidFill>
                <a:latin typeface="Calibri" panose="020F0502020204030204" pitchFamily="34" charset="0"/>
                <a:cs typeface="Calibri" panose="020F0502020204030204" pitchFamily="34" charset="0"/>
              </a:rPr>
              <a:t>“Rather than measuring enthusiasm alone, we are evaluating impact across </a:t>
            </a:r>
            <a:r>
              <a:rPr lang="en-US" altLang="en-US" sz="2400" b="1" i="1" dirty="0" err="1">
                <a:solidFill>
                  <a:srgbClr val="002060"/>
                </a:solidFill>
                <a:latin typeface="Calibri" panose="020F0502020204030204" pitchFamily="34" charset="0"/>
                <a:cs typeface="Calibri" panose="020F0502020204030204" pitchFamily="34" charset="0"/>
              </a:rPr>
              <a:t>behavioural</a:t>
            </a:r>
            <a:r>
              <a:rPr lang="en-US" altLang="en-US" sz="2400" b="1" i="1" dirty="0">
                <a:solidFill>
                  <a:srgbClr val="002060"/>
                </a:solidFill>
                <a:latin typeface="Calibri" panose="020F0502020204030204" pitchFamily="34" charset="0"/>
                <a:cs typeface="Calibri" panose="020F0502020204030204" pitchFamily="34" charset="0"/>
              </a:rPr>
              <a:t> and workplace levels, ensuring this is capability development, not simply exposure.”</a:t>
            </a:r>
          </a:p>
          <a:p>
            <a:endParaRPr lang="en-US" dirty="0"/>
          </a:p>
        </p:txBody>
      </p:sp>
      <p:sp>
        <p:nvSpPr>
          <p:cNvPr id="2" name="Rectangle 1">
            <a:extLst>
              <a:ext uri="{FF2B5EF4-FFF2-40B4-BE49-F238E27FC236}">
                <a16:creationId xmlns:a16="http://schemas.microsoft.com/office/drawing/2014/main" id="{771E865E-9C02-1A65-E03A-CEC7D80B52CB}"/>
              </a:ext>
            </a:extLst>
          </p:cNvPr>
          <p:cNvSpPr/>
          <p:nvPr/>
        </p:nvSpPr>
        <p:spPr>
          <a:xfrm>
            <a:off x="0" y="466029"/>
            <a:ext cx="8948057" cy="722739"/>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altLang="en-US" sz="3600" b="1" dirty="0">
                <a:latin typeface="Calibri" panose="020F0502020204030204" pitchFamily="34" charset="0"/>
                <a:cs typeface="Calibri" panose="020F0502020204030204" pitchFamily="34" charset="0"/>
              </a:rPr>
              <a:t>Kirkpatrick Evaluation → Impact Across Levels</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6639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851FFF-5173-72FE-0AF1-CEC34E489E6E}"/>
              </a:ext>
            </a:extLst>
          </p:cNvPr>
          <p:cNvSpPr>
            <a:spLocks noGrp="1"/>
          </p:cNvSpPr>
          <p:nvPr>
            <p:ph idx="1"/>
          </p:nvPr>
        </p:nvSpPr>
        <p:spPr>
          <a:xfrm>
            <a:off x="351972" y="2102607"/>
            <a:ext cx="10544628" cy="3062060"/>
          </a:xfrm>
        </p:spPr>
        <p:txBody>
          <a:bodyPr>
            <a:normAutofit/>
          </a:bodyPr>
          <a:lstStyle/>
          <a:p>
            <a:pPr marL="0" indent="0">
              <a:buNone/>
            </a:pPr>
            <a:r>
              <a:rPr lang="en-GB" dirty="0">
                <a:solidFill>
                  <a:srgbClr val="002060"/>
                </a:solidFill>
              </a:rPr>
              <a:t>“Very </a:t>
            </a:r>
            <a:r>
              <a:rPr lang="en-GB" b="1" dirty="0">
                <a:solidFill>
                  <a:srgbClr val="002060"/>
                </a:solidFill>
              </a:rPr>
              <a:t>eye opening </a:t>
            </a:r>
            <a:r>
              <a:rPr lang="en-GB" dirty="0">
                <a:solidFill>
                  <a:srgbClr val="002060"/>
                </a:solidFill>
              </a:rPr>
              <a:t>and </a:t>
            </a:r>
            <a:r>
              <a:rPr lang="en-GB" b="1" dirty="0">
                <a:solidFill>
                  <a:srgbClr val="002060"/>
                </a:solidFill>
              </a:rPr>
              <a:t>skill building </a:t>
            </a:r>
            <a:r>
              <a:rPr lang="en-GB" dirty="0">
                <a:solidFill>
                  <a:srgbClr val="002060"/>
                </a:solidFill>
              </a:rPr>
              <a:t>on how to look at the practice educator role in a different lens. Always feel excited after session to take the information and tools presented to do with students.”</a:t>
            </a:r>
          </a:p>
          <a:p>
            <a:pPr marL="0" indent="0">
              <a:buNone/>
            </a:pPr>
            <a:endParaRPr lang="en-GB" dirty="0">
              <a:solidFill>
                <a:srgbClr val="002060"/>
              </a:solidFill>
            </a:endParaRPr>
          </a:p>
          <a:p>
            <a:pPr marL="0" indent="0">
              <a:buNone/>
            </a:pPr>
            <a:r>
              <a:rPr lang="en-GB" dirty="0">
                <a:solidFill>
                  <a:srgbClr val="002060"/>
                </a:solidFill>
              </a:rPr>
              <a:t>“</a:t>
            </a:r>
            <a:r>
              <a:rPr lang="en-US" b="1" dirty="0">
                <a:solidFill>
                  <a:srgbClr val="002060"/>
                </a:solidFill>
              </a:rPr>
              <a:t>Really interesting</a:t>
            </a:r>
            <a:r>
              <a:rPr lang="en-US" dirty="0">
                <a:solidFill>
                  <a:srgbClr val="002060"/>
                </a:solidFill>
              </a:rPr>
              <a:t>. Good to learn about equity and how it impacts a wide variety of people. Helpful to learn of the </a:t>
            </a:r>
            <a:r>
              <a:rPr lang="en-US" b="1" dirty="0">
                <a:solidFill>
                  <a:srgbClr val="002060"/>
                </a:solidFill>
              </a:rPr>
              <a:t>future of AI</a:t>
            </a:r>
            <a:r>
              <a:rPr lang="en-US" dirty="0">
                <a:solidFill>
                  <a:srgbClr val="002060"/>
                </a:solidFill>
              </a:rPr>
              <a:t>.”</a:t>
            </a:r>
          </a:p>
          <a:p>
            <a:endParaRPr lang="en-US" dirty="0">
              <a:solidFill>
                <a:srgbClr val="002060"/>
              </a:solidFill>
            </a:endParaRPr>
          </a:p>
        </p:txBody>
      </p:sp>
      <p:sp>
        <p:nvSpPr>
          <p:cNvPr id="10" name="Slide Number Placeholder 3">
            <a:extLst>
              <a:ext uri="{FF2B5EF4-FFF2-40B4-BE49-F238E27FC236}">
                <a16:creationId xmlns:a16="http://schemas.microsoft.com/office/drawing/2014/main" id="{C89EAB0E-17D4-1DB5-E621-4AF73B0F3FBB}"/>
              </a:ext>
            </a:extLst>
          </p:cNvPr>
          <p:cNvSpPr>
            <a:spLocks noGrp="1"/>
          </p:cNvSpPr>
          <p:nvPr>
            <p:ph type="sldNum" sz="quarter" idx="10"/>
          </p:nvPr>
        </p:nvSpPr>
        <p:spPr>
          <a:xfrm>
            <a:off x="8639628" y="6428920"/>
            <a:ext cx="2743200" cy="365125"/>
          </a:xfrm>
        </p:spPr>
        <p:txBody>
          <a:bodyPr vert="horz" lIns="91440" tIns="45720" rIns="91440" bIns="45720" rtlCol="0" anchor="ctr">
            <a:normAutofit/>
          </a:bodyPr>
          <a:lstStyle/>
          <a:p>
            <a:pPr>
              <a:lnSpc>
                <a:spcPct val="90000"/>
              </a:lnSpc>
              <a:spcAft>
                <a:spcPts val="600"/>
              </a:spcAft>
            </a:pPr>
            <a:fld id="{54F9A2EE-CDAC-DD46-9451-7801CF5C2B85}" type="slidenum">
              <a:rPr lang="en-US" sz="1900" smtClean="0"/>
              <a:pPr>
                <a:lnSpc>
                  <a:spcPct val="90000"/>
                </a:lnSpc>
                <a:spcAft>
                  <a:spcPts val="600"/>
                </a:spcAft>
              </a:pPr>
              <a:t>17</a:t>
            </a:fld>
            <a:endParaRPr lang="en-US" sz="1900"/>
          </a:p>
        </p:txBody>
      </p:sp>
      <p:sp>
        <p:nvSpPr>
          <p:cNvPr id="2" name="Rectangle 1">
            <a:extLst>
              <a:ext uri="{FF2B5EF4-FFF2-40B4-BE49-F238E27FC236}">
                <a16:creationId xmlns:a16="http://schemas.microsoft.com/office/drawing/2014/main" id="{DF0A835B-A3C5-ADEE-C578-C9D55384B94B}"/>
              </a:ext>
            </a:extLst>
          </p:cNvPr>
          <p:cNvSpPr/>
          <p:nvPr/>
        </p:nvSpPr>
        <p:spPr>
          <a:xfrm>
            <a:off x="0" y="476984"/>
            <a:ext cx="6672942" cy="722739"/>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ct val="0"/>
              </a:spcBef>
              <a:spcAft>
                <a:spcPts val="600"/>
              </a:spcAft>
            </a:pPr>
            <a:r>
              <a:rPr lang="en-US" sz="4400" b="1" dirty="0">
                <a:latin typeface="Calibri" panose="020F0502020204030204" pitchFamily="34" charset="0"/>
                <a:cs typeface="Calibri" panose="020F0502020204030204" pitchFamily="34" charset="0"/>
              </a:rPr>
              <a:t>Feedback from pilot cohort </a:t>
            </a:r>
          </a:p>
        </p:txBody>
      </p:sp>
      <p:sp>
        <p:nvSpPr>
          <p:cNvPr id="4" name="Rectangle 3">
            <a:extLst>
              <a:ext uri="{FF2B5EF4-FFF2-40B4-BE49-F238E27FC236}">
                <a16:creationId xmlns:a16="http://schemas.microsoft.com/office/drawing/2014/main" id="{78DE4C97-0726-77F5-2837-1D8D3E2F3FAC}"/>
              </a:ext>
            </a:extLst>
          </p:cNvPr>
          <p:cNvSpPr/>
          <p:nvPr/>
        </p:nvSpPr>
        <p:spPr>
          <a:xfrm>
            <a:off x="9692640" y="4419600"/>
            <a:ext cx="2407920" cy="1889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amitriptyline – Primary Care Research &amp; Teaching Blog">
            <a:extLst>
              <a:ext uri="{FF2B5EF4-FFF2-40B4-BE49-F238E27FC236}">
                <a16:creationId xmlns:a16="http://schemas.microsoft.com/office/drawing/2014/main" id="{B055C002-0E73-843A-1D28-F627BC97A2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74" b="35704"/>
          <a:stretch>
            <a:fillRect/>
          </a:stretch>
        </p:blipFill>
        <p:spPr bwMode="auto">
          <a:xfrm>
            <a:off x="7107382" y="286362"/>
            <a:ext cx="2493818" cy="85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36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12E97-10C7-9E2C-8F8C-CB515ED07953}"/>
              </a:ext>
            </a:extLst>
          </p:cNvPr>
          <p:cNvSpPr>
            <a:spLocks noGrp="1"/>
          </p:cNvSpPr>
          <p:nvPr>
            <p:ph type="title" idx="4294967295"/>
          </p:nvPr>
        </p:nvSpPr>
        <p:spPr/>
        <p:txBody>
          <a:bodyPr/>
          <a:lstStyle/>
          <a:p>
            <a:br>
              <a:rPr lang="en-US" altLang="en-US" sz="3600" b="1" dirty="0">
                <a:solidFill>
                  <a:srgbClr val="000000"/>
                </a:solidFill>
                <a:latin typeface="Arial" panose="020B0604020202020204" pitchFamily="34" charset="0"/>
              </a:rPr>
            </a:br>
            <a:r>
              <a:rPr lang="en-US" altLang="en-US" sz="3600" b="1" dirty="0">
                <a:solidFill>
                  <a:srgbClr val="000000"/>
                </a:solidFill>
                <a:latin typeface="Arial" panose="020B0604020202020204" pitchFamily="34" charset="0"/>
              </a:rPr>
              <a:t>   </a:t>
            </a:r>
            <a:endParaRPr lang="en-US" dirty="0"/>
          </a:p>
        </p:txBody>
      </p:sp>
      <p:sp>
        <p:nvSpPr>
          <p:cNvPr id="4" name="Slide Number Placeholder 3">
            <a:extLst>
              <a:ext uri="{FF2B5EF4-FFF2-40B4-BE49-F238E27FC236}">
                <a16:creationId xmlns:a16="http://schemas.microsoft.com/office/drawing/2014/main" id="{B5DCB4D1-34CB-E193-B1F9-4D5504FCEAA9}"/>
              </a:ext>
            </a:extLst>
          </p:cNvPr>
          <p:cNvSpPr>
            <a:spLocks noGrp="1"/>
          </p:cNvSpPr>
          <p:nvPr>
            <p:ph type="sldNum" sz="quarter" idx="12"/>
          </p:nvPr>
        </p:nvSpPr>
        <p:spPr/>
        <p:txBody>
          <a:bodyPr/>
          <a:lstStyle/>
          <a:p>
            <a:fld id="{9E67B938-2EB0-6D42-B90B-18C054DA7198}" type="slidenum">
              <a:rPr lang="en-US" smtClean="0"/>
              <a:t>18</a:t>
            </a:fld>
            <a:endParaRPr lang="en-US"/>
          </a:p>
        </p:txBody>
      </p:sp>
      <p:sp>
        <p:nvSpPr>
          <p:cNvPr id="5" name="Rectangle 1">
            <a:extLst>
              <a:ext uri="{FF2B5EF4-FFF2-40B4-BE49-F238E27FC236}">
                <a16:creationId xmlns:a16="http://schemas.microsoft.com/office/drawing/2014/main" id="{A5F6CA16-16F2-2FB9-E032-FCF19B6667C6}"/>
              </a:ext>
            </a:extLst>
          </p:cNvPr>
          <p:cNvSpPr>
            <a:spLocks noGrp="1" noChangeArrowheads="1"/>
          </p:cNvSpPr>
          <p:nvPr>
            <p:ph type="body" sz="quarter" idx="11"/>
          </p:nvPr>
        </p:nvSpPr>
        <p:spPr bwMode="auto">
          <a:xfrm>
            <a:off x="293591" y="1554252"/>
            <a:ext cx="1142029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206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2060"/>
                </a:solidFill>
                <a:effectLst/>
                <a:latin typeface="Calibri" panose="020F0502020204030204" pitchFamily="34" charset="0"/>
              </a:rPr>
              <a:t>“We should not be training educators to outsource thinking. We should train them to collaborate with AI, responsibly automating low-level tasks while retaining professional judgement.”</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2400" b="1" i="1" dirty="0">
                <a:solidFill>
                  <a:srgbClr val="002060"/>
                </a:solidFill>
                <a:latin typeface="Calibri" panose="020F0502020204030204" pitchFamily="34" charset="0"/>
              </a:rPr>
              <a:t>David Maytham, 2025</a:t>
            </a:r>
            <a:endParaRPr kumimoji="0" lang="en-US" altLang="en-US" sz="2400" b="1" i="1" u="none" strike="noStrike" cap="none" normalizeH="0" baseline="0" dirty="0">
              <a:ln>
                <a:noFill/>
              </a:ln>
              <a:solidFill>
                <a:srgbClr val="00206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solidFill>
                <a:srgbClr val="00206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00206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2060"/>
                </a:solidFill>
                <a:effectLst/>
                <a:latin typeface="Calibri" panose="020F0502020204030204" pitchFamily="34" charset="0"/>
              </a:rPr>
              <a:t>“Human oversight remains central. AI is assistive, not autonomous.”</a:t>
            </a:r>
          </a:p>
        </p:txBody>
      </p:sp>
      <p:sp>
        <p:nvSpPr>
          <p:cNvPr id="3" name="Rectangle 2">
            <a:extLst>
              <a:ext uri="{FF2B5EF4-FFF2-40B4-BE49-F238E27FC236}">
                <a16:creationId xmlns:a16="http://schemas.microsoft.com/office/drawing/2014/main" id="{C430E9BD-F8A8-3539-DCA4-9DDEFE17F8DF}"/>
              </a:ext>
            </a:extLst>
          </p:cNvPr>
          <p:cNvSpPr/>
          <p:nvPr/>
        </p:nvSpPr>
        <p:spPr>
          <a:xfrm>
            <a:off x="0" y="628589"/>
            <a:ext cx="3616960" cy="709628"/>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ct val="0"/>
              </a:spcBef>
              <a:spcAft>
                <a:spcPts val="600"/>
              </a:spcAft>
            </a:pPr>
            <a:r>
              <a:rPr lang="en-US" altLang="en-US" sz="3600" b="1" dirty="0">
                <a:solidFill>
                  <a:schemeClr val="bg1"/>
                </a:solidFill>
                <a:latin typeface="Calibri" panose="020F0502020204030204" pitchFamily="34" charset="0"/>
                <a:cs typeface="Calibri" panose="020F0502020204030204" pitchFamily="34" charset="0"/>
              </a:rPr>
              <a:t>A final thought…</a:t>
            </a:r>
            <a:endParaRPr lang="en-US"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966633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5D1E6-ED19-29E8-2578-E35256C16FAD}"/>
              </a:ext>
            </a:extLst>
          </p:cNvPr>
          <p:cNvSpPr/>
          <p:nvPr/>
        </p:nvSpPr>
        <p:spPr>
          <a:xfrm flipH="1">
            <a:off x="4993" y="-18791"/>
            <a:ext cx="12192000" cy="6861178"/>
          </a:xfrm>
          <a:prstGeom prst="rect">
            <a:avLst/>
          </a:prstGeom>
          <a:solidFill>
            <a:srgbClr val="0025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00000"/>
                </a:solidFill>
                <a:effectLst/>
                <a:latin typeface="Times"/>
              </a:rPr>
              <a:t> </a:t>
            </a:r>
            <a:endParaRPr lang="en-US" dirty="0"/>
          </a:p>
        </p:txBody>
      </p:sp>
      <p:sp>
        <p:nvSpPr>
          <p:cNvPr id="12" name="Rectangle 11">
            <a:extLst>
              <a:ext uri="{FF2B5EF4-FFF2-40B4-BE49-F238E27FC236}">
                <a16:creationId xmlns:a16="http://schemas.microsoft.com/office/drawing/2014/main" id="{87BE93E0-6AE0-E75D-DDF5-9A9A0843193D}"/>
              </a:ext>
            </a:extLst>
          </p:cNvPr>
          <p:cNvSpPr/>
          <p:nvPr/>
        </p:nvSpPr>
        <p:spPr>
          <a:xfrm>
            <a:off x="0" y="409376"/>
            <a:ext cx="3599544" cy="722739"/>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GB" sz="4400" b="1" dirty="0">
                <a:latin typeface="Calibri"/>
                <a:ea typeface="Calibri"/>
                <a:cs typeface="Calibri"/>
              </a:rPr>
              <a:t>Find out more</a:t>
            </a:r>
            <a:endParaRPr lang="en-US" dirty="0"/>
          </a:p>
        </p:txBody>
      </p:sp>
      <p:pic>
        <p:nvPicPr>
          <p:cNvPr id="22" name="Picture 21" descr="A logo with white and green circles&#10;&#10;AI-generated content may be incorrect.">
            <a:extLst>
              <a:ext uri="{FF2B5EF4-FFF2-40B4-BE49-F238E27FC236}">
                <a16:creationId xmlns:a16="http://schemas.microsoft.com/office/drawing/2014/main" id="{033979AA-F23F-3231-FEEA-0FB5A27E1042}"/>
              </a:ext>
            </a:extLst>
          </p:cNvPr>
          <p:cNvPicPr>
            <a:picLocks noChangeAspect="1"/>
          </p:cNvPicPr>
          <p:nvPr/>
        </p:nvPicPr>
        <p:blipFill>
          <a:blip r:embed="rId3"/>
          <a:srcRect t="7899" b="12717"/>
          <a:stretch/>
        </p:blipFill>
        <p:spPr>
          <a:xfrm>
            <a:off x="9475560" y="116116"/>
            <a:ext cx="2559050" cy="1355983"/>
          </a:xfrm>
          <a:prstGeom prst="rect">
            <a:avLst/>
          </a:prstGeom>
        </p:spPr>
      </p:pic>
      <p:sp>
        <p:nvSpPr>
          <p:cNvPr id="28" name="TextBox 27">
            <a:extLst>
              <a:ext uri="{FF2B5EF4-FFF2-40B4-BE49-F238E27FC236}">
                <a16:creationId xmlns:a16="http://schemas.microsoft.com/office/drawing/2014/main" id="{42321505-D75A-B7D9-46F9-051FF9D010BA}"/>
              </a:ext>
            </a:extLst>
          </p:cNvPr>
          <p:cNvSpPr txBox="1"/>
          <p:nvPr/>
        </p:nvSpPr>
        <p:spPr>
          <a:xfrm>
            <a:off x="5602514" y="-754743"/>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1B8B6761-D8A3-2AEF-18E9-72AB2C4E35D6}"/>
              </a:ext>
            </a:extLst>
          </p:cNvPr>
          <p:cNvSpPr txBox="1"/>
          <p:nvPr/>
        </p:nvSpPr>
        <p:spPr>
          <a:xfrm>
            <a:off x="2689606" y="1589278"/>
            <a:ext cx="804062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latin typeface="Calibri"/>
                <a:ea typeface="Calibri"/>
                <a:cs typeface="Calibri"/>
              </a:rPr>
              <a:t>About the pilot project:</a:t>
            </a:r>
          </a:p>
          <a:p>
            <a:r>
              <a:rPr lang="en-US" sz="2000" b="1" dirty="0">
                <a:solidFill>
                  <a:srgbClr val="8DBE56"/>
                </a:solidFill>
                <a:latin typeface="Calibri"/>
                <a:ea typeface="Calibri"/>
                <a:cs typeface="Calibri"/>
              </a:rPr>
              <a:t>Karen Burbidge</a:t>
            </a:r>
            <a:br>
              <a:rPr lang="en-US" sz="2000" dirty="0">
                <a:latin typeface="Calibri"/>
                <a:ea typeface="Calibri"/>
                <a:cs typeface="Calibri"/>
              </a:rPr>
            </a:br>
            <a:r>
              <a:rPr lang="en-US" sz="2000" dirty="0">
                <a:solidFill>
                  <a:schemeClr val="bg1"/>
                </a:solidFill>
                <a:latin typeface="Calibri"/>
                <a:ea typeface="Calibri"/>
                <a:cs typeface="Calibri"/>
              </a:rPr>
              <a:t>Email: karen.burbidge1@nhs.net  </a:t>
            </a:r>
            <a:br>
              <a:rPr lang="en-US" sz="2000" dirty="0">
                <a:latin typeface="Calibri"/>
                <a:ea typeface="Calibri"/>
                <a:cs typeface="Calibri"/>
              </a:rPr>
            </a:br>
            <a:r>
              <a:rPr lang="en-US" sz="2000" dirty="0">
                <a:solidFill>
                  <a:schemeClr val="bg1"/>
                </a:solidFill>
                <a:latin typeface="Calibri"/>
                <a:ea typeface="Calibri"/>
                <a:cs typeface="Calibri"/>
              </a:rPr>
              <a:t>Tel: 07581 492265</a:t>
            </a:r>
            <a:endParaRPr lang="en-US" sz="2000" dirty="0">
              <a:solidFill>
                <a:schemeClr val="bg1"/>
              </a:solidFill>
            </a:endParaRPr>
          </a:p>
          <a:p>
            <a:endParaRPr lang="en-US" dirty="0">
              <a:solidFill>
                <a:schemeClr val="bg1"/>
              </a:solidFill>
              <a:latin typeface="Calibri"/>
              <a:ea typeface="Calibri"/>
              <a:cs typeface="Calibri"/>
            </a:endParaRPr>
          </a:p>
          <a:p>
            <a:endParaRPr lang="en-US" dirty="0">
              <a:solidFill>
                <a:schemeClr val="bg1"/>
              </a:solidFill>
              <a:latin typeface="Calibri"/>
              <a:ea typeface="Calibri"/>
              <a:cs typeface="Calibri"/>
            </a:endParaRPr>
          </a:p>
          <a:p>
            <a:endParaRPr lang="en-US" dirty="0">
              <a:solidFill>
                <a:schemeClr val="bg1"/>
              </a:solidFill>
              <a:latin typeface="Calibri"/>
              <a:ea typeface="Calibri"/>
              <a:cs typeface="Calibri"/>
            </a:endParaRPr>
          </a:p>
          <a:p>
            <a:r>
              <a:rPr lang="en-US" sz="3600" b="1" dirty="0">
                <a:solidFill>
                  <a:schemeClr val="bg1"/>
                </a:solidFill>
                <a:latin typeface="Calibri"/>
                <a:ea typeface="Calibri"/>
                <a:cs typeface="Calibri"/>
              </a:rPr>
              <a:t>About the Educator Apprenticeship:</a:t>
            </a:r>
            <a:br>
              <a:rPr lang="en-US" sz="2000" dirty="0">
                <a:latin typeface="Calibri"/>
                <a:ea typeface="Calibri"/>
                <a:cs typeface="Calibri"/>
              </a:rPr>
            </a:br>
            <a:r>
              <a:rPr lang="en-US" sz="2000" b="1" dirty="0">
                <a:solidFill>
                  <a:srgbClr val="8DBE56"/>
                </a:solidFill>
                <a:latin typeface="Calibri"/>
                <a:ea typeface="Calibri"/>
                <a:cs typeface="Calibri"/>
              </a:rPr>
              <a:t>Varsity Training</a:t>
            </a:r>
            <a:br>
              <a:rPr lang="en-US" sz="2000" dirty="0">
                <a:latin typeface="Calibri"/>
                <a:ea typeface="Calibri"/>
                <a:cs typeface="Calibri"/>
              </a:rPr>
            </a:br>
            <a:r>
              <a:rPr lang="en-US" sz="2000" dirty="0">
                <a:solidFill>
                  <a:schemeClr val="bg1"/>
                </a:solidFill>
                <a:latin typeface="Calibri"/>
                <a:ea typeface="Calibri"/>
                <a:cs typeface="Calibri"/>
              </a:rPr>
              <a:t>Email: enquiries@varsitytraining.co.uk</a:t>
            </a:r>
            <a:br>
              <a:rPr lang="en-US" sz="2000" dirty="0">
                <a:latin typeface="Calibri"/>
                <a:ea typeface="Calibri"/>
                <a:cs typeface="Calibri"/>
              </a:rPr>
            </a:br>
            <a:r>
              <a:rPr lang="en-US" sz="2000" dirty="0">
                <a:solidFill>
                  <a:schemeClr val="bg1"/>
                </a:solidFill>
                <a:latin typeface="Calibri"/>
                <a:ea typeface="Calibri"/>
                <a:cs typeface="Calibri"/>
              </a:rPr>
              <a:t>Tel: 01934 235236</a:t>
            </a:r>
            <a:br>
              <a:rPr lang="en-US" sz="2000" dirty="0">
                <a:latin typeface="Calibri"/>
                <a:ea typeface="Calibri"/>
                <a:cs typeface="Calibri"/>
              </a:rPr>
            </a:br>
            <a:r>
              <a:rPr lang="en-US" sz="2000" dirty="0">
                <a:solidFill>
                  <a:schemeClr val="bg1"/>
                </a:solidFill>
                <a:latin typeface="Calibri"/>
                <a:ea typeface="Calibri"/>
                <a:cs typeface="Calibri"/>
              </a:rPr>
              <a:t>Web: www.educatorapprenticeship.co.uk</a:t>
            </a:r>
          </a:p>
          <a:p>
            <a:pPr algn="ctr"/>
            <a:endParaRPr lang="en-GB" dirty="0">
              <a:solidFill>
                <a:schemeClr val="bg1"/>
              </a:solidFill>
              <a:latin typeface="Calibri"/>
              <a:ea typeface="Calibri"/>
              <a:cs typeface="Calibri"/>
            </a:endParaRPr>
          </a:p>
        </p:txBody>
      </p:sp>
      <p:pic>
        <p:nvPicPr>
          <p:cNvPr id="10" name="Graphic 9" descr="Chevron arrows with solid fill">
            <a:extLst>
              <a:ext uri="{FF2B5EF4-FFF2-40B4-BE49-F238E27FC236}">
                <a16:creationId xmlns:a16="http://schemas.microsoft.com/office/drawing/2014/main" id="{3AF4AA1A-EA77-C9FC-87EA-0CFF6314F4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6550" y="1587500"/>
            <a:ext cx="914400" cy="914400"/>
          </a:xfrm>
          <a:prstGeom prst="rect">
            <a:avLst/>
          </a:prstGeom>
        </p:spPr>
      </p:pic>
      <p:pic>
        <p:nvPicPr>
          <p:cNvPr id="13" name="Graphic 12" descr="Chevron arrows with solid fill">
            <a:extLst>
              <a:ext uri="{FF2B5EF4-FFF2-40B4-BE49-F238E27FC236}">
                <a16:creationId xmlns:a16="http://schemas.microsoft.com/office/drawing/2014/main" id="{DA0BEE47-EA89-E995-CEAE-D3B9411B57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6550" y="3790949"/>
            <a:ext cx="914400" cy="914400"/>
          </a:xfrm>
          <a:prstGeom prst="rect">
            <a:avLst/>
          </a:prstGeom>
        </p:spPr>
      </p:pic>
    </p:spTree>
    <p:extLst>
      <p:ext uri="{BB962C8B-B14F-4D97-AF65-F5344CB8AC3E}">
        <p14:creationId xmlns:p14="http://schemas.microsoft.com/office/powerpoint/2010/main" val="264031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54817C-8564-8E3B-A7A7-951C593570AB}"/>
              </a:ext>
            </a:extLst>
          </p:cNvPr>
          <p:cNvSpPr>
            <a:spLocks noGrp="1"/>
          </p:cNvSpPr>
          <p:nvPr>
            <p:ph type="sldNum" sz="quarter" idx="12"/>
          </p:nvPr>
        </p:nvSpPr>
        <p:spPr/>
        <p:txBody>
          <a:bodyPr/>
          <a:lstStyle/>
          <a:p>
            <a:fld id="{54F9A2EE-CDAC-DD46-9451-7801CF5C2B85}" type="slidenum">
              <a:rPr lang="en-US" smtClean="0"/>
              <a:t>2</a:t>
            </a:fld>
            <a:endParaRPr lang="en-US"/>
          </a:p>
        </p:txBody>
      </p:sp>
      <p:sp>
        <p:nvSpPr>
          <p:cNvPr id="5" name="Rectangle 4">
            <a:extLst>
              <a:ext uri="{FF2B5EF4-FFF2-40B4-BE49-F238E27FC236}">
                <a16:creationId xmlns:a16="http://schemas.microsoft.com/office/drawing/2014/main" id="{3FBB492C-8328-E7BC-3259-D416BFF81A6B}"/>
              </a:ext>
            </a:extLst>
          </p:cNvPr>
          <p:cNvSpPr/>
          <p:nvPr/>
        </p:nvSpPr>
        <p:spPr>
          <a:xfrm>
            <a:off x="-1" y="514884"/>
            <a:ext cx="8610601" cy="704316"/>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buClr>
                <a:srgbClr val="FFFFFF"/>
              </a:buClr>
              <a:buSzPts val="3600"/>
            </a:pPr>
            <a:r>
              <a:rPr lang="en-GB" sz="4400" b="1" dirty="0">
                <a:solidFill>
                  <a:schemeClr val="bg1"/>
                </a:solidFill>
                <a:latin typeface="Calibri"/>
                <a:ea typeface="Calibri"/>
                <a:cs typeface="Calibri"/>
              </a:rPr>
              <a:t>The Challenge: A Shifting Landscape</a:t>
            </a:r>
            <a:endParaRPr lang="en-GB" sz="4400" b="1" dirty="0">
              <a:solidFill>
                <a:schemeClr val="bg1"/>
              </a:solidFill>
              <a:latin typeface="Calibri" panose="020F0502020204030204" pitchFamily="34" charset="0"/>
              <a:ea typeface="Calibri"/>
              <a:cs typeface="Calibri" panose="020F0502020204030204" pitchFamily="34" charset="0"/>
            </a:endParaRPr>
          </a:p>
        </p:txBody>
      </p:sp>
      <p:sp>
        <p:nvSpPr>
          <p:cNvPr id="6" name="TextBox 5">
            <a:extLst>
              <a:ext uri="{FF2B5EF4-FFF2-40B4-BE49-F238E27FC236}">
                <a16:creationId xmlns:a16="http://schemas.microsoft.com/office/drawing/2014/main" id="{61C428C9-BAFF-947F-0094-90070B02728F}"/>
              </a:ext>
            </a:extLst>
          </p:cNvPr>
          <p:cNvSpPr txBox="1"/>
          <p:nvPr/>
        </p:nvSpPr>
        <p:spPr>
          <a:xfrm>
            <a:off x="548807" y="1894949"/>
            <a:ext cx="11094386" cy="4154984"/>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GB" sz="3200" dirty="0">
                <a:solidFill>
                  <a:srgbClr val="002449"/>
                </a:solidFill>
                <a:latin typeface="Calibri" panose="020F0502020204030204" pitchFamily="34" charset="0"/>
                <a:cs typeface="Calibri" panose="020F0502020204030204" pitchFamily="34" charset="0"/>
              </a:rPr>
              <a:t>Educator roles are expanding beyond acute settings.</a:t>
            </a:r>
          </a:p>
          <a:p>
            <a:pPr marL="457200" indent="-457200">
              <a:buFont typeface="Arial" panose="020B0604020202020204" pitchFamily="34" charset="0"/>
              <a:buChar char="•"/>
            </a:pPr>
            <a:r>
              <a:rPr lang="en-GB" sz="3200" dirty="0">
                <a:solidFill>
                  <a:srgbClr val="002449"/>
                </a:solidFill>
                <a:latin typeface="Calibri" panose="020F0502020204030204" pitchFamily="34" charset="0"/>
                <a:cs typeface="Calibri" panose="020F0502020204030204" pitchFamily="34" charset="0"/>
              </a:rPr>
              <a:t>AI is accelerating change.</a:t>
            </a:r>
          </a:p>
          <a:p>
            <a:pPr marL="457200" indent="-457200">
              <a:buFont typeface="Arial" panose="020B0604020202020204" pitchFamily="34" charset="0"/>
              <a:buChar char="•"/>
            </a:pPr>
            <a:r>
              <a:rPr lang="en-GB" sz="3200" dirty="0">
                <a:solidFill>
                  <a:srgbClr val="002449"/>
                </a:solidFill>
                <a:latin typeface="Calibri" panose="020F0502020204030204" pitchFamily="34" charset="0"/>
                <a:cs typeface="Calibri" panose="020F0502020204030204" pitchFamily="34" charset="0"/>
              </a:rPr>
              <a:t>Yet 95% of educators report no formal AI training (Council of Deans, 2025).</a:t>
            </a:r>
          </a:p>
          <a:p>
            <a:pPr marL="457200" indent="-457200">
              <a:buFont typeface="Arial" panose="020B0604020202020204" pitchFamily="34" charset="0"/>
              <a:buChar char="•"/>
            </a:pPr>
            <a:r>
              <a:rPr lang="en-GB" sz="3200" dirty="0">
                <a:solidFill>
                  <a:srgbClr val="002449"/>
                </a:solidFill>
                <a:latin typeface="Calibri" panose="020F0502020204030204" pitchFamily="34" charset="0"/>
                <a:cs typeface="Calibri" panose="020F0502020204030204" pitchFamily="34" charset="0"/>
              </a:rPr>
              <a:t>Universities are normalising AI use. Practice education must respond.</a:t>
            </a:r>
            <a:endParaRPr lang="en-GB" sz="4000" dirty="0">
              <a:solidFill>
                <a:srgbClr val="002449"/>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GB" sz="4000" dirty="0">
              <a:solidFill>
                <a:srgbClr val="002449"/>
              </a:solidFill>
              <a:latin typeface="Calibri" panose="020F0502020204030204" pitchFamily="34" charset="0"/>
              <a:cs typeface="Calibri" panose="020F0502020204030204" pitchFamily="34" charset="0"/>
            </a:endParaRPr>
          </a:p>
          <a:p>
            <a:endParaRPr lang="en-GB" sz="3200" dirty="0">
              <a:solidFill>
                <a:srgbClr val="00244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734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5E1D-588F-F6F5-9E4B-60E7F3178985}"/>
              </a:ext>
            </a:extLst>
          </p:cNvPr>
          <p:cNvSpPr>
            <a:spLocks noGrp="1"/>
          </p:cNvSpPr>
          <p:nvPr>
            <p:ph type="title" idx="4294967295"/>
          </p:nvPr>
        </p:nvSpPr>
        <p:spPr>
          <a:xfrm>
            <a:off x="2152650" y="-6832"/>
            <a:ext cx="7886700" cy="1325563"/>
          </a:xfrm>
          <a:prstGeom prst="rect">
            <a:avLst/>
          </a:prstGeom>
        </p:spPr>
        <p:txBody>
          <a:bodyPr anchor="ctr">
            <a:normAutofit/>
          </a:bodyPr>
          <a:lstStyle/>
          <a:p>
            <a:r>
              <a:rPr lang="en-US"/>
              <a:t>Growth in AI Adoption…</a:t>
            </a:r>
          </a:p>
        </p:txBody>
      </p:sp>
      <p:pic>
        <p:nvPicPr>
          <p:cNvPr id="4" name="Picture 3" descr="A diagram of a number of years to get the same number&#10;&#10;Description automatically generated with medium confidence">
            <a:extLst>
              <a:ext uri="{FF2B5EF4-FFF2-40B4-BE49-F238E27FC236}">
                <a16:creationId xmlns:a16="http://schemas.microsoft.com/office/drawing/2014/main" id="{1A685168-0015-DD0D-74DD-736310C55E8F}"/>
              </a:ext>
            </a:extLst>
          </p:cNvPr>
          <p:cNvPicPr>
            <a:picLocks noChangeAspect="1"/>
          </p:cNvPicPr>
          <p:nvPr/>
        </p:nvPicPr>
        <p:blipFill>
          <a:blip r:embed="rId2"/>
          <a:stretch>
            <a:fillRect/>
          </a:stretch>
        </p:blipFill>
        <p:spPr>
          <a:xfrm>
            <a:off x="0" y="-6832"/>
            <a:ext cx="12192000" cy="6864832"/>
          </a:xfrm>
          <a:prstGeom prst="rect">
            <a:avLst/>
          </a:prstGeom>
          <a:noFill/>
        </p:spPr>
      </p:pic>
      <p:sp>
        <p:nvSpPr>
          <p:cNvPr id="3" name="Slide Number Placeholder 2">
            <a:extLst>
              <a:ext uri="{FF2B5EF4-FFF2-40B4-BE49-F238E27FC236}">
                <a16:creationId xmlns:a16="http://schemas.microsoft.com/office/drawing/2014/main" id="{ACE8125B-6109-0D6A-C782-ED0DB6FFB6F8}"/>
              </a:ext>
            </a:extLst>
          </p:cNvPr>
          <p:cNvSpPr>
            <a:spLocks noGrp="1"/>
          </p:cNvSpPr>
          <p:nvPr>
            <p:ph type="sldNum" sz="quarter" idx="12"/>
          </p:nvPr>
        </p:nvSpPr>
        <p:spPr/>
        <p:txBody>
          <a:bodyPr/>
          <a:lstStyle/>
          <a:p>
            <a:fld id="{9E67B938-2EB0-6D42-B90B-18C054DA7198}" type="slidenum">
              <a:rPr lang="en-US" smtClean="0"/>
              <a:t>3</a:t>
            </a:fld>
            <a:endParaRPr lang="en-US"/>
          </a:p>
        </p:txBody>
      </p:sp>
    </p:spTree>
    <p:extLst>
      <p:ext uri="{BB962C8B-B14F-4D97-AF65-F5344CB8AC3E}">
        <p14:creationId xmlns:p14="http://schemas.microsoft.com/office/powerpoint/2010/main" val="24331123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 Placeholder 2">
            <a:extLst>
              <a:ext uri="{FF2B5EF4-FFF2-40B4-BE49-F238E27FC236}">
                <a16:creationId xmlns:a16="http://schemas.microsoft.com/office/drawing/2014/main" id="{035B1FF3-C0F3-CD5D-35C0-BA1609FAEA0A}"/>
              </a:ext>
            </a:extLst>
          </p:cNvPr>
          <p:cNvGraphicFramePr/>
          <p:nvPr>
            <p:extLst>
              <p:ext uri="{D42A27DB-BD31-4B8C-83A1-F6EECF244321}">
                <p14:modId xmlns:p14="http://schemas.microsoft.com/office/powerpoint/2010/main" val="1754537554"/>
              </p:ext>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5D85A5E-A2CD-8B15-9B46-A25CF53862E4}"/>
              </a:ext>
            </a:extLst>
          </p:cNvPr>
          <p:cNvSpPr>
            <a:spLocks noGrp="1"/>
          </p:cNvSpPr>
          <p:nvPr>
            <p:ph type="sldNum" sz="quarter" idx="10"/>
          </p:nvPr>
        </p:nvSpPr>
        <p:spPr/>
        <p:txBody>
          <a:bodyPr/>
          <a:lstStyle/>
          <a:p>
            <a:fld id="{8ED5FE6B-8D11-C942-B7D2-AB6F9E8670F9}" type="slidenum">
              <a:rPr lang="en-US" smtClean="0"/>
              <a:pPr/>
              <a:t>4</a:t>
            </a:fld>
            <a:endParaRPr lang="en-US"/>
          </a:p>
        </p:txBody>
      </p:sp>
      <p:sp>
        <p:nvSpPr>
          <p:cNvPr id="4" name="Rectangle 3">
            <a:extLst>
              <a:ext uri="{FF2B5EF4-FFF2-40B4-BE49-F238E27FC236}">
                <a16:creationId xmlns:a16="http://schemas.microsoft.com/office/drawing/2014/main" id="{9FC12ECA-7BF0-5F21-9ABE-3B3273454691}"/>
              </a:ext>
            </a:extLst>
          </p:cNvPr>
          <p:cNvSpPr/>
          <p:nvPr/>
        </p:nvSpPr>
        <p:spPr>
          <a:xfrm>
            <a:off x="-1" y="514883"/>
            <a:ext cx="3352801" cy="705600"/>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buClr>
                <a:srgbClr val="FFFFFF"/>
              </a:buClr>
              <a:buSzPts val="3600"/>
            </a:pPr>
            <a:r>
              <a:rPr lang="en-GB" sz="4400" b="1" dirty="0">
                <a:solidFill>
                  <a:schemeClr val="bg1"/>
                </a:solidFill>
                <a:latin typeface="Calibri"/>
                <a:ea typeface="Calibri"/>
                <a:cs typeface="Calibri"/>
              </a:rPr>
              <a:t>Usage Gap?</a:t>
            </a:r>
            <a:endParaRPr lang="en-GB" sz="4400" b="1" dirty="0">
              <a:solidFill>
                <a:schemeClr val="bg1"/>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26692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24ED0-EF78-2318-4A8B-F8E87A82A7A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5484B9-D618-2FE1-FF3B-6CE79569F243}"/>
              </a:ext>
            </a:extLst>
          </p:cNvPr>
          <p:cNvSpPr>
            <a:spLocks noGrp="1"/>
          </p:cNvSpPr>
          <p:nvPr>
            <p:ph type="sldNum" sz="quarter" idx="12"/>
          </p:nvPr>
        </p:nvSpPr>
        <p:spPr/>
        <p:txBody>
          <a:bodyPr/>
          <a:lstStyle/>
          <a:p>
            <a:fld id="{54F9A2EE-CDAC-DD46-9451-7801CF5C2B85}" type="slidenum">
              <a:rPr lang="en-US" smtClean="0"/>
              <a:t>5</a:t>
            </a:fld>
            <a:endParaRPr lang="en-US"/>
          </a:p>
        </p:txBody>
      </p:sp>
      <p:sp>
        <p:nvSpPr>
          <p:cNvPr id="5" name="Rectangle 4">
            <a:extLst>
              <a:ext uri="{FF2B5EF4-FFF2-40B4-BE49-F238E27FC236}">
                <a16:creationId xmlns:a16="http://schemas.microsoft.com/office/drawing/2014/main" id="{BF0D678F-A5AF-F661-DF7B-AF201F023E9D}"/>
              </a:ext>
            </a:extLst>
          </p:cNvPr>
          <p:cNvSpPr/>
          <p:nvPr/>
        </p:nvSpPr>
        <p:spPr>
          <a:xfrm>
            <a:off x="0" y="523567"/>
            <a:ext cx="8893629" cy="705600"/>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Clr>
                <a:srgbClr val="FFFFFF"/>
              </a:buClr>
              <a:buSzPts val="3600"/>
            </a:pPr>
            <a:r>
              <a:rPr lang="en-GB" sz="3600" b="1" dirty="0">
                <a:solidFill>
                  <a:schemeClr val="bg1"/>
                </a:solidFill>
                <a:latin typeface="Calibri" panose="020F0502020204030204" pitchFamily="34" charset="0"/>
                <a:ea typeface="Calibri"/>
                <a:cs typeface="Calibri" panose="020F0502020204030204" pitchFamily="34" charset="0"/>
              </a:rPr>
              <a:t>Background: Educator Apprenticeship Level 5</a:t>
            </a:r>
          </a:p>
        </p:txBody>
      </p:sp>
      <p:sp>
        <p:nvSpPr>
          <p:cNvPr id="6" name="TextBox 5">
            <a:extLst>
              <a:ext uri="{FF2B5EF4-FFF2-40B4-BE49-F238E27FC236}">
                <a16:creationId xmlns:a16="http://schemas.microsoft.com/office/drawing/2014/main" id="{4A08E1D8-BBC4-14C4-2ABF-CFEA2CB80621}"/>
              </a:ext>
            </a:extLst>
          </p:cNvPr>
          <p:cNvSpPr txBox="1"/>
          <p:nvPr/>
        </p:nvSpPr>
        <p:spPr>
          <a:xfrm>
            <a:off x="279190" y="2028034"/>
            <a:ext cx="11563768" cy="193899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GB" sz="3200" dirty="0">
                <a:solidFill>
                  <a:srgbClr val="002060"/>
                </a:solidFill>
                <a:latin typeface="Calibri"/>
                <a:ea typeface="Calibri"/>
                <a:cs typeface="Calibri"/>
              </a:rPr>
              <a:t>Accessible national route for health and social care educators.</a:t>
            </a:r>
          </a:p>
          <a:p>
            <a:pPr marL="457200" indent="-457200">
              <a:buFont typeface="Arial" panose="020B0604020202020204" pitchFamily="34" charset="0"/>
              <a:buChar char="•"/>
            </a:pPr>
            <a:r>
              <a:rPr lang="en-GB" sz="3200" dirty="0">
                <a:solidFill>
                  <a:srgbClr val="002060"/>
                </a:solidFill>
                <a:latin typeface="Calibri" panose="020F0502020204030204" pitchFamily="34" charset="0"/>
                <a:cs typeface="Calibri" panose="020F0502020204030204" pitchFamily="34" charset="0"/>
              </a:rPr>
              <a:t>Rapid uptake: Piloted with BNSSG. 70 apprentices engaged.</a:t>
            </a:r>
          </a:p>
          <a:p>
            <a:pPr marL="457200" indent="-457200">
              <a:buFont typeface="Arial" panose="020B0604020202020204" pitchFamily="34" charset="0"/>
              <a:buChar char="•"/>
            </a:pPr>
            <a:r>
              <a:rPr lang="en-GB" sz="3200" dirty="0">
                <a:solidFill>
                  <a:srgbClr val="002060"/>
                </a:solidFill>
                <a:latin typeface="Calibri" panose="020F0502020204030204" pitchFamily="34" charset="0"/>
                <a:cs typeface="Calibri" panose="020F0502020204030204" pitchFamily="34" charset="0"/>
              </a:rPr>
              <a:t>Opportunity to embed digitally enriched educator development.</a:t>
            </a:r>
          </a:p>
          <a:p>
            <a:endParaRPr lang="en-GB" sz="2400" dirty="0">
              <a:solidFill>
                <a:srgbClr val="00244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886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AI-generated content may be incorrect.">
            <a:extLst>
              <a:ext uri="{FF2B5EF4-FFF2-40B4-BE49-F238E27FC236}">
                <a16:creationId xmlns:a16="http://schemas.microsoft.com/office/drawing/2014/main" id="{BC472289-EBE2-C0E4-A2E3-0DFE91BCD6AA}"/>
              </a:ext>
            </a:extLst>
          </p:cNvPr>
          <p:cNvPicPr>
            <a:picLocks noGrp="1" noChangeAspect="1"/>
          </p:cNvPicPr>
          <p:nvPr>
            <p:ph idx="1"/>
          </p:nvPr>
        </p:nvPicPr>
        <p:blipFill>
          <a:blip r:embed="rId2"/>
          <a:stretch>
            <a:fillRect/>
          </a:stretch>
        </p:blipFill>
        <p:spPr>
          <a:xfrm>
            <a:off x="381000" y="1273174"/>
            <a:ext cx="8501029" cy="4824333"/>
          </a:xfrm>
          <a:noFill/>
        </p:spPr>
      </p:pic>
      <p:sp>
        <p:nvSpPr>
          <p:cNvPr id="3" name="Slide Number Placeholder 2">
            <a:extLst>
              <a:ext uri="{FF2B5EF4-FFF2-40B4-BE49-F238E27FC236}">
                <a16:creationId xmlns:a16="http://schemas.microsoft.com/office/drawing/2014/main" id="{18202020-F1B5-8D87-9509-F876641FD2DA}"/>
              </a:ext>
            </a:extLst>
          </p:cNvPr>
          <p:cNvSpPr>
            <a:spLocks noGrp="1"/>
          </p:cNvSpPr>
          <p:nvPr>
            <p:ph type="sldNum" sz="quarter" idx="10"/>
          </p:nvPr>
        </p:nvSpPr>
        <p:spPr>
          <a:xfrm>
            <a:off x="8639628" y="6428920"/>
            <a:ext cx="2743200" cy="365125"/>
          </a:xfrm>
        </p:spPr>
        <p:txBody>
          <a:bodyPr anchor="ctr">
            <a:normAutofit/>
          </a:bodyPr>
          <a:lstStyle/>
          <a:p>
            <a:pPr>
              <a:lnSpc>
                <a:spcPct val="90000"/>
              </a:lnSpc>
              <a:spcAft>
                <a:spcPts val="600"/>
              </a:spcAft>
            </a:pPr>
            <a:fld id="{54F9A2EE-CDAC-DD46-9451-7801CF5C2B85}" type="slidenum">
              <a:rPr lang="en-US" sz="1900" smtClean="0"/>
              <a:pPr>
                <a:lnSpc>
                  <a:spcPct val="90000"/>
                </a:lnSpc>
                <a:spcAft>
                  <a:spcPts val="600"/>
                </a:spcAft>
              </a:pPr>
              <a:t>6</a:t>
            </a:fld>
            <a:endParaRPr lang="en-US" sz="1900"/>
          </a:p>
        </p:txBody>
      </p:sp>
      <p:sp>
        <p:nvSpPr>
          <p:cNvPr id="2" name="Rectangle 1">
            <a:extLst>
              <a:ext uri="{FF2B5EF4-FFF2-40B4-BE49-F238E27FC236}">
                <a16:creationId xmlns:a16="http://schemas.microsoft.com/office/drawing/2014/main" id="{703BDEB7-25E7-0C27-C85C-48A4EC3603DC}"/>
              </a:ext>
            </a:extLst>
          </p:cNvPr>
          <p:cNvSpPr/>
          <p:nvPr/>
        </p:nvSpPr>
        <p:spPr>
          <a:xfrm>
            <a:off x="0" y="305853"/>
            <a:ext cx="6156960" cy="705600"/>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Clr>
                <a:srgbClr val="FFFFFF"/>
              </a:buClr>
              <a:buSzPts val="3600"/>
            </a:pPr>
            <a:r>
              <a:rPr lang="en-US" sz="4400" b="1" dirty="0">
                <a:latin typeface="Calibri" panose="020F0502020204030204" pitchFamily="34" charset="0"/>
                <a:cs typeface="Calibri" panose="020F0502020204030204" pitchFamily="34" charset="0"/>
              </a:rPr>
              <a:t>Top Tools: LM Notebooks </a:t>
            </a:r>
            <a:endParaRPr lang="en-GB" sz="4400" b="1" dirty="0">
              <a:solidFill>
                <a:schemeClr val="bg1"/>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03922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22895B-98FB-8A97-023C-CF7524FA3345}"/>
              </a:ext>
            </a:extLst>
          </p:cNvPr>
          <p:cNvSpPr>
            <a:spLocks noGrp="1"/>
          </p:cNvSpPr>
          <p:nvPr>
            <p:ph type="sldNum" sz="quarter" idx="12"/>
          </p:nvPr>
        </p:nvSpPr>
        <p:spPr/>
        <p:txBody>
          <a:bodyPr/>
          <a:lstStyle/>
          <a:p>
            <a:fld id="{54F9A2EE-CDAC-DD46-9451-7801CF5C2B85}" type="slidenum">
              <a:rPr lang="en-US" smtClean="0"/>
              <a:t>7</a:t>
            </a:fld>
            <a:endParaRPr lang="en-US"/>
          </a:p>
        </p:txBody>
      </p:sp>
      <p:pic>
        <p:nvPicPr>
          <p:cNvPr id="5" name="Picture 4" descr="A screenshot of a computer&#10;&#10;AI-generated content may be incorrect.">
            <a:extLst>
              <a:ext uri="{FF2B5EF4-FFF2-40B4-BE49-F238E27FC236}">
                <a16:creationId xmlns:a16="http://schemas.microsoft.com/office/drawing/2014/main" id="{05D29902-AB02-0326-CC7D-A3FF585F98EE}"/>
              </a:ext>
            </a:extLst>
          </p:cNvPr>
          <p:cNvPicPr>
            <a:picLocks noChangeAspect="1"/>
          </p:cNvPicPr>
          <p:nvPr/>
        </p:nvPicPr>
        <p:blipFill>
          <a:blip r:embed="rId3"/>
          <a:stretch>
            <a:fillRect/>
          </a:stretch>
        </p:blipFill>
        <p:spPr>
          <a:xfrm>
            <a:off x="88163" y="1044110"/>
            <a:ext cx="9441192" cy="4975055"/>
          </a:xfrm>
          <a:prstGeom prst="rect">
            <a:avLst/>
          </a:prstGeom>
        </p:spPr>
      </p:pic>
      <p:sp>
        <p:nvSpPr>
          <p:cNvPr id="4" name="Rectangle 3">
            <a:extLst>
              <a:ext uri="{FF2B5EF4-FFF2-40B4-BE49-F238E27FC236}">
                <a16:creationId xmlns:a16="http://schemas.microsoft.com/office/drawing/2014/main" id="{E370831A-C88D-6551-D292-C6FBFFFFFF43}"/>
              </a:ext>
            </a:extLst>
          </p:cNvPr>
          <p:cNvSpPr/>
          <p:nvPr/>
        </p:nvSpPr>
        <p:spPr>
          <a:xfrm>
            <a:off x="0" y="305853"/>
            <a:ext cx="3291840" cy="705600"/>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Clr>
                <a:srgbClr val="FFFFFF"/>
              </a:buClr>
              <a:buSzPts val="3600"/>
            </a:pPr>
            <a:r>
              <a:rPr lang="en-US" sz="4400" b="1" dirty="0">
                <a:latin typeface="Calibri" panose="020F0502020204030204" pitchFamily="34" charset="0"/>
                <a:cs typeface="Calibri" panose="020F0502020204030204" pitchFamily="34" charset="0"/>
              </a:rPr>
              <a:t>Goblin Tools</a:t>
            </a:r>
            <a:endParaRPr lang="en-GB" sz="4400" b="1" dirty="0">
              <a:solidFill>
                <a:schemeClr val="bg1"/>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214700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27727-123B-0755-6A35-209100C5C41D}"/>
              </a:ext>
            </a:extLst>
          </p:cNvPr>
          <p:cNvSpPr>
            <a:spLocks noGrp="1"/>
          </p:cNvSpPr>
          <p:nvPr>
            <p:ph idx="1"/>
          </p:nvPr>
        </p:nvSpPr>
        <p:spPr>
          <a:xfrm>
            <a:off x="965005" y="1504123"/>
            <a:ext cx="7886700" cy="4351338"/>
          </a:xfrm>
        </p:spPr>
        <p:txBody>
          <a:bodyPr>
            <a:normAutofit/>
          </a:bodyPr>
          <a:lstStyle/>
          <a:p>
            <a:r>
              <a:rPr lang="en-US" sz="3600" dirty="0">
                <a:solidFill>
                  <a:srgbClr val="002060"/>
                </a:solidFill>
              </a:rPr>
              <a:t>[Role]</a:t>
            </a:r>
          </a:p>
          <a:p>
            <a:r>
              <a:rPr lang="en-US" sz="3600" dirty="0">
                <a:solidFill>
                  <a:srgbClr val="002060"/>
                </a:solidFill>
              </a:rPr>
              <a:t>[Audience]</a:t>
            </a:r>
          </a:p>
          <a:p>
            <a:r>
              <a:rPr lang="en-US" sz="3600" dirty="0">
                <a:solidFill>
                  <a:srgbClr val="002060"/>
                </a:solidFill>
              </a:rPr>
              <a:t>[Output]</a:t>
            </a:r>
          </a:p>
          <a:p>
            <a:r>
              <a:rPr lang="en-US" sz="3600" dirty="0">
                <a:solidFill>
                  <a:srgbClr val="002060"/>
                </a:solidFill>
              </a:rPr>
              <a:t>[Style] </a:t>
            </a:r>
          </a:p>
          <a:p>
            <a:r>
              <a:rPr lang="en-US" sz="3600" dirty="0">
                <a:solidFill>
                  <a:srgbClr val="002060"/>
                </a:solidFill>
              </a:rPr>
              <a:t>[Chain-of-Thought Instructions]</a:t>
            </a:r>
          </a:p>
          <a:p>
            <a:r>
              <a:rPr lang="en-US" sz="3600" dirty="0">
                <a:solidFill>
                  <a:srgbClr val="002060"/>
                </a:solidFill>
              </a:rPr>
              <a:t> “____”</a:t>
            </a:r>
          </a:p>
          <a:p>
            <a:r>
              <a:rPr lang="en-US" sz="3600" dirty="0">
                <a:solidFill>
                  <a:srgbClr val="002060"/>
                </a:solidFill>
              </a:rPr>
              <a:t>[Instruction]</a:t>
            </a:r>
          </a:p>
          <a:p>
            <a:endParaRPr lang="en-US" sz="3600" dirty="0">
              <a:solidFill>
                <a:srgbClr val="002060"/>
              </a:solidFill>
            </a:endParaRPr>
          </a:p>
          <a:p>
            <a:endParaRPr lang="en-US" sz="3600" dirty="0">
              <a:solidFill>
                <a:srgbClr val="002060"/>
              </a:solidFill>
            </a:endParaRPr>
          </a:p>
          <a:p>
            <a:pPr marL="0" indent="0">
              <a:buNone/>
            </a:pPr>
            <a:endParaRPr lang="en-US" sz="3600" dirty="0">
              <a:solidFill>
                <a:srgbClr val="002060"/>
              </a:solidFill>
            </a:endParaRPr>
          </a:p>
          <a:p>
            <a:endParaRPr lang="en-US" sz="3600" dirty="0">
              <a:solidFill>
                <a:srgbClr val="002060"/>
              </a:solidFill>
            </a:endParaRPr>
          </a:p>
        </p:txBody>
      </p:sp>
      <p:sp>
        <p:nvSpPr>
          <p:cNvPr id="4" name="Rectangle 3">
            <a:extLst>
              <a:ext uri="{FF2B5EF4-FFF2-40B4-BE49-F238E27FC236}">
                <a16:creationId xmlns:a16="http://schemas.microsoft.com/office/drawing/2014/main" id="{703D77BF-E000-A5CE-284C-96628DFD9590}"/>
              </a:ext>
            </a:extLst>
          </p:cNvPr>
          <p:cNvSpPr/>
          <p:nvPr/>
        </p:nvSpPr>
        <p:spPr>
          <a:xfrm>
            <a:off x="-1" y="360282"/>
            <a:ext cx="5469467" cy="705600"/>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Clr>
                <a:srgbClr val="FFFFFF"/>
              </a:buClr>
              <a:buSzPts val="3600"/>
            </a:pPr>
            <a:r>
              <a:rPr lang="en-US" sz="4400" b="1" dirty="0">
                <a:latin typeface="Calibri" panose="020F0502020204030204" pitchFamily="34" charset="0"/>
                <a:cs typeface="Calibri" panose="020F0502020204030204" pitchFamily="34" charset="0"/>
              </a:rPr>
              <a:t>Prompt Engineering…</a:t>
            </a:r>
            <a:endParaRPr lang="en-GB" sz="4400" b="1" dirty="0">
              <a:solidFill>
                <a:schemeClr val="bg1"/>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78015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creenshot of a computer&#10;&#10;AI-generated content may be incorrect.">
            <a:extLst>
              <a:ext uri="{FF2B5EF4-FFF2-40B4-BE49-F238E27FC236}">
                <a16:creationId xmlns:a16="http://schemas.microsoft.com/office/drawing/2014/main" id="{49C15270-CB36-6E5E-D39C-500D1044DF8C}"/>
              </a:ext>
            </a:extLst>
          </p:cNvPr>
          <p:cNvPicPr>
            <a:picLocks noGrp="1" noChangeAspect="1"/>
          </p:cNvPicPr>
          <p:nvPr>
            <p:ph type="pic" idx="13"/>
          </p:nvPr>
        </p:nvPicPr>
        <p:blipFill>
          <a:blip r:embed="rId3"/>
          <a:srcRect t="13783" b="13783"/>
          <a:stretch>
            <a:fillRect/>
          </a:stretch>
        </p:blipFill>
        <p:spPr>
          <a:xfrm>
            <a:off x="544674" y="1332474"/>
            <a:ext cx="11393326" cy="4936621"/>
          </a:xfrm>
        </p:spPr>
      </p:pic>
      <p:sp>
        <p:nvSpPr>
          <p:cNvPr id="4" name="Slide Number Placeholder 3">
            <a:extLst>
              <a:ext uri="{FF2B5EF4-FFF2-40B4-BE49-F238E27FC236}">
                <a16:creationId xmlns:a16="http://schemas.microsoft.com/office/drawing/2014/main" id="{33F95FCB-6BA3-2B70-2C6C-13CEE18DFCF9}"/>
              </a:ext>
            </a:extLst>
          </p:cNvPr>
          <p:cNvSpPr>
            <a:spLocks noGrp="1"/>
          </p:cNvSpPr>
          <p:nvPr>
            <p:ph type="sldNum" sz="quarter" idx="12"/>
          </p:nvPr>
        </p:nvSpPr>
        <p:spPr/>
        <p:txBody>
          <a:bodyPr/>
          <a:lstStyle/>
          <a:p>
            <a:fld id="{9E67B938-2EB0-6D42-B90B-18C054DA7198}" type="slidenum">
              <a:rPr lang="en-US" smtClean="0"/>
              <a:t>9</a:t>
            </a:fld>
            <a:endParaRPr lang="en-US"/>
          </a:p>
        </p:txBody>
      </p:sp>
      <p:sp>
        <p:nvSpPr>
          <p:cNvPr id="3" name="Rectangle 2">
            <a:extLst>
              <a:ext uri="{FF2B5EF4-FFF2-40B4-BE49-F238E27FC236}">
                <a16:creationId xmlns:a16="http://schemas.microsoft.com/office/drawing/2014/main" id="{E7E46E73-4761-79BA-27B2-60CE20CD5885}"/>
              </a:ext>
            </a:extLst>
          </p:cNvPr>
          <p:cNvSpPr/>
          <p:nvPr/>
        </p:nvSpPr>
        <p:spPr>
          <a:xfrm>
            <a:off x="0" y="360282"/>
            <a:ext cx="3352800" cy="705600"/>
          </a:xfrm>
          <a:prstGeom prst="rect">
            <a:avLst/>
          </a:prstGeom>
          <a:solidFill>
            <a:srgbClr val="7DB43B">
              <a:alpha val="8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Clr>
                <a:srgbClr val="FFFFFF"/>
              </a:buClr>
              <a:buSzPts val="3600"/>
            </a:pPr>
            <a:r>
              <a:rPr lang="en-US" sz="4400" b="1" dirty="0">
                <a:latin typeface="Calibri" panose="020F0502020204030204" pitchFamily="34" charset="0"/>
                <a:cs typeface="Calibri" panose="020F0502020204030204" pitchFamily="34" charset="0"/>
              </a:rPr>
              <a:t>Magic Notes</a:t>
            </a:r>
            <a:endParaRPr lang="en-GB" sz="4400" b="1" dirty="0">
              <a:solidFill>
                <a:schemeClr val="bg1"/>
              </a:solidFill>
              <a:latin typeface="Calibri" panose="020F0502020204030204" pitchFamily="34" charset="0"/>
              <a:ea typeface="Calibri"/>
              <a:cs typeface="Calibri" panose="020F0502020204030204" pitchFamily="34" charset="0"/>
            </a:endParaRPr>
          </a:p>
        </p:txBody>
      </p:sp>
      <p:pic>
        <p:nvPicPr>
          <p:cNvPr id="5" name="Picture 4" descr="amitriptyline – Primary Care Research &amp; Teaching Blog">
            <a:extLst>
              <a:ext uri="{FF2B5EF4-FFF2-40B4-BE49-F238E27FC236}">
                <a16:creationId xmlns:a16="http://schemas.microsoft.com/office/drawing/2014/main" id="{401C9E0A-9B28-587C-F724-C8BF168D85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074" b="35704"/>
          <a:stretch>
            <a:fillRect/>
          </a:stretch>
        </p:blipFill>
        <p:spPr bwMode="auto">
          <a:xfrm>
            <a:off x="7148022" y="286362"/>
            <a:ext cx="2493818" cy="85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810790"/>
      </p:ext>
    </p:extLst>
  </p:cSld>
  <p:clrMapOvr>
    <a:masterClrMapping/>
  </p:clrMapOvr>
  <p:transition spd="med"/>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964497b-b486-4562-84f4-c2454b65fd6f" xsi:nil="true"/>
    <lcf76f155ced4ddcb4097134ff3c332f xmlns="cada5e76-a6be-4042-a550-726da6388da1">
      <Terms xmlns="http://schemas.microsoft.com/office/infopath/2007/PartnerControls"/>
    </lcf76f155ced4ddcb4097134ff3c332f>
    <Number xmlns="cada5e76-a6be-4042-a550-726da6388d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0C866B6537804D86EA93CE77116DC4" ma:contentTypeVersion="15" ma:contentTypeDescription="Create a new document." ma:contentTypeScope="" ma:versionID="e49e49306022b9418ace4255262ecb03">
  <xsd:schema xmlns:xsd="http://www.w3.org/2001/XMLSchema" xmlns:xs="http://www.w3.org/2001/XMLSchema" xmlns:p="http://schemas.microsoft.com/office/2006/metadata/properties" xmlns:ns2="cada5e76-a6be-4042-a550-726da6388da1" xmlns:ns3="2964497b-b486-4562-84f4-c2454b65fd6f" targetNamespace="http://schemas.microsoft.com/office/2006/metadata/properties" ma:root="true" ma:fieldsID="deea6363ff7cfd2b473dfe03353281e0" ns2:_="" ns3:_="">
    <xsd:import namespace="cada5e76-a6be-4042-a550-726da6388da1"/>
    <xsd:import namespace="2964497b-b486-4562-84f4-c2454b65fd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Number"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da5e76-a6be-4042-a550-726da6388d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Number" ma:index="18" nillable="true" ma:displayName="Number" ma:format="Dropdown" ma:internalName="Number" ma:percentage="FALSE">
      <xsd:simpleType>
        <xsd:restriction base="dms:Number"/>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a802cd3-19d1-4162-9d92-4df546ef9c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64497b-b486-4562-84f4-c2454b65fd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f3ef375-73d2-4fca-bdd7-a91992e6fc4d}" ma:internalName="TaxCatchAll" ma:showField="CatchAllData" ma:web="2964497b-b486-4562-84f4-c2454b65fd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6ACFE7-363C-442F-AA48-268939DCE79F}">
  <ds:schemaRefs>
    <ds:schemaRef ds:uri="http://schemas.microsoft.com/sharepoint/v3/contenttype/forms"/>
  </ds:schemaRefs>
</ds:datastoreItem>
</file>

<file path=customXml/itemProps2.xml><?xml version="1.0" encoding="utf-8"?>
<ds:datastoreItem xmlns:ds="http://schemas.openxmlformats.org/officeDocument/2006/customXml" ds:itemID="{51A61DE4-2792-48F8-A902-A36AD7687862}">
  <ds:schemaRefs>
    <ds:schemaRef ds:uri="a3a4fb46-24cd-4b4e-98c7-d549196cccea"/>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22BD494-A4C1-4A20-9F26-80E7E1B532B7}"/>
</file>

<file path=docProps/app.xml><?xml version="1.0" encoding="utf-8"?>
<Properties xmlns="http://schemas.openxmlformats.org/officeDocument/2006/extended-properties" xmlns:vt="http://schemas.openxmlformats.org/officeDocument/2006/docPropsVTypes">
  <TotalTime>3933</TotalTime>
  <Words>791</Words>
  <Application>Microsoft Macintosh PowerPoint</Application>
  <PresentationFormat>Widescreen</PresentationFormat>
  <Paragraphs>133</Paragraphs>
  <Slides>19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Aptos</vt:lpstr>
      <vt:lpstr>Arial</vt:lpstr>
      <vt:lpstr>Calibri</vt:lpstr>
      <vt:lpstr>Times</vt:lpstr>
      <vt:lpstr>Custom Design</vt:lpstr>
      <vt:lpstr>1_Office Theme</vt:lpstr>
      <vt:lpstr>PowerPoint Presentation</vt:lpstr>
      <vt:lpstr>PowerPoint Presentation</vt:lpstr>
      <vt:lpstr>Growth in AI Adoption…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Bridie O'Brien</dc:creator>
  <cp:lastModifiedBy>Camilla Griggs</cp:lastModifiedBy>
  <cp:revision>139</cp:revision>
  <dcterms:created xsi:type="dcterms:W3CDTF">2025-02-14T10:15:36Z</dcterms:created>
  <dcterms:modified xsi:type="dcterms:W3CDTF">2026-02-26T14:54:54Z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0x010100520C866B6537804D86EA93CE77116DC4</vt:lpwstr>
  </property>
</Properties>
</file>