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5.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48" r:id="rId4"/>
    <p:sldMasterId id="2147484385" r:id="rId5"/>
  </p:sldMasterIdLst>
  <p:notesMasterIdLst>
    <p:notesMasterId r:id="rId13"/>
  </p:notesMasterIdLst>
  <p:handoutMasterIdLst>
    <p:handoutMasterId r:id="rId14"/>
  </p:handoutMasterIdLst>
  <p:sldIdLst>
    <p:sldId id="296" r:id="rId6"/>
    <p:sldId id="300" r:id="rId7"/>
    <p:sldId id="301" r:id="rId8"/>
    <p:sldId id="302" r:id="rId9"/>
    <p:sldId id="305" r:id="rId10"/>
    <p:sldId id="298" r:id="rId11"/>
    <p:sldId id="304" r:id="rId12"/>
  </p:sldIdLst>
  <p:sldSz cx="9144000" cy="6858000" type="screen4x3"/>
  <p:notesSz cx="6858000" cy="9144000"/>
  <p:defaultTextStyle>
    <a:defPPr>
      <a:defRPr lang="en-GB"/>
    </a:defPPr>
    <a:lvl1pPr algn="l" defTabSz="91281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5613" indent="1588" algn="l" defTabSz="91281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2813" indent="1588" algn="l" defTabSz="91281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0013" indent="1588" algn="l" defTabSz="91281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7213" indent="1588" algn="l" defTabSz="912813"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chant Julie" initials="MJ" lastIdx="13" clrIdx="0">
    <p:extLst>
      <p:ext uri="{19B8F6BF-5375-455C-9EA6-DF929625EA0E}">
        <p15:presenceInfo xmlns:p15="http://schemas.microsoft.com/office/powerpoint/2012/main" userId="S-1-5-21-54938807-603345021-1162870789-125844" providerId="AD"/>
      </p:ext>
    </p:extLst>
  </p:cmAuthor>
  <p:cmAuthor id="2" name="May Lizzie (LMAY)" initials="ML(" lastIdx="2" clrIdx="1">
    <p:extLst>
      <p:ext uri="{19B8F6BF-5375-455C-9EA6-DF929625EA0E}">
        <p15:presenceInfo xmlns:p15="http://schemas.microsoft.com/office/powerpoint/2012/main" userId="S-1-5-21-54938807-603345021-1162870789-1981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8"/>
    <a:srgbClr val="BF027A"/>
    <a:srgbClr val="009999"/>
    <a:srgbClr val="00A5E0"/>
    <a:srgbClr val="EF4D92"/>
    <a:srgbClr val="007AC3"/>
    <a:srgbClr val="CC0099"/>
    <a:srgbClr val="E5E0F0"/>
    <a:srgbClr val="DFEDF9"/>
    <a:srgbClr val="29419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16" autoAdjust="0"/>
    <p:restoredTop sz="79202" autoAdjust="0"/>
  </p:normalViewPr>
  <p:slideViewPr>
    <p:cSldViewPr>
      <p:cViewPr varScale="1">
        <p:scale>
          <a:sx n="50" d="100"/>
          <a:sy n="50" d="100"/>
        </p:scale>
        <p:origin x="1768" y="32"/>
      </p:cViewPr>
      <p:guideLst/>
    </p:cSldViewPr>
  </p:slideViewPr>
  <p:notesTextViewPr>
    <p:cViewPr>
      <p:scale>
        <a:sx n="1" d="1"/>
        <a:sy n="1" d="1"/>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5" Type="http://schemas.openxmlformats.org/officeDocument/2006/relationships/slideMaster" Target="slideMasters/slideMaster2.xml"/><Relationship Id="rId15" Type="http://schemas.openxmlformats.org/officeDocument/2006/relationships/commentAuthors" Target="commentAuthors.xml"/><Relationship Id="rId10" Type="http://schemas.openxmlformats.org/officeDocument/2006/relationships/slide" Target="slides/slide5.xml"/><Relationship Id="rId19"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handoutMaster" Target="handoutMasters/handoutMaster1.xml"/></Relationships>
</file>

<file path=ppt/charts/_rels/chart1.xml.rels><?xml version="1.0" encoding="UTF-8" standalone="yes"?>
<Relationships xmlns="http://schemas.openxmlformats.org/package/2006/relationships"><Relationship Id="rId3" Type="http://schemas.openxmlformats.org/officeDocument/2006/relationships/oleObject" Target="file:///\\gstt.local\shared\Therapies\1%20-%20THERAPIES%20DIRECTORATE\AHP%20Workforce%20Planning\Education%20(AHP)\1.%20AHP%20Education\2.%20Pre-reg%20and%20assistants\2.%20Pre-Reg%20Practice%20Placements\7.%20Educator%20Support\Connect,%20Reflect,%20Support%20drop-in\Attendance%20spreadsheet.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gstt.local\shared\Therapies\1%20-%20THERAPIES%20DIRECTORATE\AHP%20Workforce%20Planning\Education%20(AHP)\1.%20AHP%20Education\2.%20Pre-reg%20and%20assistants\2.%20Pre-Reg%20Practice%20Placements\7.%20Educator%20Support\Connect,%20Reflect,%20Support%20drop-in\Result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gstt.local\shared\Therapies\1%20-%20THERAPIES%20DIRECTORATE\AHP%20Workforce%20Planning\Education%20(AHP)\1.%20AHP%20Education\2.%20Pre-reg%20and%20assistants\2.%20Pre-Reg%20Practice%20Placements\7.%20Educator%20Support\Connect,%20Reflect,%20Support%20drop-in\Attendance%20spreadsheet.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gstt.local\shared\Therapies\1%20-%20THERAPIES%20DIRECTORATE\AHP%20Workforce%20Planning\Education%20(AHP)\1.%20AHP%20Education\2.%20Pre-reg%20and%20assistants\2.%20Pre-Reg%20Practice%20Placements\7.%20Educator%20Support\Connect,%20Reflect,%20Support%20drop-in\Results.xlsx"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a:solidFill>
                  <a:schemeClr val="bg1"/>
                </a:solidFill>
              </a:rPr>
              <a:t>Connect,</a:t>
            </a:r>
            <a:r>
              <a:rPr lang="en-GB" baseline="0">
                <a:solidFill>
                  <a:schemeClr val="bg1"/>
                </a:solidFill>
              </a:rPr>
              <a:t> Reflect, Support: Pre-Placement Session attendance</a:t>
            </a:r>
            <a:endParaRPr lang="en-GB">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GB"/>
        </a:p>
      </c:txPr>
    </c:title>
    <c:autoTitleDeleted val="0"/>
    <c:plotArea>
      <c:layout/>
      <c:pieChart>
        <c:varyColors val="1"/>
        <c:ser>
          <c:idx val="0"/>
          <c:order val="0"/>
          <c:dPt>
            <c:idx val="0"/>
            <c:bubble3D val="0"/>
            <c:spPr>
              <a:solidFill>
                <a:srgbClr val="BF027A"/>
              </a:solidFill>
              <a:ln w="19050">
                <a:solidFill>
                  <a:schemeClr val="lt1"/>
                </a:solidFill>
              </a:ln>
              <a:effectLst/>
            </c:spPr>
            <c:extLst>
              <c:ext xmlns:c16="http://schemas.microsoft.com/office/drawing/2014/chart" uri="{C3380CC4-5D6E-409C-BE32-E72D297353CC}">
                <c16:uniqueId val="{00000001-7928-4016-86EB-29173992CA8B}"/>
              </c:ext>
            </c:extLst>
          </c:dPt>
          <c:dPt>
            <c:idx val="1"/>
            <c:bubble3D val="0"/>
            <c:spPr>
              <a:solidFill>
                <a:srgbClr val="00A5E0"/>
              </a:solidFill>
              <a:ln w="19050">
                <a:solidFill>
                  <a:schemeClr val="lt1"/>
                </a:solidFill>
              </a:ln>
              <a:effectLst/>
            </c:spPr>
            <c:extLst>
              <c:ext xmlns:c16="http://schemas.microsoft.com/office/drawing/2014/chart" uri="{C3380CC4-5D6E-409C-BE32-E72D297353CC}">
                <c16:uniqueId val="{00000003-7928-4016-86EB-29173992CA8B}"/>
              </c:ext>
            </c:extLst>
          </c:dPt>
          <c:dPt>
            <c:idx val="2"/>
            <c:bubble3D val="0"/>
            <c:spPr>
              <a:solidFill>
                <a:srgbClr val="EF4D92"/>
              </a:solidFill>
              <a:ln w="19050">
                <a:solidFill>
                  <a:schemeClr val="lt1"/>
                </a:solidFill>
              </a:ln>
              <a:effectLst/>
            </c:spPr>
            <c:extLst>
              <c:ext xmlns:c16="http://schemas.microsoft.com/office/drawing/2014/chart" uri="{C3380CC4-5D6E-409C-BE32-E72D297353CC}">
                <c16:uniqueId val="{00000005-7928-4016-86EB-29173992CA8B}"/>
              </c:ext>
            </c:extLst>
          </c:dPt>
          <c:cat>
            <c:strRef>
              <c:f>'Pre placement session'!$D$6:$F$6</c:f>
              <c:strCache>
                <c:ptCount val="3"/>
                <c:pt idx="0">
                  <c:v>PT</c:v>
                </c:pt>
                <c:pt idx="1">
                  <c:v>OT</c:v>
                </c:pt>
                <c:pt idx="2">
                  <c:v>SLT</c:v>
                </c:pt>
              </c:strCache>
            </c:strRef>
          </c:cat>
          <c:val>
            <c:numRef>
              <c:f>'Pre placement session'!$D$7:$F$7</c:f>
              <c:numCache>
                <c:formatCode>General</c:formatCode>
                <c:ptCount val="3"/>
                <c:pt idx="0">
                  <c:v>8</c:v>
                </c:pt>
                <c:pt idx="1">
                  <c:v>13</c:v>
                </c:pt>
                <c:pt idx="2">
                  <c:v>6</c:v>
                </c:pt>
              </c:numCache>
            </c:numRef>
          </c:val>
          <c:extLst>
            <c:ext xmlns:c16="http://schemas.microsoft.com/office/drawing/2014/chart" uri="{C3380CC4-5D6E-409C-BE32-E72D297353CC}">
              <c16:uniqueId val="{00000006-7928-4016-86EB-29173992CA8B}"/>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rgbClr val="005EB8"/>
    </a:solid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a:solidFill>
                  <a:schemeClr val="bg1"/>
                </a:solidFill>
              </a:rPr>
              <a:t>Connect,</a:t>
            </a:r>
            <a:r>
              <a:rPr lang="en-GB" baseline="0">
                <a:solidFill>
                  <a:schemeClr val="bg1"/>
                </a:solidFill>
              </a:rPr>
              <a:t> Reflect, Support: Pre-Placement drop in attendees awareness of resources </a:t>
            </a:r>
            <a:endParaRPr lang="en-GB">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GB"/>
        </a:p>
      </c:txPr>
    </c:title>
    <c:autoTitleDeleted val="0"/>
    <c:plotArea>
      <c:layout/>
      <c:barChart>
        <c:barDir val="col"/>
        <c:grouping val="clustered"/>
        <c:varyColors val="0"/>
        <c:ser>
          <c:idx val="0"/>
          <c:order val="0"/>
          <c:tx>
            <c:strRef>
              <c:f>Sheet1!$B$4</c:f>
              <c:strCache>
                <c:ptCount val="1"/>
                <c:pt idx="0">
                  <c:v>% of attendees</c:v>
                </c:pt>
              </c:strCache>
            </c:strRef>
          </c:tx>
          <c:spPr>
            <a:solidFill>
              <a:schemeClr val="accent2"/>
            </a:solidFill>
            <a:ln>
              <a:noFill/>
            </a:ln>
            <a:effectLst/>
          </c:spPr>
          <c:invertIfNegative val="0"/>
          <c:cat>
            <c:strRef>
              <c:f>Sheet1!$A$5:$A$13</c:f>
              <c:strCache>
                <c:ptCount val="9"/>
                <c:pt idx="0">
                  <c:v>AHP Student Induction Checklist</c:v>
                </c:pt>
                <c:pt idx="1">
                  <c:v>COHL Resources</c:v>
                </c:pt>
                <c:pt idx="2">
                  <c:v>Practice Educator Workshops</c:v>
                </c:pt>
                <c:pt idx="3">
                  <c:v>Placment Model Toolkits</c:v>
                </c:pt>
                <c:pt idx="4">
                  <c:v>Stuent Learning Activity Toolkit</c:v>
                </c:pt>
                <c:pt idx="5">
                  <c:v>AHP Practice Education Team</c:v>
                </c:pt>
                <c:pt idx="6">
                  <c:v>NHS E-Learning Hub</c:v>
                </c:pt>
                <c:pt idx="7">
                  <c:v>HEI Practice Educator Study Days</c:v>
                </c:pt>
                <c:pt idx="8">
                  <c:v>Profesisonal body specific resources </c:v>
                </c:pt>
              </c:strCache>
            </c:strRef>
          </c:cat>
          <c:val>
            <c:numRef>
              <c:f>Sheet1!$B$5:$B$13</c:f>
              <c:numCache>
                <c:formatCode>0%</c:formatCode>
                <c:ptCount val="9"/>
                <c:pt idx="0">
                  <c:v>0.83330000000000004</c:v>
                </c:pt>
                <c:pt idx="1">
                  <c:v>0.5</c:v>
                </c:pt>
                <c:pt idx="2">
                  <c:v>0.33</c:v>
                </c:pt>
                <c:pt idx="3">
                  <c:v>0.16669999999999999</c:v>
                </c:pt>
                <c:pt idx="4">
                  <c:v>0</c:v>
                </c:pt>
                <c:pt idx="5">
                  <c:v>0.33</c:v>
                </c:pt>
                <c:pt idx="6">
                  <c:v>0</c:v>
                </c:pt>
                <c:pt idx="7">
                  <c:v>0</c:v>
                </c:pt>
                <c:pt idx="8">
                  <c:v>0.66670000000000007</c:v>
                </c:pt>
              </c:numCache>
            </c:numRef>
          </c:val>
          <c:extLst>
            <c:ext xmlns:c16="http://schemas.microsoft.com/office/drawing/2014/chart" uri="{C3380CC4-5D6E-409C-BE32-E72D297353CC}">
              <c16:uniqueId val="{00000000-6B78-485D-950D-AB0A599B6DEE}"/>
            </c:ext>
          </c:extLst>
        </c:ser>
        <c:dLbls>
          <c:showLegendKey val="0"/>
          <c:showVal val="0"/>
          <c:showCatName val="0"/>
          <c:showSerName val="0"/>
          <c:showPercent val="0"/>
          <c:showBubbleSize val="0"/>
        </c:dLbls>
        <c:gapWidth val="219"/>
        <c:overlap val="-27"/>
        <c:axId val="1839012575"/>
        <c:axId val="1955035391"/>
      </c:barChart>
      <c:catAx>
        <c:axId val="183901257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955035391"/>
        <c:crosses val="autoZero"/>
        <c:auto val="1"/>
        <c:lblAlgn val="ctr"/>
        <c:lblOffset val="100"/>
        <c:noMultiLvlLbl val="0"/>
      </c:catAx>
      <c:valAx>
        <c:axId val="195503539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839012575"/>
        <c:crosses val="autoZero"/>
        <c:crossBetween val="between"/>
        <c:majorUnit val="0.2"/>
      </c:valAx>
      <c:spPr>
        <a:noFill/>
        <a:ln>
          <a:noFill/>
        </a:ln>
        <a:effectLst/>
      </c:spPr>
    </c:plotArea>
    <c:plotVisOnly val="1"/>
    <c:dispBlanksAs val="gap"/>
    <c:showDLblsOverMax val="0"/>
  </c:chart>
  <c:spPr>
    <a:solidFill>
      <a:srgbClr val="005EB8"/>
    </a:solid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a:solidFill>
                  <a:schemeClr val="bg1"/>
                </a:solidFill>
              </a:rPr>
              <a:t>Connect,</a:t>
            </a:r>
            <a:r>
              <a:rPr lang="en-GB" baseline="0">
                <a:solidFill>
                  <a:schemeClr val="bg1"/>
                </a:solidFill>
              </a:rPr>
              <a:t> Reflect, Support: Post Placement Debrief Attendance </a:t>
            </a:r>
            <a:endParaRPr lang="en-GB">
              <a:solidFill>
                <a:schemeClr val="bg1"/>
              </a:solidFill>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GB"/>
        </a:p>
      </c:txPr>
    </c:title>
    <c:autoTitleDeleted val="0"/>
    <c:plotArea>
      <c:layout/>
      <c:pieChart>
        <c:varyColors val="1"/>
        <c:ser>
          <c:idx val="0"/>
          <c:order val="0"/>
          <c:dPt>
            <c:idx val="0"/>
            <c:bubble3D val="0"/>
            <c:spPr>
              <a:solidFill>
                <a:srgbClr val="EF4D92"/>
              </a:solidFill>
              <a:ln w="19050">
                <a:solidFill>
                  <a:schemeClr val="lt1"/>
                </a:solidFill>
              </a:ln>
              <a:effectLst/>
            </c:spPr>
            <c:extLst>
              <c:ext xmlns:c16="http://schemas.microsoft.com/office/drawing/2014/chart" uri="{C3380CC4-5D6E-409C-BE32-E72D297353CC}">
                <c16:uniqueId val="{00000001-083D-4CB4-AC51-F76AF3F061FC}"/>
              </c:ext>
            </c:extLst>
          </c:dPt>
          <c:dPt>
            <c:idx val="1"/>
            <c:bubble3D val="0"/>
            <c:spPr>
              <a:solidFill>
                <a:srgbClr val="00A5E0"/>
              </a:solidFill>
              <a:ln w="19050">
                <a:solidFill>
                  <a:schemeClr val="lt1"/>
                </a:solidFill>
              </a:ln>
              <a:effectLst/>
            </c:spPr>
            <c:extLst>
              <c:ext xmlns:c16="http://schemas.microsoft.com/office/drawing/2014/chart" uri="{C3380CC4-5D6E-409C-BE32-E72D297353CC}">
                <c16:uniqueId val="{00000003-083D-4CB4-AC51-F76AF3F061FC}"/>
              </c:ext>
            </c:extLst>
          </c:dPt>
          <c:dPt>
            <c:idx val="2"/>
            <c:bubble3D val="0"/>
            <c:spPr>
              <a:solidFill>
                <a:srgbClr val="BF027A"/>
              </a:solidFill>
              <a:ln w="19050">
                <a:solidFill>
                  <a:schemeClr val="lt1"/>
                </a:solidFill>
              </a:ln>
              <a:effectLst/>
            </c:spPr>
            <c:extLst>
              <c:ext xmlns:c16="http://schemas.microsoft.com/office/drawing/2014/chart" uri="{C3380CC4-5D6E-409C-BE32-E72D297353CC}">
                <c16:uniqueId val="{00000005-083D-4CB4-AC51-F76AF3F061FC}"/>
              </c:ext>
            </c:extLst>
          </c:dPt>
          <c:dPt>
            <c:idx val="3"/>
            <c:bubble3D val="0"/>
            <c:spPr>
              <a:solidFill>
                <a:srgbClr val="009999"/>
              </a:solidFill>
              <a:ln w="19050">
                <a:solidFill>
                  <a:schemeClr val="lt1"/>
                </a:solidFill>
              </a:ln>
              <a:effectLst/>
            </c:spPr>
            <c:extLst>
              <c:ext xmlns:c16="http://schemas.microsoft.com/office/drawing/2014/chart" uri="{C3380CC4-5D6E-409C-BE32-E72D297353CC}">
                <c16:uniqueId val="{00000007-083D-4CB4-AC51-F76AF3F061FC}"/>
              </c:ext>
            </c:extLst>
          </c:dPt>
          <c:cat>
            <c:strRef>
              <c:f>'Post placement session '!$F$7:$I$7</c:f>
              <c:strCache>
                <c:ptCount val="4"/>
                <c:pt idx="0">
                  <c:v>PT</c:v>
                </c:pt>
                <c:pt idx="1">
                  <c:v>OT</c:v>
                </c:pt>
                <c:pt idx="2">
                  <c:v>SLT</c:v>
                </c:pt>
                <c:pt idx="3">
                  <c:v>TRAD</c:v>
                </c:pt>
              </c:strCache>
            </c:strRef>
          </c:cat>
          <c:val>
            <c:numRef>
              <c:f>'Post placement session '!$F$8:$I$8</c:f>
              <c:numCache>
                <c:formatCode>General</c:formatCode>
                <c:ptCount val="4"/>
                <c:pt idx="0">
                  <c:v>4</c:v>
                </c:pt>
                <c:pt idx="1">
                  <c:v>3</c:v>
                </c:pt>
                <c:pt idx="2">
                  <c:v>7</c:v>
                </c:pt>
                <c:pt idx="3">
                  <c:v>1</c:v>
                </c:pt>
              </c:numCache>
            </c:numRef>
          </c:val>
          <c:extLst>
            <c:ext xmlns:c16="http://schemas.microsoft.com/office/drawing/2014/chart" uri="{C3380CC4-5D6E-409C-BE32-E72D297353CC}">
              <c16:uniqueId val="{00000008-083D-4CB4-AC51-F76AF3F061FC}"/>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rgbClr val="005EB8"/>
    </a:solid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GB">
                <a:solidFill>
                  <a:schemeClr val="bg1"/>
                </a:solidFill>
              </a:rPr>
              <a:t>Connect, Reflect, Support: Post-Placement Debrief</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US"/>
        </a:p>
      </c:txPr>
    </c:title>
    <c:autoTitleDeleted val="0"/>
    <c:plotArea>
      <c:layout/>
      <c:barChart>
        <c:barDir val="bar"/>
        <c:grouping val="stacked"/>
        <c:varyColors val="0"/>
        <c:ser>
          <c:idx val="0"/>
          <c:order val="0"/>
          <c:tx>
            <c:strRef>
              <c:f>Sheet1!$B$20</c:f>
              <c:strCache>
                <c:ptCount val="1"/>
                <c:pt idx="0">
                  <c:v>Strongly agree</c:v>
                </c:pt>
              </c:strCache>
            </c:strRef>
          </c:tx>
          <c:spPr>
            <a:solidFill>
              <a:srgbClr val="00B050"/>
            </a:solidFill>
            <a:ln>
              <a:noFill/>
            </a:ln>
            <a:effectLst/>
          </c:spPr>
          <c:invertIfNegative val="0"/>
          <c:cat>
            <c:strRef>
              <c:f>Sheet1!$A$21:$A$24</c:f>
              <c:strCache>
                <c:ptCount val="4"/>
                <c:pt idx="0">
                  <c:v>This session was useful for me to reflect on recent placement </c:v>
                </c:pt>
                <c:pt idx="1">
                  <c:v>I felt comfortable to share in the session</c:v>
                </c:pt>
                <c:pt idx="2">
                  <c:v>This session has changed how I will approach similar siutations in the future</c:v>
                </c:pt>
                <c:pt idx="3">
                  <c:v>I would recommend this session to others </c:v>
                </c:pt>
              </c:strCache>
            </c:strRef>
          </c:cat>
          <c:val>
            <c:numRef>
              <c:f>Sheet1!$B$21:$B$24</c:f>
              <c:numCache>
                <c:formatCode>0%</c:formatCode>
                <c:ptCount val="4"/>
                <c:pt idx="0">
                  <c:v>0.33329999999999999</c:v>
                </c:pt>
                <c:pt idx="1">
                  <c:v>0.33329999999999999</c:v>
                </c:pt>
                <c:pt idx="2">
                  <c:v>0.33</c:v>
                </c:pt>
              </c:numCache>
            </c:numRef>
          </c:val>
          <c:extLst>
            <c:ext xmlns:c16="http://schemas.microsoft.com/office/drawing/2014/chart" uri="{C3380CC4-5D6E-409C-BE32-E72D297353CC}">
              <c16:uniqueId val="{00000000-4032-49B1-85E9-2A55DD067E67}"/>
            </c:ext>
          </c:extLst>
        </c:ser>
        <c:ser>
          <c:idx val="1"/>
          <c:order val="1"/>
          <c:tx>
            <c:strRef>
              <c:f>Sheet1!$C$20</c:f>
              <c:strCache>
                <c:ptCount val="1"/>
                <c:pt idx="0">
                  <c:v>Agree</c:v>
                </c:pt>
              </c:strCache>
            </c:strRef>
          </c:tx>
          <c:spPr>
            <a:solidFill>
              <a:srgbClr val="92D050"/>
            </a:solidFill>
            <a:ln>
              <a:noFill/>
            </a:ln>
            <a:effectLst/>
          </c:spPr>
          <c:invertIfNegative val="0"/>
          <c:cat>
            <c:strRef>
              <c:f>Sheet1!$A$21:$A$24</c:f>
              <c:strCache>
                <c:ptCount val="4"/>
                <c:pt idx="0">
                  <c:v>This session was useful for me to reflect on recent placement </c:v>
                </c:pt>
                <c:pt idx="1">
                  <c:v>I felt comfortable to share in the session</c:v>
                </c:pt>
                <c:pt idx="2">
                  <c:v>This session has changed how I will approach similar siutations in the future</c:v>
                </c:pt>
                <c:pt idx="3">
                  <c:v>I would recommend this session to others </c:v>
                </c:pt>
              </c:strCache>
            </c:strRef>
          </c:cat>
          <c:val>
            <c:numRef>
              <c:f>Sheet1!$C$21:$C$24</c:f>
              <c:numCache>
                <c:formatCode>0.00%</c:formatCode>
                <c:ptCount val="4"/>
                <c:pt idx="0">
                  <c:v>0.66669999999999996</c:v>
                </c:pt>
                <c:pt idx="1">
                  <c:v>0.66669999999999996</c:v>
                </c:pt>
                <c:pt idx="2" formatCode="0%">
                  <c:v>0.33</c:v>
                </c:pt>
                <c:pt idx="3" formatCode="0%">
                  <c:v>1</c:v>
                </c:pt>
              </c:numCache>
            </c:numRef>
          </c:val>
          <c:extLst>
            <c:ext xmlns:c16="http://schemas.microsoft.com/office/drawing/2014/chart" uri="{C3380CC4-5D6E-409C-BE32-E72D297353CC}">
              <c16:uniqueId val="{00000001-4032-49B1-85E9-2A55DD067E67}"/>
            </c:ext>
          </c:extLst>
        </c:ser>
        <c:ser>
          <c:idx val="2"/>
          <c:order val="2"/>
          <c:tx>
            <c:strRef>
              <c:f>Sheet1!$D$20</c:f>
              <c:strCache>
                <c:ptCount val="1"/>
                <c:pt idx="0">
                  <c:v>Disagree</c:v>
                </c:pt>
              </c:strCache>
            </c:strRef>
          </c:tx>
          <c:spPr>
            <a:solidFill>
              <a:srgbClr val="FFC000"/>
            </a:solidFill>
            <a:ln>
              <a:noFill/>
            </a:ln>
            <a:effectLst/>
          </c:spPr>
          <c:invertIfNegative val="0"/>
          <c:cat>
            <c:strRef>
              <c:f>Sheet1!$A$21:$A$24</c:f>
              <c:strCache>
                <c:ptCount val="4"/>
                <c:pt idx="0">
                  <c:v>This session was useful for me to reflect on recent placement </c:v>
                </c:pt>
                <c:pt idx="1">
                  <c:v>I felt comfortable to share in the session</c:v>
                </c:pt>
                <c:pt idx="2">
                  <c:v>This session has changed how I will approach similar siutations in the future</c:v>
                </c:pt>
                <c:pt idx="3">
                  <c:v>I would recommend this session to others </c:v>
                </c:pt>
              </c:strCache>
            </c:strRef>
          </c:cat>
          <c:val>
            <c:numRef>
              <c:f>Sheet1!$D$21:$D$24</c:f>
              <c:numCache>
                <c:formatCode>General</c:formatCode>
                <c:ptCount val="4"/>
                <c:pt idx="0">
                  <c:v>0</c:v>
                </c:pt>
                <c:pt idx="2" formatCode="0%">
                  <c:v>0.33</c:v>
                </c:pt>
              </c:numCache>
            </c:numRef>
          </c:val>
          <c:extLst>
            <c:ext xmlns:c16="http://schemas.microsoft.com/office/drawing/2014/chart" uri="{C3380CC4-5D6E-409C-BE32-E72D297353CC}">
              <c16:uniqueId val="{00000002-4032-49B1-85E9-2A55DD067E67}"/>
            </c:ext>
          </c:extLst>
        </c:ser>
        <c:ser>
          <c:idx val="3"/>
          <c:order val="3"/>
          <c:tx>
            <c:strRef>
              <c:f>Sheet1!$E$20</c:f>
              <c:strCache>
                <c:ptCount val="1"/>
                <c:pt idx="0">
                  <c:v>Strong Disagree</c:v>
                </c:pt>
              </c:strCache>
            </c:strRef>
          </c:tx>
          <c:spPr>
            <a:solidFill>
              <a:schemeClr val="accent4"/>
            </a:solidFill>
            <a:ln>
              <a:noFill/>
            </a:ln>
            <a:effectLst/>
          </c:spPr>
          <c:invertIfNegative val="0"/>
          <c:cat>
            <c:strRef>
              <c:f>Sheet1!$A$21:$A$24</c:f>
              <c:strCache>
                <c:ptCount val="4"/>
                <c:pt idx="0">
                  <c:v>This session was useful for me to reflect on recent placement </c:v>
                </c:pt>
                <c:pt idx="1">
                  <c:v>I felt comfortable to share in the session</c:v>
                </c:pt>
                <c:pt idx="2">
                  <c:v>This session has changed how I will approach similar siutations in the future</c:v>
                </c:pt>
                <c:pt idx="3">
                  <c:v>I would recommend this session to others </c:v>
                </c:pt>
              </c:strCache>
            </c:strRef>
          </c:cat>
          <c:val>
            <c:numRef>
              <c:f>Sheet1!$E$21:$E$24</c:f>
              <c:numCache>
                <c:formatCode>General</c:formatCode>
                <c:ptCount val="4"/>
                <c:pt idx="0">
                  <c:v>0</c:v>
                </c:pt>
              </c:numCache>
            </c:numRef>
          </c:val>
          <c:extLst>
            <c:ext xmlns:c16="http://schemas.microsoft.com/office/drawing/2014/chart" uri="{C3380CC4-5D6E-409C-BE32-E72D297353CC}">
              <c16:uniqueId val="{00000003-4032-49B1-85E9-2A55DD067E67}"/>
            </c:ext>
          </c:extLst>
        </c:ser>
        <c:dLbls>
          <c:showLegendKey val="0"/>
          <c:showVal val="0"/>
          <c:showCatName val="0"/>
          <c:showSerName val="0"/>
          <c:showPercent val="0"/>
          <c:showBubbleSize val="0"/>
        </c:dLbls>
        <c:gapWidth val="150"/>
        <c:overlap val="100"/>
        <c:axId val="2122408767"/>
        <c:axId val="1835617263"/>
      </c:barChart>
      <c:catAx>
        <c:axId val="212240876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835617263"/>
        <c:crosses val="autoZero"/>
        <c:auto val="1"/>
        <c:lblAlgn val="ctr"/>
        <c:lblOffset val="100"/>
        <c:noMultiLvlLbl val="0"/>
      </c:catAx>
      <c:valAx>
        <c:axId val="1835617263"/>
        <c:scaling>
          <c:orientation val="minMax"/>
          <c:max val="1"/>
        </c:scaling>
        <c:delete val="0"/>
        <c:axPos val="b"/>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2122408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legend>
    <c:plotVisOnly val="1"/>
    <c:dispBlanksAs val="gap"/>
    <c:showDLblsOverMax val="0"/>
  </c:chart>
  <c:spPr>
    <a:solidFill>
      <a:srgbClr val="005EB8"/>
    </a:soli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flickr.com/photos/141574894@N07/26938112844" TargetMode="External"/><Relationship Id="rId1" Type="http://schemas.openxmlformats.org/officeDocument/2006/relationships/image" Target="../media/image7.jpg"/><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diagrams/_rels/drawing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hyperlink" Target="https://www.flickr.com/photos/141574894@N07/26938112844" TargetMode="External"/><Relationship Id="rId1" Type="http://schemas.openxmlformats.org/officeDocument/2006/relationships/image" Target="../media/image7.jpg"/><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9.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E395965-BAB6-4906-BB02-B247277B9082}"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GB"/>
        </a:p>
      </dgm:t>
    </dgm:pt>
    <dgm:pt modelId="{1E913411-439F-41C5-B83B-E36DF5826D7D}">
      <dgm:prSet phldrT="[Text]" phldr="0"/>
      <dgm:spPr>
        <a:solidFill>
          <a:srgbClr val="BF027A"/>
        </a:solidFill>
      </dgm:spPr>
      <dgm:t>
        <a:bodyPr/>
        <a:lstStyle/>
        <a:p>
          <a:r>
            <a:rPr lang="en-GB" dirty="0"/>
            <a:t>Connect, Reflect, Support: Pre-Placement</a:t>
          </a:r>
        </a:p>
      </dgm:t>
    </dgm:pt>
    <dgm:pt modelId="{BF754B34-F2A3-4368-B8B8-C692867F0EFB}" type="parTrans" cxnId="{8567401F-BE4B-4EDC-9A58-87150D4F4A3A}">
      <dgm:prSet/>
      <dgm:spPr/>
      <dgm:t>
        <a:bodyPr/>
        <a:lstStyle/>
        <a:p>
          <a:endParaRPr lang="en-GB"/>
        </a:p>
      </dgm:t>
    </dgm:pt>
    <dgm:pt modelId="{C7EC2F85-B26C-4A94-A09F-97EE41119C5A}" type="sibTrans" cxnId="{8567401F-BE4B-4EDC-9A58-87150D4F4A3A}">
      <dgm:prSet/>
      <dgm:spPr/>
      <dgm:t>
        <a:bodyPr/>
        <a:lstStyle/>
        <a:p>
          <a:endParaRPr lang="en-GB"/>
        </a:p>
      </dgm:t>
    </dgm:pt>
    <dgm:pt modelId="{5D848957-222E-456D-AD67-8BDCDF8B0F12}">
      <dgm:prSet phldrT="[Text]" phldr="0"/>
      <dgm:spPr>
        <a:solidFill>
          <a:srgbClr val="005EB8"/>
        </a:solidFill>
      </dgm:spPr>
      <dgm:t>
        <a:bodyPr/>
        <a:lstStyle/>
        <a:p>
          <a:r>
            <a:rPr lang="en-GB" dirty="0"/>
            <a:t>Connect, Reflect, Support: Post-Placement Debrief</a:t>
          </a:r>
        </a:p>
      </dgm:t>
    </dgm:pt>
    <dgm:pt modelId="{CDCF9418-B1FB-4BF1-83F4-F09C133F311D}" type="parTrans" cxnId="{18375771-CAE9-4F9F-B6E8-F6FD270FEA1E}">
      <dgm:prSet/>
      <dgm:spPr/>
      <dgm:t>
        <a:bodyPr/>
        <a:lstStyle/>
        <a:p>
          <a:endParaRPr lang="en-GB"/>
        </a:p>
      </dgm:t>
    </dgm:pt>
    <dgm:pt modelId="{DBE93FAC-29DD-454E-B9F1-0DD6370D4330}" type="sibTrans" cxnId="{18375771-CAE9-4F9F-B6E8-F6FD270FEA1E}">
      <dgm:prSet/>
      <dgm:spPr/>
      <dgm:t>
        <a:bodyPr/>
        <a:lstStyle/>
        <a:p>
          <a:endParaRPr lang="en-GB"/>
        </a:p>
      </dgm:t>
    </dgm:pt>
    <dgm:pt modelId="{97264154-5F11-4F42-BDD2-04F47C85FC47}">
      <dgm:prSet phldrT="[Text]" phldr="0"/>
      <dgm:spPr/>
      <dgm:t>
        <a:bodyPr/>
        <a:lstStyle/>
        <a:p>
          <a:r>
            <a:rPr lang="en-GB"/>
            <a:t>Monthly</a:t>
          </a:r>
          <a:endParaRPr lang="en-GB" dirty="0"/>
        </a:p>
      </dgm:t>
    </dgm:pt>
    <dgm:pt modelId="{5535F7C1-B171-490D-A7A7-98150751986A}" type="parTrans" cxnId="{54A93F2C-1E6B-488B-ADA8-E34BBC294034}">
      <dgm:prSet/>
      <dgm:spPr/>
      <dgm:t>
        <a:bodyPr/>
        <a:lstStyle/>
        <a:p>
          <a:endParaRPr lang="en-GB"/>
        </a:p>
      </dgm:t>
    </dgm:pt>
    <dgm:pt modelId="{06FA7EE9-FDF9-44EC-A7A8-8CA5D9C57AE7}" type="sibTrans" cxnId="{54A93F2C-1E6B-488B-ADA8-E34BBC294034}">
      <dgm:prSet/>
      <dgm:spPr/>
      <dgm:t>
        <a:bodyPr/>
        <a:lstStyle/>
        <a:p>
          <a:endParaRPr lang="en-GB"/>
        </a:p>
      </dgm:t>
    </dgm:pt>
    <dgm:pt modelId="{4969A75F-645D-4BD4-B561-E06CCFE87B62}">
      <dgm:prSet phldrT="[Text]" phldr="0"/>
      <dgm:spPr/>
      <dgm:t>
        <a:bodyPr/>
        <a:lstStyle/>
        <a:p>
          <a:r>
            <a:rPr lang="en-GB" dirty="0"/>
            <a:t>Small group online ( Van </a:t>
          </a:r>
          <a:r>
            <a:rPr lang="en-GB" dirty="0" err="1"/>
            <a:t>Diggele</a:t>
          </a:r>
          <a:r>
            <a:rPr lang="en-GB" dirty="0"/>
            <a:t> et al., 2020)</a:t>
          </a:r>
        </a:p>
      </dgm:t>
    </dgm:pt>
    <dgm:pt modelId="{043FF929-AD24-4309-8914-CF8F32A572D6}" type="parTrans" cxnId="{AB10376F-401A-412B-B5A3-26E2F0E84ECC}">
      <dgm:prSet/>
      <dgm:spPr/>
      <dgm:t>
        <a:bodyPr/>
        <a:lstStyle/>
        <a:p>
          <a:endParaRPr lang="en-GB"/>
        </a:p>
      </dgm:t>
    </dgm:pt>
    <dgm:pt modelId="{9D1C4B06-1C68-4337-B9A0-BFE94F7429D9}" type="sibTrans" cxnId="{AB10376F-401A-412B-B5A3-26E2F0E84ECC}">
      <dgm:prSet/>
      <dgm:spPr/>
      <dgm:t>
        <a:bodyPr/>
        <a:lstStyle/>
        <a:p>
          <a:endParaRPr lang="en-GB"/>
        </a:p>
      </dgm:t>
    </dgm:pt>
    <dgm:pt modelId="{4FE74D3F-DCEB-411C-BED9-F943F8C3D50D}">
      <dgm:prSet phldrT="[Text]" phldr="0"/>
      <dgm:spPr/>
      <dgm:t>
        <a:bodyPr/>
        <a:lstStyle/>
        <a:p>
          <a:r>
            <a:rPr lang="en-GB" dirty="0"/>
            <a:t>Digital resource hub</a:t>
          </a:r>
        </a:p>
      </dgm:t>
    </dgm:pt>
    <dgm:pt modelId="{1AA80AC0-8046-4E3F-82E8-F43E9EE407F0}" type="parTrans" cxnId="{103E243C-6D82-4972-990A-F532D000C345}">
      <dgm:prSet/>
      <dgm:spPr/>
      <dgm:t>
        <a:bodyPr/>
        <a:lstStyle/>
        <a:p>
          <a:endParaRPr lang="en-GB"/>
        </a:p>
      </dgm:t>
    </dgm:pt>
    <dgm:pt modelId="{70043102-A005-4581-8BDD-2EA54058FB49}" type="sibTrans" cxnId="{103E243C-6D82-4972-990A-F532D000C345}">
      <dgm:prSet/>
      <dgm:spPr/>
      <dgm:t>
        <a:bodyPr/>
        <a:lstStyle/>
        <a:p>
          <a:endParaRPr lang="en-GB"/>
        </a:p>
      </dgm:t>
    </dgm:pt>
    <dgm:pt modelId="{1A481270-FC13-4D34-A5E0-ABDBA28F1AA2}">
      <dgm:prSet phldrT="[Text]" phldr="0"/>
      <dgm:spPr/>
      <dgm:t>
        <a:bodyPr/>
        <a:lstStyle/>
        <a:p>
          <a:r>
            <a:rPr lang="en-GB" dirty="0"/>
            <a:t>Small-group, psychologically safe dialogue</a:t>
          </a:r>
        </a:p>
      </dgm:t>
    </dgm:pt>
    <dgm:pt modelId="{51FD5DF6-6874-4989-8EA6-A3D9828CF369}" type="parTrans" cxnId="{3E08927C-53ED-4A48-AC15-2DE46A619A23}">
      <dgm:prSet/>
      <dgm:spPr/>
      <dgm:t>
        <a:bodyPr/>
        <a:lstStyle/>
        <a:p>
          <a:endParaRPr lang="en-GB"/>
        </a:p>
      </dgm:t>
    </dgm:pt>
    <dgm:pt modelId="{810020CB-3D92-4D7D-8B5B-22D45EFB70EB}" type="sibTrans" cxnId="{3E08927C-53ED-4A48-AC15-2DE46A619A23}">
      <dgm:prSet/>
      <dgm:spPr/>
      <dgm:t>
        <a:bodyPr/>
        <a:lstStyle/>
        <a:p>
          <a:endParaRPr lang="en-GB"/>
        </a:p>
      </dgm:t>
    </dgm:pt>
    <dgm:pt modelId="{987C39CC-68EB-4895-BAEE-54DE014DA077}">
      <dgm:prSet phldrT="[Text]" phldr="0"/>
      <dgm:spPr/>
      <dgm:t>
        <a:bodyPr/>
        <a:lstStyle/>
        <a:p>
          <a:r>
            <a:rPr lang="en-GB"/>
            <a:t>Real life supervisory experiences</a:t>
          </a:r>
          <a:endParaRPr lang="en-GB" dirty="0"/>
        </a:p>
      </dgm:t>
    </dgm:pt>
    <dgm:pt modelId="{D824FD3E-C8BC-46DB-AC9B-D3D3889C37AF}" type="parTrans" cxnId="{B9F66FD8-6F8B-4ABB-A864-DE8F6B200C3E}">
      <dgm:prSet/>
      <dgm:spPr/>
      <dgm:t>
        <a:bodyPr/>
        <a:lstStyle/>
        <a:p>
          <a:endParaRPr lang="en-GB"/>
        </a:p>
      </dgm:t>
    </dgm:pt>
    <dgm:pt modelId="{6D488EEA-B0FB-45F0-947A-B42B4C5BEB2C}" type="sibTrans" cxnId="{B9F66FD8-6F8B-4ABB-A864-DE8F6B200C3E}">
      <dgm:prSet/>
      <dgm:spPr/>
      <dgm:t>
        <a:bodyPr/>
        <a:lstStyle/>
        <a:p>
          <a:endParaRPr lang="en-GB"/>
        </a:p>
      </dgm:t>
    </dgm:pt>
    <dgm:pt modelId="{BFDC7503-34E6-4488-875E-9F730E7A3051}">
      <dgm:prSet phldrT="[Text]" phldr="0"/>
      <dgm:spPr/>
      <dgm:t>
        <a:bodyPr/>
        <a:lstStyle/>
        <a:p>
          <a:r>
            <a:rPr lang="en-GB" dirty="0"/>
            <a:t>Collective problem-solving</a:t>
          </a:r>
        </a:p>
      </dgm:t>
    </dgm:pt>
    <dgm:pt modelId="{78582ED6-1B62-4F51-8DF3-0FC8C77BB01F}" type="parTrans" cxnId="{3AC1C6FA-3299-4882-9FBB-C97152EF9870}">
      <dgm:prSet/>
      <dgm:spPr/>
      <dgm:t>
        <a:bodyPr/>
        <a:lstStyle/>
        <a:p>
          <a:endParaRPr lang="en-GB"/>
        </a:p>
      </dgm:t>
    </dgm:pt>
    <dgm:pt modelId="{B454DAF9-9B7C-4263-8CCE-51CD7BB29FAD}" type="sibTrans" cxnId="{3AC1C6FA-3299-4882-9FBB-C97152EF9870}">
      <dgm:prSet/>
      <dgm:spPr/>
      <dgm:t>
        <a:bodyPr/>
        <a:lstStyle/>
        <a:p>
          <a:endParaRPr lang="en-GB"/>
        </a:p>
      </dgm:t>
    </dgm:pt>
    <dgm:pt modelId="{62D75D90-8BF7-48EE-B9DC-23270AF1CB62}">
      <dgm:prSet phldrT="[Text]" phldr="0"/>
      <dgm:spPr/>
      <dgm:t>
        <a:bodyPr/>
        <a:lstStyle/>
        <a:p>
          <a:r>
            <a:rPr lang="en-GB" dirty="0"/>
            <a:t>Grounded </a:t>
          </a:r>
          <a:r>
            <a:rPr lang="en-GB"/>
            <a:t>in experienatal </a:t>
          </a:r>
          <a:r>
            <a:rPr lang="en-GB" dirty="0"/>
            <a:t>earning (Kolb, 1984) </a:t>
          </a:r>
        </a:p>
      </dgm:t>
    </dgm:pt>
    <dgm:pt modelId="{ACDDB203-1D74-4CF8-B8F5-D643FFAD2C61}" type="parTrans" cxnId="{D3A07E6D-8403-441C-8C3F-736F4D2AE621}">
      <dgm:prSet/>
      <dgm:spPr/>
      <dgm:t>
        <a:bodyPr/>
        <a:lstStyle/>
        <a:p>
          <a:endParaRPr lang="en-GB"/>
        </a:p>
      </dgm:t>
    </dgm:pt>
    <dgm:pt modelId="{69CE539B-849B-4294-AF47-778B1D2374BB}" type="sibTrans" cxnId="{D3A07E6D-8403-441C-8C3F-736F4D2AE621}">
      <dgm:prSet/>
      <dgm:spPr/>
      <dgm:t>
        <a:bodyPr/>
        <a:lstStyle/>
        <a:p>
          <a:endParaRPr lang="en-GB"/>
        </a:p>
      </dgm:t>
    </dgm:pt>
    <dgm:pt modelId="{ED66BAAE-A1A9-440F-8E59-9602960BBF8E}" type="pres">
      <dgm:prSet presAssocID="{2E395965-BAB6-4906-BB02-B247277B9082}" presName="linear" presStyleCnt="0">
        <dgm:presLayoutVars>
          <dgm:animLvl val="lvl"/>
          <dgm:resizeHandles val="exact"/>
        </dgm:presLayoutVars>
      </dgm:prSet>
      <dgm:spPr/>
    </dgm:pt>
    <dgm:pt modelId="{E2AF8C76-1C27-4499-A2FD-98083D9DB821}" type="pres">
      <dgm:prSet presAssocID="{1E913411-439F-41C5-B83B-E36DF5826D7D}" presName="parentText" presStyleLbl="node1" presStyleIdx="0" presStyleCnt="2" custLinFactNeighborY="-1447">
        <dgm:presLayoutVars>
          <dgm:chMax val="0"/>
          <dgm:bulletEnabled val="1"/>
        </dgm:presLayoutVars>
      </dgm:prSet>
      <dgm:spPr/>
    </dgm:pt>
    <dgm:pt modelId="{5BAEC428-C6EF-4FDD-B177-5ECA8970812B}" type="pres">
      <dgm:prSet presAssocID="{1E913411-439F-41C5-B83B-E36DF5826D7D}" presName="childText" presStyleLbl="revTx" presStyleIdx="0" presStyleCnt="2">
        <dgm:presLayoutVars>
          <dgm:bulletEnabled val="1"/>
        </dgm:presLayoutVars>
      </dgm:prSet>
      <dgm:spPr/>
    </dgm:pt>
    <dgm:pt modelId="{E48BAFAE-01F7-4351-9E70-8440EB423BD4}" type="pres">
      <dgm:prSet presAssocID="{5D848957-222E-456D-AD67-8BDCDF8B0F12}" presName="parentText" presStyleLbl="node1" presStyleIdx="1" presStyleCnt="2">
        <dgm:presLayoutVars>
          <dgm:chMax val="0"/>
          <dgm:bulletEnabled val="1"/>
        </dgm:presLayoutVars>
      </dgm:prSet>
      <dgm:spPr/>
    </dgm:pt>
    <dgm:pt modelId="{8ECA9336-2BB6-485F-B16F-F4D261E48852}" type="pres">
      <dgm:prSet presAssocID="{5D848957-222E-456D-AD67-8BDCDF8B0F12}" presName="childText" presStyleLbl="revTx" presStyleIdx="1" presStyleCnt="2">
        <dgm:presLayoutVars>
          <dgm:bulletEnabled val="1"/>
        </dgm:presLayoutVars>
      </dgm:prSet>
      <dgm:spPr/>
    </dgm:pt>
  </dgm:ptLst>
  <dgm:cxnLst>
    <dgm:cxn modelId="{8567401F-BE4B-4EDC-9A58-87150D4F4A3A}" srcId="{2E395965-BAB6-4906-BB02-B247277B9082}" destId="{1E913411-439F-41C5-B83B-E36DF5826D7D}" srcOrd="0" destOrd="0" parTransId="{BF754B34-F2A3-4368-B8B8-C692867F0EFB}" sibTransId="{C7EC2F85-B26C-4A94-A09F-97EE41119C5A}"/>
    <dgm:cxn modelId="{8105C523-25AA-4237-A41F-3B628849119C}" type="presOf" srcId="{62D75D90-8BF7-48EE-B9DC-23270AF1CB62}" destId="{8ECA9336-2BB6-485F-B16F-F4D261E48852}" srcOrd="0" destOrd="3" presId="urn:microsoft.com/office/officeart/2005/8/layout/vList2"/>
    <dgm:cxn modelId="{54A93F2C-1E6B-488B-ADA8-E34BBC294034}" srcId="{1E913411-439F-41C5-B83B-E36DF5826D7D}" destId="{97264154-5F11-4F42-BDD2-04F47C85FC47}" srcOrd="0" destOrd="0" parTransId="{5535F7C1-B171-490D-A7A7-98150751986A}" sibTransId="{06FA7EE9-FDF9-44EC-A7A8-8CA5D9C57AE7}"/>
    <dgm:cxn modelId="{103E243C-6D82-4972-990A-F532D000C345}" srcId="{1E913411-439F-41C5-B83B-E36DF5826D7D}" destId="{4FE74D3F-DCEB-411C-BED9-F943F8C3D50D}" srcOrd="2" destOrd="0" parTransId="{1AA80AC0-8046-4E3F-82E8-F43E9EE407F0}" sibTransId="{70043102-A005-4581-8BDD-2EA54058FB49}"/>
    <dgm:cxn modelId="{62FCC562-F1CF-4078-AFD7-879379EFA3CD}" type="presOf" srcId="{5D848957-222E-456D-AD67-8BDCDF8B0F12}" destId="{E48BAFAE-01F7-4351-9E70-8440EB423BD4}" srcOrd="0" destOrd="0" presId="urn:microsoft.com/office/officeart/2005/8/layout/vList2"/>
    <dgm:cxn modelId="{43F71B48-CA15-41AF-9DDA-22FDAE767E5E}" type="presOf" srcId="{1E913411-439F-41C5-B83B-E36DF5826D7D}" destId="{E2AF8C76-1C27-4499-A2FD-98083D9DB821}" srcOrd="0" destOrd="0" presId="urn:microsoft.com/office/officeart/2005/8/layout/vList2"/>
    <dgm:cxn modelId="{B42F386A-021A-4E15-A28D-F959F242A0EF}" type="presOf" srcId="{1A481270-FC13-4D34-A5E0-ABDBA28F1AA2}" destId="{8ECA9336-2BB6-485F-B16F-F4D261E48852}" srcOrd="0" destOrd="0" presId="urn:microsoft.com/office/officeart/2005/8/layout/vList2"/>
    <dgm:cxn modelId="{D3A07E6D-8403-441C-8C3F-736F4D2AE621}" srcId="{5D848957-222E-456D-AD67-8BDCDF8B0F12}" destId="{62D75D90-8BF7-48EE-B9DC-23270AF1CB62}" srcOrd="3" destOrd="0" parTransId="{ACDDB203-1D74-4CF8-B8F5-D643FFAD2C61}" sibTransId="{69CE539B-849B-4294-AF47-778B1D2374BB}"/>
    <dgm:cxn modelId="{AB10376F-401A-412B-B5A3-26E2F0E84ECC}" srcId="{1E913411-439F-41C5-B83B-E36DF5826D7D}" destId="{4969A75F-645D-4BD4-B561-E06CCFE87B62}" srcOrd="1" destOrd="0" parTransId="{043FF929-AD24-4309-8914-CF8F32A572D6}" sibTransId="{9D1C4B06-1C68-4337-B9A0-BFE94F7429D9}"/>
    <dgm:cxn modelId="{18375771-CAE9-4F9F-B6E8-F6FD270FEA1E}" srcId="{2E395965-BAB6-4906-BB02-B247277B9082}" destId="{5D848957-222E-456D-AD67-8BDCDF8B0F12}" srcOrd="1" destOrd="0" parTransId="{CDCF9418-B1FB-4BF1-83F4-F09C133F311D}" sibTransId="{DBE93FAC-29DD-454E-B9F1-0DD6370D4330}"/>
    <dgm:cxn modelId="{3E08927C-53ED-4A48-AC15-2DE46A619A23}" srcId="{5D848957-222E-456D-AD67-8BDCDF8B0F12}" destId="{1A481270-FC13-4D34-A5E0-ABDBA28F1AA2}" srcOrd="0" destOrd="0" parTransId="{51FD5DF6-6874-4989-8EA6-A3D9828CF369}" sibTransId="{810020CB-3D92-4D7D-8B5B-22D45EFB70EB}"/>
    <dgm:cxn modelId="{62A5DB90-FBD8-4BBA-8AD0-5F3928A2DEB9}" type="presOf" srcId="{97264154-5F11-4F42-BDD2-04F47C85FC47}" destId="{5BAEC428-C6EF-4FDD-B177-5ECA8970812B}" srcOrd="0" destOrd="0" presId="urn:microsoft.com/office/officeart/2005/8/layout/vList2"/>
    <dgm:cxn modelId="{8C6163A4-2AC5-4843-B780-738845BC5612}" type="presOf" srcId="{987C39CC-68EB-4895-BAEE-54DE014DA077}" destId="{8ECA9336-2BB6-485F-B16F-F4D261E48852}" srcOrd="0" destOrd="1" presId="urn:microsoft.com/office/officeart/2005/8/layout/vList2"/>
    <dgm:cxn modelId="{02A6EBBB-8C44-45BA-805D-C03EA3AF8346}" type="presOf" srcId="{BFDC7503-34E6-4488-875E-9F730E7A3051}" destId="{8ECA9336-2BB6-485F-B16F-F4D261E48852}" srcOrd="0" destOrd="2" presId="urn:microsoft.com/office/officeart/2005/8/layout/vList2"/>
    <dgm:cxn modelId="{CE1B3CC2-6897-4697-8167-A9F4BC4FA158}" type="presOf" srcId="{4969A75F-645D-4BD4-B561-E06CCFE87B62}" destId="{5BAEC428-C6EF-4FDD-B177-5ECA8970812B}" srcOrd="0" destOrd="1" presId="urn:microsoft.com/office/officeart/2005/8/layout/vList2"/>
    <dgm:cxn modelId="{B9F66FD8-6F8B-4ABB-A864-DE8F6B200C3E}" srcId="{5D848957-222E-456D-AD67-8BDCDF8B0F12}" destId="{987C39CC-68EB-4895-BAEE-54DE014DA077}" srcOrd="1" destOrd="0" parTransId="{D824FD3E-C8BC-46DB-AC9B-D3D3889C37AF}" sibTransId="{6D488EEA-B0FB-45F0-947A-B42B4C5BEB2C}"/>
    <dgm:cxn modelId="{4F453AF3-CA36-489F-98E1-A66D98EC0C5E}" type="presOf" srcId="{2E395965-BAB6-4906-BB02-B247277B9082}" destId="{ED66BAAE-A1A9-440F-8E59-9602960BBF8E}" srcOrd="0" destOrd="0" presId="urn:microsoft.com/office/officeart/2005/8/layout/vList2"/>
    <dgm:cxn modelId="{46EBCAF5-9A7D-46C3-8BFA-E0A140BA9470}" type="presOf" srcId="{4FE74D3F-DCEB-411C-BED9-F943F8C3D50D}" destId="{5BAEC428-C6EF-4FDD-B177-5ECA8970812B}" srcOrd="0" destOrd="2" presId="urn:microsoft.com/office/officeart/2005/8/layout/vList2"/>
    <dgm:cxn modelId="{3AC1C6FA-3299-4882-9FBB-C97152EF9870}" srcId="{5D848957-222E-456D-AD67-8BDCDF8B0F12}" destId="{BFDC7503-34E6-4488-875E-9F730E7A3051}" srcOrd="2" destOrd="0" parTransId="{78582ED6-1B62-4F51-8DF3-0FC8C77BB01F}" sibTransId="{B454DAF9-9B7C-4263-8CCE-51CD7BB29FAD}"/>
    <dgm:cxn modelId="{91F08916-22E1-4A6F-9577-CC2479878A56}" type="presParOf" srcId="{ED66BAAE-A1A9-440F-8E59-9602960BBF8E}" destId="{E2AF8C76-1C27-4499-A2FD-98083D9DB821}" srcOrd="0" destOrd="0" presId="urn:microsoft.com/office/officeart/2005/8/layout/vList2"/>
    <dgm:cxn modelId="{EB3DA50B-7C00-4E5E-A037-ACA119C54990}" type="presParOf" srcId="{ED66BAAE-A1A9-440F-8E59-9602960BBF8E}" destId="{5BAEC428-C6EF-4FDD-B177-5ECA8970812B}" srcOrd="1" destOrd="0" presId="urn:microsoft.com/office/officeart/2005/8/layout/vList2"/>
    <dgm:cxn modelId="{525A7A0B-7586-4944-BE9B-9CD80BFAA5A6}" type="presParOf" srcId="{ED66BAAE-A1A9-440F-8E59-9602960BBF8E}" destId="{E48BAFAE-01F7-4351-9E70-8440EB423BD4}" srcOrd="2" destOrd="0" presId="urn:microsoft.com/office/officeart/2005/8/layout/vList2"/>
    <dgm:cxn modelId="{55D7C078-56BC-42D4-9FAB-0BE0BB1905FA}" type="presParOf" srcId="{ED66BAAE-A1A9-440F-8E59-9602960BBF8E}" destId="{8ECA9336-2BB6-485F-B16F-F4D261E48852}"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1B92FAF-00F1-4B4F-B1EC-472BB67FD96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GB"/>
        </a:p>
      </dgm:t>
    </dgm:pt>
    <dgm:pt modelId="{04810680-2718-47F9-BC8E-D0E1ECF26753}">
      <dgm:prSet/>
      <dgm:spPr>
        <a:solidFill>
          <a:srgbClr val="BF027A"/>
        </a:solidFill>
      </dgm:spPr>
      <dgm:t>
        <a:bodyPr/>
        <a:lstStyle/>
        <a:p>
          <a:r>
            <a:rPr lang="en-GB" b="1" dirty="0"/>
            <a:t>Reaching small Therapies dominated audience</a:t>
          </a:r>
          <a:endParaRPr lang="en-GB" dirty="0"/>
        </a:p>
      </dgm:t>
    </dgm:pt>
    <dgm:pt modelId="{C0848394-17E6-4B93-BFE4-FDB72861BE46}" type="parTrans" cxnId="{18F8A8B7-B75B-4A85-AB88-A75E6D602AB5}">
      <dgm:prSet/>
      <dgm:spPr/>
      <dgm:t>
        <a:bodyPr/>
        <a:lstStyle/>
        <a:p>
          <a:endParaRPr lang="en-GB"/>
        </a:p>
      </dgm:t>
    </dgm:pt>
    <dgm:pt modelId="{669B4CB9-9075-4585-9E50-6F1E0D73B57D}" type="sibTrans" cxnId="{18F8A8B7-B75B-4A85-AB88-A75E6D602AB5}">
      <dgm:prSet/>
      <dgm:spPr/>
      <dgm:t>
        <a:bodyPr/>
        <a:lstStyle/>
        <a:p>
          <a:endParaRPr lang="en-GB"/>
        </a:p>
      </dgm:t>
    </dgm:pt>
    <dgm:pt modelId="{1EA28EA2-35EF-4DFD-B7D7-F0E333319959}">
      <dgm:prSet/>
      <dgm:spPr>
        <a:solidFill>
          <a:srgbClr val="005EB8"/>
        </a:solidFill>
      </dgm:spPr>
      <dgm:t>
        <a:bodyPr/>
        <a:lstStyle/>
        <a:p>
          <a:r>
            <a:rPr lang="en-GB" b="1" dirty="0"/>
            <a:t>Opportunity to standardise knowledge of resources</a:t>
          </a:r>
          <a:endParaRPr lang="en-GB" dirty="0"/>
        </a:p>
      </dgm:t>
    </dgm:pt>
    <dgm:pt modelId="{260EC1EF-561E-450D-A4A0-7A498E8078D7}" type="parTrans" cxnId="{FEA5EE23-C77A-48A3-8236-DAEBE1C2BF5E}">
      <dgm:prSet/>
      <dgm:spPr/>
      <dgm:t>
        <a:bodyPr/>
        <a:lstStyle/>
        <a:p>
          <a:endParaRPr lang="en-GB"/>
        </a:p>
      </dgm:t>
    </dgm:pt>
    <dgm:pt modelId="{ED80B62D-8A2F-432A-BEDE-26F5E44E0233}" type="sibTrans" cxnId="{FEA5EE23-C77A-48A3-8236-DAEBE1C2BF5E}">
      <dgm:prSet/>
      <dgm:spPr/>
      <dgm:t>
        <a:bodyPr/>
        <a:lstStyle/>
        <a:p>
          <a:endParaRPr lang="en-GB"/>
        </a:p>
      </dgm:t>
    </dgm:pt>
    <dgm:pt modelId="{9339C79F-C7DE-423D-94F2-F3CBA4B1786E}">
      <dgm:prSet/>
      <dgm:spPr>
        <a:solidFill>
          <a:srgbClr val="BF027A"/>
        </a:solidFill>
      </dgm:spPr>
      <dgm:t>
        <a:bodyPr/>
        <a:lstStyle/>
        <a:p>
          <a:r>
            <a:rPr lang="en-GB" b="1" dirty="0"/>
            <a:t>Self reported confidence was high</a:t>
          </a:r>
          <a:endParaRPr lang="en-GB" dirty="0"/>
        </a:p>
      </dgm:t>
    </dgm:pt>
    <dgm:pt modelId="{69689541-0B9D-4028-8172-2E6E7E804F24}" type="parTrans" cxnId="{9C1FB377-AF36-482D-8787-4E6ED209214B}">
      <dgm:prSet/>
      <dgm:spPr/>
      <dgm:t>
        <a:bodyPr/>
        <a:lstStyle/>
        <a:p>
          <a:endParaRPr lang="en-GB"/>
        </a:p>
      </dgm:t>
    </dgm:pt>
    <dgm:pt modelId="{B7AA3C3F-6103-474D-94BC-8D2D56D37F6D}" type="sibTrans" cxnId="{9C1FB377-AF36-482D-8787-4E6ED209214B}">
      <dgm:prSet/>
      <dgm:spPr/>
      <dgm:t>
        <a:bodyPr/>
        <a:lstStyle/>
        <a:p>
          <a:endParaRPr lang="en-GB"/>
        </a:p>
      </dgm:t>
    </dgm:pt>
    <dgm:pt modelId="{065F188E-55D6-4579-A679-68F66011929B}">
      <dgm:prSet/>
      <dgm:spPr>
        <a:solidFill>
          <a:srgbClr val="005EB8"/>
        </a:solidFill>
      </dgm:spPr>
      <dgm:t>
        <a:bodyPr/>
        <a:lstStyle/>
        <a:p>
          <a:r>
            <a:rPr lang="en-GB" b="1" dirty="0"/>
            <a:t>Psychologically safe forum </a:t>
          </a:r>
          <a:endParaRPr lang="en-GB" b="0" i="0" dirty="0"/>
        </a:p>
      </dgm:t>
    </dgm:pt>
    <dgm:pt modelId="{14A90ABE-33DA-40A2-A0A4-8DF4E33A3EDD}" type="parTrans" cxnId="{D2E14744-F08F-45FF-9395-162ACFE0A915}">
      <dgm:prSet/>
      <dgm:spPr/>
      <dgm:t>
        <a:bodyPr/>
        <a:lstStyle/>
        <a:p>
          <a:endParaRPr lang="en-GB"/>
        </a:p>
      </dgm:t>
    </dgm:pt>
    <dgm:pt modelId="{B227A900-FCCA-41B5-A799-DFAED541EF0A}" type="sibTrans" cxnId="{D2E14744-F08F-45FF-9395-162ACFE0A915}">
      <dgm:prSet/>
      <dgm:spPr/>
      <dgm:t>
        <a:bodyPr/>
        <a:lstStyle/>
        <a:p>
          <a:endParaRPr lang="en-GB"/>
        </a:p>
      </dgm:t>
    </dgm:pt>
    <dgm:pt modelId="{3A753220-DBCB-4EB6-BAC8-581D6BE309AF}">
      <dgm:prSet/>
      <dgm:spPr>
        <a:solidFill>
          <a:srgbClr val="BF027A"/>
        </a:solidFill>
      </dgm:spPr>
      <dgm:t>
        <a:bodyPr/>
        <a:lstStyle/>
        <a:p>
          <a:r>
            <a:rPr lang="en-GB" b="1" dirty="0"/>
            <a:t>Recommendation rates positive </a:t>
          </a:r>
          <a:endParaRPr lang="en-GB" dirty="0"/>
        </a:p>
      </dgm:t>
    </dgm:pt>
    <dgm:pt modelId="{C5616756-7236-4341-BB9D-5C29700AD099}" type="parTrans" cxnId="{A8973A5A-9EA3-4326-B982-5206DA9279A0}">
      <dgm:prSet/>
      <dgm:spPr/>
      <dgm:t>
        <a:bodyPr/>
        <a:lstStyle/>
        <a:p>
          <a:endParaRPr lang="en-GB"/>
        </a:p>
      </dgm:t>
    </dgm:pt>
    <dgm:pt modelId="{1583EBB7-E0E7-4E09-B382-4BB71B0C2F61}" type="sibTrans" cxnId="{A8973A5A-9EA3-4326-B982-5206DA9279A0}">
      <dgm:prSet/>
      <dgm:spPr/>
      <dgm:t>
        <a:bodyPr/>
        <a:lstStyle/>
        <a:p>
          <a:endParaRPr lang="en-GB"/>
        </a:p>
      </dgm:t>
    </dgm:pt>
    <dgm:pt modelId="{1C28E773-2479-4883-B2A6-CC963A27EBA6}" type="pres">
      <dgm:prSet presAssocID="{F1B92FAF-00F1-4B4F-B1EC-472BB67FD962}" presName="linearFlow" presStyleCnt="0">
        <dgm:presLayoutVars>
          <dgm:dir/>
          <dgm:resizeHandles val="exact"/>
        </dgm:presLayoutVars>
      </dgm:prSet>
      <dgm:spPr/>
    </dgm:pt>
    <dgm:pt modelId="{841FE610-3CED-4F15-902C-618498D899D9}" type="pres">
      <dgm:prSet presAssocID="{04810680-2718-47F9-BC8E-D0E1ECF26753}" presName="composite" presStyleCnt="0"/>
      <dgm:spPr/>
    </dgm:pt>
    <dgm:pt modelId="{034EC2A7-5DE3-4565-8E96-8A879781CE8E}" type="pres">
      <dgm:prSet presAssocID="{04810680-2718-47F9-BC8E-D0E1ECF26753}" presName="imgShp" presStyleLbl="fgImgPlace1" presStyleIdx="0" presStyleCnt="5"/>
      <dgm:spPr>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dgm:spPr>
    </dgm:pt>
    <dgm:pt modelId="{4C7C4475-FAF7-4CC6-8B82-CB58BC2B6B14}" type="pres">
      <dgm:prSet presAssocID="{04810680-2718-47F9-BC8E-D0E1ECF26753}" presName="txShp" presStyleLbl="node1" presStyleIdx="0" presStyleCnt="5">
        <dgm:presLayoutVars>
          <dgm:bulletEnabled val="1"/>
        </dgm:presLayoutVars>
      </dgm:prSet>
      <dgm:spPr/>
    </dgm:pt>
    <dgm:pt modelId="{FA43E437-A87C-4FAA-BE7D-02ECA8C363CC}" type="pres">
      <dgm:prSet presAssocID="{669B4CB9-9075-4585-9E50-6F1E0D73B57D}" presName="spacing" presStyleCnt="0"/>
      <dgm:spPr/>
    </dgm:pt>
    <dgm:pt modelId="{4EBDD32C-35E0-470F-94AE-6696DD507175}" type="pres">
      <dgm:prSet presAssocID="{1EA28EA2-35EF-4DFD-B7D7-F0E333319959}" presName="composite" presStyleCnt="0"/>
      <dgm:spPr/>
    </dgm:pt>
    <dgm:pt modelId="{1EF80D84-CE2A-4FEA-9B2B-6E47B104BE1D}" type="pres">
      <dgm:prSet presAssocID="{1EA28EA2-35EF-4DFD-B7D7-F0E333319959}" presName="imgShp" presStyleLbl="fgImgPlace1" presStyleIdx="1" presStyleCnt="5"/>
      <dgm:spPr>
        <a:blipFill>
          <a:blip xmlns:r="http://schemas.openxmlformats.org/officeDocument/2006/relationships" r:embed="rId3"/>
          <a:srcRect/>
          <a:stretch>
            <a:fillRect l="-33000" r="-33000"/>
          </a:stretch>
        </a:blipFill>
      </dgm:spPr>
      <dgm:extLst>
        <a:ext uri="{E40237B7-FDA0-4F09-8148-C483321AD2D9}">
          <dgm14:cNvPr xmlns:dgm14="http://schemas.microsoft.com/office/drawing/2010/diagram" id="0" name="" descr="Different coloured organisers"/>
        </a:ext>
      </dgm:extLst>
    </dgm:pt>
    <dgm:pt modelId="{C51EC35A-5613-414F-B255-D29A4DE0AE59}" type="pres">
      <dgm:prSet presAssocID="{1EA28EA2-35EF-4DFD-B7D7-F0E333319959}" presName="txShp" presStyleLbl="node1" presStyleIdx="1" presStyleCnt="5">
        <dgm:presLayoutVars>
          <dgm:bulletEnabled val="1"/>
        </dgm:presLayoutVars>
      </dgm:prSet>
      <dgm:spPr/>
    </dgm:pt>
    <dgm:pt modelId="{E8BECCFB-29C2-4AA8-8A14-35DDB31531CC}" type="pres">
      <dgm:prSet presAssocID="{ED80B62D-8A2F-432A-BEDE-26F5E44E0233}" presName="spacing" presStyleCnt="0"/>
      <dgm:spPr/>
    </dgm:pt>
    <dgm:pt modelId="{6F93CD30-61E8-46EF-90E2-94FD7674C905}" type="pres">
      <dgm:prSet presAssocID="{9339C79F-C7DE-423D-94F2-F3CBA4B1786E}" presName="composite" presStyleCnt="0"/>
      <dgm:spPr/>
    </dgm:pt>
    <dgm:pt modelId="{92AEED36-3020-45D0-BBF8-05D6E95F0BFC}" type="pres">
      <dgm:prSet presAssocID="{9339C79F-C7DE-423D-94F2-F3CBA4B1786E}" presName="imgShp" presStyleLbl="fgImgPlace1" presStyleIdx="2" presStyleCnt="5" custLinFactNeighborX="1907" custLinFactNeighborY="-157"/>
      <dgm:spPr>
        <a:blipFill>
          <a:blip xmlns:r="http://schemas.openxmlformats.org/officeDocument/2006/relationships" r:embed="rId4"/>
          <a:srcRect/>
          <a:stretch>
            <a:fillRect l="-25000" r="-25000"/>
          </a:stretch>
        </a:blipFill>
      </dgm:spPr>
      <dgm:extLst>
        <a:ext uri="{E40237B7-FDA0-4F09-8148-C483321AD2D9}">
          <dgm14:cNvPr xmlns:dgm14="http://schemas.microsoft.com/office/drawing/2010/diagram" id="0" name="" descr="Many hands raising thumbs up"/>
        </a:ext>
      </dgm:extLst>
    </dgm:pt>
    <dgm:pt modelId="{504E2130-0DA2-42AE-BC5D-F63CB8437BA8}" type="pres">
      <dgm:prSet presAssocID="{9339C79F-C7DE-423D-94F2-F3CBA4B1786E}" presName="txShp" presStyleLbl="node1" presStyleIdx="2" presStyleCnt="5">
        <dgm:presLayoutVars>
          <dgm:bulletEnabled val="1"/>
        </dgm:presLayoutVars>
      </dgm:prSet>
      <dgm:spPr/>
    </dgm:pt>
    <dgm:pt modelId="{6AA2FD9C-9490-452E-A0CE-F0B9381999B5}" type="pres">
      <dgm:prSet presAssocID="{B7AA3C3F-6103-474D-94BC-8D2D56D37F6D}" presName="spacing" presStyleCnt="0"/>
      <dgm:spPr/>
    </dgm:pt>
    <dgm:pt modelId="{AE951CE5-A518-4BBE-9D9D-B689B89FC119}" type="pres">
      <dgm:prSet presAssocID="{065F188E-55D6-4579-A679-68F66011929B}" presName="composite" presStyleCnt="0"/>
      <dgm:spPr/>
    </dgm:pt>
    <dgm:pt modelId="{ADE3D6AC-443C-487A-AC66-D9A12A230C33}" type="pres">
      <dgm:prSet presAssocID="{065F188E-55D6-4579-A679-68F66011929B}" presName="imgShp" presStyleLbl="fgImgPlace1" presStyleIdx="3" presStyleCnt="5"/>
      <dgm:spPr>
        <a:blipFill>
          <a:blip xmlns:r="http://schemas.openxmlformats.org/officeDocument/2006/relationships" r:embed="rId5"/>
          <a:srcRect/>
          <a:stretch>
            <a:fillRect l="-17000" r="-17000"/>
          </a:stretch>
        </a:blipFill>
      </dgm:spPr>
    </dgm:pt>
    <dgm:pt modelId="{336406FF-9CDF-4A3E-9CFC-0DE1CD672180}" type="pres">
      <dgm:prSet presAssocID="{065F188E-55D6-4579-A679-68F66011929B}" presName="txShp" presStyleLbl="node1" presStyleIdx="3" presStyleCnt="5">
        <dgm:presLayoutVars>
          <dgm:bulletEnabled val="1"/>
        </dgm:presLayoutVars>
      </dgm:prSet>
      <dgm:spPr/>
    </dgm:pt>
    <dgm:pt modelId="{6633DA58-6E1B-4F9E-A95E-8BB4C54FFDC8}" type="pres">
      <dgm:prSet presAssocID="{B227A900-FCCA-41B5-A799-DFAED541EF0A}" presName="spacing" presStyleCnt="0"/>
      <dgm:spPr/>
    </dgm:pt>
    <dgm:pt modelId="{DF0DAEED-F3AF-451F-9960-99C36CB4A6F9}" type="pres">
      <dgm:prSet presAssocID="{3A753220-DBCB-4EB6-BAC8-581D6BE309AF}" presName="composite" presStyleCnt="0"/>
      <dgm:spPr/>
    </dgm:pt>
    <dgm:pt modelId="{86DBCB03-F3FB-4EEA-9897-ACFAD5EB7F00}" type="pres">
      <dgm:prSet presAssocID="{3A753220-DBCB-4EB6-BAC8-581D6BE309AF}" presName="imgShp" presStyleLbl="fgImgPlace1" presStyleIdx="4" presStyleCnt="5"/>
      <dgm:spPr>
        <a:blipFill>
          <a:blip xmlns:r="http://schemas.openxmlformats.org/officeDocument/2006/relationships" r:embed="rId6"/>
          <a:srcRect/>
          <a:stretch>
            <a:fillRect l="-13000" r="-13000"/>
          </a:stretch>
        </a:blipFill>
      </dgm:spPr>
    </dgm:pt>
    <dgm:pt modelId="{19853FED-89E8-472D-9C9F-9B681CC39804}" type="pres">
      <dgm:prSet presAssocID="{3A753220-DBCB-4EB6-BAC8-581D6BE309AF}" presName="txShp" presStyleLbl="node1" presStyleIdx="4" presStyleCnt="5">
        <dgm:presLayoutVars>
          <dgm:bulletEnabled val="1"/>
        </dgm:presLayoutVars>
      </dgm:prSet>
      <dgm:spPr/>
    </dgm:pt>
  </dgm:ptLst>
  <dgm:cxnLst>
    <dgm:cxn modelId="{FEA5EE23-C77A-48A3-8236-DAEBE1C2BF5E}" srcId="{F1B92FAF-00F1-4B4F-B1EC-472BB67FD962}" destId="{1EA28EA2-35EF-4DFD-B7D7-F0E333319959}" srcOrd="1" destOrd="0" parTransId="{260EC1EF-561E-450D-A4A0-7A498E8078D7}" sibTransId="{ED80B62D-8A2F-432A-BEDE-26F5E44E0233}"/>
    <dgm:cxn modelId="{BB211D25-15B2-4842-A239-D17B7727ECF4}" type="presOf" srcId="{04810680-2718-47F9-BC8E-D0E1ECF26753}" destId="{4C7C4475-FAF7-4CC6-8B82-CB58BC2B6B14}" srcOrd="0" destOrd="0" presId="urn:microsoft.com/office/officeart/2005/8/layout/vList3"/>
    <dgm:cxn modelId="{2A2CF960-943B-47FD-B6CA-E0245861F63B}" type="presOf" srcId="{1EA28EA2-35EF-4DFD-B7D7-F0E333319959}" destId="{C51EC35A-5613-414F-B255-D29A4DE0AE59}" srcOrd="0" destOrd="0" presId="urn:microsoft.com/office/officeart/2005/8/layout/vList3"/>
    <dgm:cxn modelId="{D2E14744-F08F-45FF-9395-162ACFE0A915}" srcId="{F1B92FAF-00F1-4B4F-B1EC-472BB67FD962}" destId="{065F188E-55D6-4579-A679-68F66011929B}" srcOrd="3" destOrd="0" parTransId="{14A90ABE-33DA-40A2-A0A4-8DF4E33A3EDD}" sibTransId="{B227A900-FCCA-41B5-A799-DFAED541EF0A}"/>
    <dgm:cxn modelId="{9C1FB377-AF36-482D-8787-4E6ED209214B}" srcId="{F1B92FAF-00F1-4B4F-B1EC-472BB67FD962}" destId="{9339C79F-C7DE-423D-94F2-F3CBA4B1786E}" srcOrd="2" destOrd="0" parTransId="{69689541-0B9D-4028-8172-2E6E7E804F24}" sibTransId="{B7AA3C3F-6103-474D-94BC-8D2D56D37F6D}"/>
    <dgm:cxn modelId="{8B62DD57-E0C5-4EFB-AEB7-5113125E7763}" type="presOf" srcId="{3A753220-DBCB-4EB6-BAC8-581D6BE309AF}" destId="{19853FED-89E8-472D-9C9F-9B681CC39804}" srcOrd="0" destOrd="0" presId="urn:microsoft.com/office/officeart/2005/8/layout/vList3"/>
    <dgm:cxn modelId="{A8973A5A-9EA3-4326-B982-5206DA9279A0}" srcId="{F1B92FAF-00F1-4B4F-B1EC-472BB67FD962}" destId="{3A753220-DBCB-4EB6-BAC8-581D6BE309AF}" srcOrd="4" destOrd="0" parTransId="{C5616756-7236-4341-BB9D-5C29700AD099}" sibTransId="{1583EBB7-E0E7-4E09-B382-4BB71B0C2F61}"/>
    <dgm:cxn modelId="{18F8A8B7-B75B-4A85-AB88-A75E6D602AB5}" srcId="{F1B92FAF-00F1-4B4F-B1EC-472BB67FD962}" destId="{04810680-2718-47F9-BC8E-D0E1ECF26753}" srcOrd="0" destOrd="0" parTransId="{C0848394-17E6-4B93-BFE4-FDB72861BE46}" sibTransId="{669B4CB9-9075-4585-9E50-6F1E0D73B57D}"/>
    <dgm:cxn modelId="{D61AF6DF-21B5-4DAD-B804-598BE774AAD5}" type="presOf" srcId="{9339C79F-C7DE-423D-94F2-F3CBA4B1786E}" destId="{504E2130-0DA2-42AE-BC5D-F63CB8437BA8}" srcOrd="0" destOrd="0" presId="urn:microsoft.com/office/officeart/2005/8/layout/vList3"/>
    <dgm:cxn modelId="{7E8B56F3-DF62-4092-B31B-7D6193F49C92}" type="presOf" srcId="{065F188E-55D6-4579-A679-68F66011929B}" destId="{336406FF-9CDF-4A3E-9CFC-0DE1CD672180}" srcOrd="0" destOrd="0" presId="urn:microsoft.com/office/officeart/2005/8/layout/vList3"/>
    <dgm:cxn modelId="{15FE99F6-5A9A-4E78-9929-4EF601C63508}" type="presOf" srcId="{F1B92FAF-00F1-4B4F-B1EC-472BB67FD962}" destId="{1C28E773-2479-4883-B2A6-CC963A27EBA6}" srcOrd="0" destOrd="0" presId="urn:microsoft.com/office/officeart/2005/8/layout/vList3"/>
    <dgm:cxn modelId="{AB4966E2-9DB4-4437-A086-9B4E747FB92E}" type="presParOf" srcId="{1C28E773-2479-4883-B2A6-CC963A27EBA6}" destId="{841FE610-3CED-4F15-902C-618498D899D9}" srcOrd="0" destOrd="0" presId="urn:microsoft.com/office/officeart/2005/8/layout/vList3"/>
    <dgm:cxn modelId="{EE4A7FB0-1A04-4CC8-90E7-542A36261912}" type="presParOf" srcId="{841FE610-3CED-4F15-902C-618498D899D9}" destId="{034EC2A7-5DE3-4565-8E96-8A879781CE8E}" srcOrd="0" destOrd="0" presId="urn:microsoft.com/office/officeart/2005/8/layout/vList3"/>
    <dgm:cxn modelId="{BC74D1D5-A6F7-4944-9366-AF756339F620}" type="presParOf" srcId="{841FE610-3CED-4F15-902C-618498D899D9}" destId="{4C7C4475-FAF7-4CC6-8B82-CB58BC2B6B14}" srcOrd="1" destOrd="0" presId="urn:microsoft.com/office/officeart/2005/8/layout/vList3"/>
    <dgm:cxn modelId="{C08214CE-7408-45CB-AF00-D24ACC5CCD37}" type="presParOf" srcId="{1C28E773-2479-4883-B2A6-CC963A27EBA6}" destId="{FA43E437-A87C-4FAA-BE7D-02ECA8C363CC}" srcOrd="1" destOrd="0" presId="urn:microsoft.com/office/officeart/2005/8/layout/vList3"/>
    <dgm:cxn modelId="{8479F620-BFBB-40FB-A4B3-3F6BA5F55913}" type="presParOf" srcId="{1C28E773-2479-4883-B2A6-CC963A27EBA6}" destId="{4EBDD32C-35E0-470F-94AE-6696DD507175}" srcOrd="2" destOrd="0" presId="urn:microsoft.com/office/officeart/2005/8/layout/vList3"/>
    <dgm:cxn modelId="{6800CD4E-E121-4494-9B16-7D980907A2BD}" type="presParOf" srcId="{4EBDD32C-35E0-470F-94AE-6696DD507175}" destId="{1EF80D84-CE2A-4FEA-9B2B-6E47B104BE1D}" srcOrd="0" destOrd="0" presId="urn:microsoft.com/office/officeart/2005/8/layout/vList3"/>
    <dgm:cxn modelId="{CE9FCABD-FE8C-4465-856F-FE92BAAD5B6C}" type="presParOf" srcId="{4EBDD32C-35E0-470F-94AE-6696DD507175}" destId="{C51EC35A-5613-414F-B255-D29A4DE0AE59}" srcOrd="1" destOrd="0" presId="urn:microsoft.com/office/officeart/2005/8/layout/vList3"/>
    <dgm:cxn modelId="{F6661EA2-53D7-43F1-9C34-3F5DE39C69A7}" type="presParOf" srcId="{1C28E773-2479-4883-B2A6-CC963A27EBA6}" destId="{E8BECCFB-29C2-4AA8-8A14-35DDB31531CC}" srcOrd="3" destOrd="0" presId="urn:microsoft.com/office/officeart/2005/8/layout/vList3"/>
    <dgm:cxn modelId="{23E95A3A-A0F2-470B-AD2B-F38EE05C1564}" type="presParOf" srcId="{1C28E773-2479-4883-B2A6-CC963A27EBA6}" destId="{6F93CD30-61E8-46EF-90E2-94FD7674C905}" srcOrd="4" destOrd="0" presId="urn:microsoft.com/office/officeart/2005/8/layout/vList3"/>
    <dgm:cxn modelId="{326CA466-155D-4112-8CBD-9143AAEA88C3}" type="presParOf" srcId="{6F93CD30-61E8-46EF-90E2-94FD7674C905}" destId="{92AEED36-3020-45D0-BBF8-05D6E95F0BFC}" srcOrd="0" destOrd="0" presId="urn:microsoft.com/office/officeart/2005/8/layout/vList3"/>
    <dgm:cxn modelId="{707E7155-DC09-4D76-AA41-D502F59537CE}" type="presParOf" srcId="{6F93CD30-61E8-46EF-90E2-94FD7674C905}" destId="{504E2130-0DA2-42AE-BC5D-F63CB8437BA8}" srcOrd="1" destOrd="0" presId="urn:microsoft.com/office/officeart/2005/8/layout/vList3"/>
    <dgm:cxn modelId="{B0C7345C-F28B-4EEE-86CB-8D9FAB725C0C}" type="presParOf" srcId="{1C28E773-2479-4883-B2A6-CC963A27EBA6}" destId="{6AA2FD9C-9490-452E-A0CE-F0B9381999B5}" srcOrd="5" destOrd="0" presId="urn:microsoft.com/office/officeart/2005/8/layout/vList3"/>
    <dgm:cxn modelId="{EC931342-D1D5-4160-992F-0B9BA9F3A052}" type="presParOf" srcId="{1C28E773-2479-4883-B2A6-CC963A27EBA6}" destId="{AE951CE5-A518-4BBE-9D9D-B689B89FC119}" srcOrd="6" destOrd="0" presId="urn:microsoft.com/office/officeart/2005/8/layout/vList3"/>
    <dgm:cxn modelId="{1AFFF99D-4433-496F-BE18-A8E42A0FF771}" type="presParOf" srcId="{AE951CE5-A518-4BBE-9D9D-B689B89FC119}" destId="{ADE3D6AC-443C-487A-AC66-D9A12A230C33}" srcOrd="0" destOrd="0" presId="urn:microsoft.com/office/officeart/2005/8/layout/vList3"/>
    <dgm:cxn modelId="{A651CE8B-D418-4234-B527-F7B7480C9A55}" type="presParOf" srcId="{AE951CE5-A518-4BBE-9D9D-B689B89FC119}" destId="{336406FF-9CDF-4A3E-9CFC-0DE1CD672180}" srcOrd="1" destOrd="0" presId="urn:microsoft.com/office/officeart/2005/8/layout/vList3"/>
    <dgm:cxn modelId="{8416B041-39ED-47D8-9BA4-E664AC0733E4}" type="presParOf" srcId="{1C28E773-2479-4883-B2A6-CC963A27EBA6}" destId="{6633DA58-6E1B-4F9E-A95E-8BB4C54FFDC8}" srcOrd="7" destOrd="0" presId="urn:microsoft.com/office/officeart/2005/8/layout/vList3"/>
    <dgm:cxn modelId="{6B1A7DEF-C68D-449E-A0DF-8D1BE47E3C67}" type="presParOf" srcId="{1C28E773-2479-4883-B2A6-CC963A27EBA6}" destId="{DF0DAEED-F3AF-451F-9960-99C36CB4A6F9}" srcOrd="8" destOrd="0" presId="urn:microsoft.com/office/officeart/2005/8/layout/vList3"/>
    <dgm:cxn modelId="{296F60B5-E47C-48F0-B351-32758ABBF62B}" type="presParOf" srcId="{DF0DAEED-F3AF-451F-9960-99C36CB4A6F9}" destId="{86DBCB03-F3FB-4EEA-9897-ACFAD5EB7F00}" srcOrd="0" destOrd="0" presId="urn:microsoft.com/office/officeart/2005/8/layout/vList3"/>
    <dgm:cxn modelId="{53C6644B-D78C-4F8C-96E8-EB30761CB849}" type="presParOf" srcId="{DF0DAEED-F3AF-451F-9960-99C36CB4A6F9}" destId="{19853FED-89E8-472D-9C9F-9B681CC39804}"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7B74C148-B4DE-4D7D-8D88-376EA03BE1D3}" type="doc">
      <dgm:prSet loTypeId="urn:microsoft.com/office/officeart/2005/8/layout/hProcess9" loCatId="process" qsTypeId="urn:microsoft.com/office/officeart/2005/8/quickstyle/simple1" qsCatId="simple" csTypeId="urn:microsoft.com/office/officeart/2005/8/colors/accent1_2" csCatId="accent1" phldr="1"/>
      <dgm:spPr/>
      <dgm:t>
        <a:bodyPr/>
        <a:lstStyle/>
        <a:p>
          <a:endParaRPr lang="en-GB"/>
        </a:p>
      </dgm:t>
    </dgm:pt>
    <dgm:pt modelId="{4BA8727F-315B-4B85-BAF1-B8BFCC3E23EE}">
      <dgm:prSet phldrT="[Text]" phldr="0"/>
      <dgm:spPr>
        <a:solidFill>
          <a:srgbClr val="BF027A"/>
        </a:solidFill>
      </dgm:spPr>
      <dgm:t>
        <a:bodyPr/>
        <a:lstStyle/>
        <a:p>
          <a:r>
            <a:rPr lang="en-GB" dirty="0"/>
            <a:t>Who are we targeting?</a:t>
          </a:r>
        </a:p>
      </dgm:t>
    </dgm:pt>
    <dgm:pt modelId="{9F666FBC-972B-427C-B5D5-BACBB0DAAD47}" type="parTrans" cxnId="{1083BCE0-E0C3-4904-9A87-027D5E08FD10}">
      <dgm:prSet/>
      <dgm:spPr/>
      <dgm:t>
        <a:bodyPr/>
        <a:lstStyle/>
        <a:p>
          <a:endParaRPr lang="en-GB"/>
        </a:p>
      </dgm:t>
    </dgm:pt>
    <dgm:pt modelId="{60C0C95C-07DE-4A3B-9454-B9BF17A91569}" type="sibTrans" cxnId="{1083BCE0-E0C3-4904-9A87-027D5E08FD10}">
      <dgm:prSet/>
      <dgm:spPr/>
      <dgm:t>
        <a:bodyPr/>
        <a:lstStyle/>
        <a:p>
          <a:endParaRPr lang="en-GB"/>
        </a:p>
      </dgm:t>
    </dgm:pt>
    <dgm:pt modelId="{BABCF325-F117-486C-862E-EA63FF6D26A6}">
      <dgm:prSet phldrT="[Text]" phldr="0"/>
      <dgm:spPr>
        <a:solidFill>
          <a:srgbClr val="BF027A"/>
        </a:solidFill>
      </dgm:spPr>
      <dgm:t>
        <a:bodyPr/>
        <a:lstStyle/>
        <a:p>
          <a:r>
            <a:rPr lang="en-GB" dirty="0"/>
            <a:t>Wider promotion of resources</a:t>
          </a:r>
        </a:p>
      </dgm:t>
    </dgm:pt>
    <dgm:pt modelId="{08D8EE31-9161-45B3-B0AE-F0DF63FED367}" type="parTrans" cxnId="{CC6C47DE-0E04-4E8F-8B39-7F63C275FCC8}">
      <dgm:prSet/>
      <dgm:spPr/>
      <dgm:t>
        <a:bodyPr/>
        <a:lstStyle/>
        <a:p>
          <a:endParaRPr lang="en-GB"/>
        </a:p>
      </dgm:t>
    </dgm:pt>
    <dgm:pt modelId="{A81964F2-FCBA-418D-A9C0-CBB58EF8469E}" type="sibTrans" cxnId="{CC6C47DE-0E04-4E8F-8B39-7F63C275FCC8}">
      <dgm:prSet/>
      <dgm:spPr/>
      <dgm:t>
        <a:bodyPr/>
        <a:lstStyle/>
        <a:p>
          <a:endParaRPr lang="en-GB"/>
        </a:p>
      </dgm:t>
    </dgm:pt>
    <dgm:pt modelId="{F07136C2-93E1-4CB1-A545-B935D6FA0DC8}">
      <dgm:prSet phldrT="[Text]" phldr="0"/>
      <dgm:spPr>
        <a:solidFill>
          <a:srgbClr val="BF027A"/>
        </a:solidFill>
      </dgm:spPr>
      <dgm:t>
        <a:bodyPr/>
        <a:lstStyle/>
        <a:p>
          <a:r>
            <a:rPr lang="en-GB" dirty="0"/>
            <a:t>Audit our AHP Student Induction Checklist</a:t>
          </a:r>
        </a:p>
      </dgm:t>
    </dgm:pt>
    <dgm:pt modelId="{E36D52CB-C5CE-4C24-880A-9CEB131D169F}" type="parTrans" cxnId="{13D32D9F-55CA-4611-A809-AB2C421F4714}">
      <dgm:prSet/>
      <dgm:spPr/>
      <dgm:t>
        <a:bodyPr/>
        <a:lstStyle/>
        <a:p>
          <a:endParaRPr lang="en-GB"/>
        </a:p>
      </dgm:t>
    </dgm:pt>
    <dgm:pt modelId="{EC79A0CC-85F4-46D3-AE5C-51C3671CC114}" type="sibTrans" cxnId="{13D32D9F-55CA-4611-A809-AB2C421F4714}">
      <dgm:prSet/>
      <dgm:spPr/>
      <dgm:t>
        <a:bodyPr/>
        <a:lstStyle/>
        <a:p>
          <a:endParaRPr lang="en-GB"/>
        </a:p>
      </dgm:t>
    </dgm:pt>
    <dgm:pt modelId="{CB00425B-E1B2-42B2-82F8-8E15317E3CC8}">
      <dgm:prSet phldrT="[Text]" phldr="0"/>
      <dgm:spPr>
        <a:solidFill>
          <a:srgbClr val="BF027A"/>
        </a:solidFill>
      </dgm:spPr>
      <dgm:t>
        <a:bodyPr/>
        <a:lstStyle/>
        <a:p>
          <a:r>
            <a:rPr lang="en-GB" dirty="0"/>
            <a:t>Rethink our evaluation</a:t>
          </a:r>
        </a:p>
      </dgm:t>
    </dgm:pt>
    <dgm:pt modelId="{FCB73A7F-4427-4987-85DE-C1A5745ADF53}" type="parTrans" cxnId="{EEA22720-A2CB-427F-AB9C-A9187695A0F1}">
      <dgm:prSet/>
      <dgm:spPr/>
      <dgm:t>
        <a:bodyPr/>
        <a:lstStyle/>
        <a:p>
          <a:endParaRPr lang="en-GB"/>
        </a:p>
      </dgm:t>
    </dgm:pt>
    <dgm:pt modelId="{C1D762C7-04BE-4E26-9B71-F63B0DCFC0F9}" type="sibTrans" cxnId="{EEA22720-A2CB-427F-AB9C-A9187695A0F1}">
      <dgm:prSet/>
      <dgm:spPr/>
      <dgm:t>
        <a:bodyPr/>
        <a:lstStyle/>
        <a:p>
          <a:endParaRPr lang="en-GB"/>
        </a:p>
      </dgm:t>
    </dgm:pt>
    <dgm:pt modelId="{6D25846E-F960-4F0E-9C1D-D51F6CF66EEB}">
      <dgm:prSet phldrT="[Text]" phldr="0"/>
      <dgm:spPr>
        <a:solidFill>
          <a:srgbClr val="BF027A"/>
        </a:solidFill>
      </dgm:spPr>
      <dgm:t>
        <a:bodyPr/>
        <a:lstStyle/>
        <a:p>
          <a:r>
            <a:rPr lang="en-GB"/>
            <a:t>Inform future PE training</a:t>
          </a:r>
          <a:endParaRPr lang="en-GB" dirty="0"/>
        </a:p>
      </dgm:t>
    </dgm:pt>
    <dgm:pt modelId="{84641BBE-1870-45CF-BEDE-7354A4D7F213}" type="parTrans" cxnId="{1FE4DECA-7A75-4D62-A83C-8239E8EC2D1F}">
      <dgm:prSet/>
      <dgm:spPr/>
      <dgm:t>
        <a:bodyPr/>
        <a:lstStyle/>
        <a:p>
          <a:endParaRPr lang="en-GB"/>
        </a:p>
      </dgm:t>
    </dgm:pt>
    <dgm:pt modelId="{1B469C1B-02B7-40D4-8992-53061D3B5D48}" type="sibTrans" cxnId="{1FE4DECA-7A75-4D62-A83C-8239E8EC2D1F}">
      <dgm:prSet/>
      <dgm:spPr/>
      <dgm:t>
        <a:bodyPr/>
        <a:lstStyle/>
        <a:p>
          <a:endParaRPr lang="en-GB"/>
        </a:p>
      </dgm:t>
    </dgm:pt>
    <dgm:pt modelId="{5BE38ADA-23EF-4AA4-B8EF-54C6482389B4}" type="pres">
      <dgm:prSet presAssocID="{7B74C148-B4DE-4D7D-8D88-376EA03BE1D3}" presName="CompostProcess" presStyleCnt="0">
        <dgm:presLayoutVars>
          <dgm:dir/>
          <dgm:resizeHandles val="exact"/>
        </dgm:presLayoutVars>
      </dgm:prSet>
      <dgm:spPr/>
    </dgm:pt>
    <dgm:pt modelId="{80B676E3-7F99-4F2E-AD66-D18330111E38}" type="pres">
      <dgm:prSet presAssocID="{7B74C148-B4DE-4D7D-8D88-376EA03BE1D3}" presName="arrow" presStyleLbl="bgShp" presStyleIdx="0" presStyleCnt="1"/>
      <dgm:spPr>
        <a:solidFill>
          <a:srgbClr val="005EB8"/>
        </a:solidFill>
      </dgm:spPr>
    </dgm:pt>
    <dgm:pt modelId="{34B6F65F-CCCA-411F-948B-C2E8C114584A}" type="pres">
      <dgm:prSet presAssocID="{7B74C148-B4DE-4D7D-8D88-376EA03BE1D3}" presName="linearProcess" presStyleCnt="0"/>
      <dgm:spPr/>
    </dgm:pt>
    <dgm:pt modelId="{93076CC7-F13B-44B6-9792-C4BB9B40BBFF}" type="pres">
      <dgm:prSet presAssocID="{4BA8727F-315B-4B85-BAF1-B8BFCC3E23EE}" presName="textNode" presStyleLbl="node1" presStyleIdx="0" presStyleCnt="5">
        <dgm:presLayoutVars>
          <dgm:bulletEnabled val="1"/>
        </dgm:presLayoutVars>
      </dgm:prSet>
      <dgm:spPr/>
    </dgm:pt>
    <dgm:pt modelId="{9B9BA24C-DFB6-4A37-A155-38E8C582118E}" type="pres">
      <dgm:prSet presAssocID="{60C0C95C-07DE-4A3B-9454-B9BF17A91569}" presName="sibTrans" presStyleCnt="0"/>
      <dgm:spPr/>
    </dgm:pt>
    <dgm:pt modelId="{D8CDFBB3-C0B9-463B-B51E-4A56529519AA}" type="pres">
      <dgm:prSet presAssocID="{BABCF325-F117-486C-862E-EA63FF6D26A6}" presName="textNode" presStyleLbl="node1" presStyleIdx="1" presStyleCnt="5">
        <dgm:presLayoutVars>
          <dgm:bulletEnabled val="1"/>
        </dgm:presLayoutVars>
      </dgm:prSet>
      <dgm:spPr/>
    </dgm:pt>
    <dgm:pt modelId="{A471C8DC-3233-4B33-8C0F-41EB086D3894}" type="pres">
      <dgm:prSet presAssocID="{A81964F2-FCBA-418D-A9C0-CBB58EF8469E}" presName="sibTrans" presStyleCnt="0"/>
      <dgm:spPr/>
    </dgm:pt>
    <dgm:pt modelId="{114D5AA1-900B-4637-9EDB-B58B7DCC01EB}" type="pres">
      <dgm:prSet presAssocID="{F07136C2-93E1-4CB1-A545-B935D6FA0DC8}" presName="textNode" presStyleLbl="node1" presStyleIdx="2" presStyleCnt="5">
        <dgm:presLayoutVars>
          <dgm:bulletEnabled val="1"/>
        </dgm:presLayoutVars>
      </dgm:prSet>
      <dgm:spPr/>
    </dgm:pt>
    <dgm:pt modelId="{E4EBE4CA-BE22-4E1A-B322-3E3D3C076086}" type="pres">
      <dgm:prSet presAssocID="{EC79A0CC-85F4-46D3-AE5C-51C3671CC114}" presName="sibTrans" presStyleCnt="0"/>
      <dgm:spPr/>
    </dgm:pt>
    <dgm:pt modelId="{E39FECD7-85EF-4C9D-8A96-36A820599499}" type="pres">
      <dgm:prSet presAssocID="{CB00425B-E1B2-42B2-82F8-8E15317E3CC8}" presName="textNode" presStyleLbl="node1" presStyleIdx="3" presStyleCnt="5">
        <dgm:presLayoutVars>
          <dgm:bulletEnabled val="1"/>
        </dgm:presLayoutVars>
      </dgm:prSet>
      <dgm:spPr/>
    </dgm:pt>
    <dgm:pt modelId="{4FC6480D-BACA-427B-B262-6514771FA19E}" type="pres">
      <dgm:prSet presAssocID="{C1D762C7-04BE-4E26-9B71-F63B0DCFC0F9}" presName="sibTrans" presStyleCnt="0"/>
      <dgm:spPr/>
    </dgm:pt>
    <dgm:pt modelId="{B3E7D74E-8B89-44DD-BF8D-047FDF31DBB9}" type="pres">
      <dgm:prSet presAssocID="{6D25846E-F960-4F0E-9C1D-D51F6CF66EEB}" presName="textNode" presStyleLbl="node1" presStyleIdx="4" presStyleCnt="5">
        <dgm:presLayoutVars>
          <dgm:bulletEnabled val="1"/>
        </dgm:presLayoutVars>
      </dgm:prSet>
      <dgm:spPr/>
    </dgm:pt>
  </dgm:ptLst>
  <dgm:cxnLst>
    <dgm:cxn modelId="{EEA22720-A2CB-427F-AB9C-A9187695A0F1}" srcId="{7B74C148-B4DE-4D7D-8D88-376EA03BE1D3}" destId="{CB00425B-E1B2-42B2-82F8-8E15317E3CC8}" srcOrd="3" destOrd="0" parTransId="{FCB73A7F-4427-4987-85DE-C1A5745ADF53}" sibTransId="{C1D762C7-04BE-4E26-9B71-F63B0DCFC0F9}"/>
    <dgm:cxn modelId="{96126942-88A2-488A-B95D-4DE32CE92B05}" type="presOf" srcId="{BABCF325-F117-486C-862E-EA63FF6D26A6}" destId="{D8CDFBB3-C0B9-463B-B51E-4A56529519AA}" srcOrd="0" destOrd="0" presId="urn:microsoft.com/office/officeart/2005/8/layout/hProcess9"/>
    <dgm:cxn modelId="{72A55169-10C0-4AC6-80EC-C8ED615877DB}" type="presOf" srcId="{4BA8727F-315B-4B85-BAF1-B8BFCC3E23EE}" destId="{93076CC7-F13B-44B6-9792-C4BB9B40BBFF}" srcOrd="0" destOrd="0" presId="urn:microsoft.com/office/officeart/2005/8/layout/hProcess9"/>
    <dgm:cxn modelId="{4B018A4F-C229-43CD-A638-771787090297}" type="presOf" srcId="{7B74C148-B4DE-4D7D-8D88-376EA03BE1D3}" destId="{5BE38ADA-23EF-4AA4-B8EF-54C6482389B4}" srcOrd="0" destOrd="0" presId="urn:microsoft.com/office/officeart/2005/8/layout/hProcess9"/>
    <dgm:cxn modelId="{D5971355-5A8C-42F0-B693-472C8CE6EAC2}" type="presOf" srcId="{6D25846E-F960-4F0E-9C1D-D51F6CF66EEB}" destId="{B3E7D74E-8B89-44DD-BF8D-047FDF31DBB9}" srcOrd="0" destOrd="0" presId="urn:microsoft.com/office/officeart/2005/8/layout/hProcess9"/>
    <dgm:cxn modelId="{13D32D9F-55CA-4611-A809-AB2C421F4714}" srcId="{7B74C148-B4DE-4D7D-8D88-376EA03BE1D3}" destId="{F07136C2-93E1-4CB1-A545-B935D6FA0DC8}" srcOrd="2" destOrd="0" parTransId="{E36D52CB-C5CE-4C24-880A-9CEB131D169F}" sibTransId="{EC79A0CC-85F4-46D3-AE5C-51C3671CC114}"/>
    <dgm:cxn modelId="{CC2AAFB5-D886-49EE-9C36-0068E22CDD62}" type="presOf" srcId="{F07136C2-93E1-4CB1-A545-B935D6FA0DC8}" destId="{114D5AA1-900B-4637-9EDB-B58B7DCC01EB}" srcOrd="0" destOrd="0" presId="urn:microsoft.com/office/officeart/2005/8/layout/hProcess9"/>
    <dgm:cxn modelId="{1FE4DECA-7A75-4D62-A83C-8239E8EC2D1F}" srcId="{7B74C148-B4DE-4D7D-8D88-376EA03BE1D3}" destId="{6D25846E-F960-4F0E-9C1D-D51F6CF66EEB}" srcOrd="4" destOrd="0" parTransId="{84641BBE-1870-45CF-BEDE-7354A4D7F213}" sibTransId="{1B469C1B-02B7-40D4-8992-53061D3B5D48}"/>
    <dgm:cxn modelId="{CC6C47DE-0E04-4E8F-8B39-7F63C275FCC8}" srcId="{7B74C148-B4DE-4D7D-8D88-376EA03BE1D3}" destId="{BABCF325-F117-486C-862E-EA63FF6D26A6}" srcOrd="1" destOrd="0" parTransId="{08D8EE31-9161-45B3-B0AE-F0DF63FED367}" sibTransId="{A81964F2-FCBA-418D-A9C0-CBB58EF8469E}"/>
    <dgm:cxn modelId="{1083BCE0-E0C3-4904-9A87-027D5E08FD10}" srcId="{7B74C148-B4DE-4D7D-8D88-376EA03BE1D3}" destId="{4BA8727F-315B-4B85-BAF1-B8BFCC3E23EE}" srcOrd="0" destOrd="0" parTransId="{9F666FBC-972B-427C-B5D5-BACBB0DAAD47}" sibTransId="{60C0C95C-07DE-4A3B-9454-B9BF17A91569}"/>
    <dgm:cxn modelId="{C3344EF2-F79C-4BA8-85D2-DE324A8328C0}" type="presOf" srcId="{CB00425B-E1B2-42B2-82F8-8E15317E3CC8}" destId="{E39FECD7-85EF-4C9D-8A96-36A820599499}" srcOrd="0" destOrd="0" presId="urn:microsoft.com/office/officeart/2005/8/layout/hProcess9"/>
    <dgm:cxn modelId="{CE7F2C65-3AAF-4468-8BDD-215F5B5C0452}" type="presParOf" srcId="{5BE38ADA-23EF-4AA4-B8EF-54C6482389B4}" destId="{80B676E3-7F99-4F2E-AD66-D18330111E38}" srcOrd="0" destOrd="0" presId="urn:microsoft.com/office/officeart/2005/8/layout/hProcess9"/>
    <dgm:cxn modelId="{5DFD2E00-3DEE-4773-BA13-7043B11C4835}" type="presParOf" srcId="{5BE38ADA-23EF-4AA4-B8EF-54C6482389B4}" destId="{34B6F65F-CCCA-411F-948B-C2E8C114584A}" srcOrd="1" destOrd="0" presId="urn:microsoft.com/office/officeart/2005/8/layout/hProcess9"/>
    <dgm:cxn modelId="{E2F14935-FD8D-4609-91F2-70519296B178}" type="presParOf" srcId="{34B6F65F-CCCA-411F-948B-C2E8C114584A}" destId="{93076CC7-F13B-44B6-9792-C4BB9B40BBFF}" srcOrd="0" destOrd="0" presId="urn:microsoft.com/office/officeart/2005/8/layout/hProcess9"/>
    <dgm:cxn modelId="{87C829E7-6745-49CC-A2FA-C12D774A4F53}" type="presParOf" srcId="{34B6F65F-CCCA-411F-948B-C2E8C114584A}" destId="{9B9BA24C-DFB6-4A37-A155-38E8C582118E}" srcOrd="1" destOrd="0" presId="urn:microsoft.com/office/officeart/2005/8/layout/hProcess9"/>
    <dgm:cxn modelId="{24617A80-804D-4AEA-9215-AC79233357AF}" type="presParOf" srcId="{34B6F65F-CCCA-411F-948B-C2E8C114584A}" destId="{D8CDFBB3-C0B9-463B-B51E-4A56529519AA}" srcOrd="2" destOrd="0" presId="urn:microsoft.com/office/officeart/2005/8/layout/hProcess9"/>
    <dgm:cxn modelId="{0354E152-A1F1-4F10-93BB-F76A7FA8FBD9}" type="presParOf" srcId="{34B6F65F-CCCA-411F-948B-C2E8C114584A}" destId="{A471C8DC-3233-4B33-8C0F-41EB086D3894}" srcOrd="3" destOrd="0" presId="urn:microsoft.com/office/officeart/2005/8/layout/hProcess9"/>
    <dgm:cxn modelId="{D02363CF-3D1E-4793-A080-A46B5BDD55B6}" type="presParOf" srcId="{34B6F65F-CCCA-411F-948B-C2E8C114584A}" destId="{114D5AA1-900B-4637-9EDB-B58B7DCC01EB}" srcOrd="4" destOrd="0" presId="urn:microsoft.com/office/officeart/2005/8/layout/hProcess9"/>
    <dgm:cxn modelId="{BCE50544-1AE6-415A-B5EA-B0387DFA768E}" type="presParOf" srcId="{34B6F65F-CCCA-411F-948B-C2E8C114584A}" destId="{E4EBE4CA-BE22-4E1A-B322-3E3D3C076086}" srcOrd="5" destOrd="0" presId="urn:microsoft.com/office/officeart/2005/8/layout/hProcess9"/>
    <dgm:cxn modelId="{24116208-FF4E-4072-88CE-54F2B9DF83E5}" type="presParOf" srcId="{34B6F65F-CCCA-411F-948B-C2E8C114584A}" destId="{E39FECD7-85EF-4C9D-8A96-36A820599499}" srcOrd="6" destOrd="0" presId="urn:microsoft.com/office/officeart/2005/8/layout/hProcess9"/>
    <dgm:cxn modelId="{70EEEA0C-6D2D-4529-BB7D-765CB612DB80}" type="presParOf" srcId="{34B6F65F-CCCA-411F-948B-C2E8C114584A}" destId="{4FC6480D-BACA-427B-B262-6514771FA19E}" srcOrd="7" destOrd="0" presId="urn:microsoft.com/office/officeart/2005/8/layout/hProcess9"/>
    <dgm:cxn modelId="{ACA7BC30-6265-4D35-9DBA-D705D4B12B83}" type="presParOf" srcId="{34B6F65F-CCCA-411F-948B-C2E8C114584A}" destId="{B3E7D74E-8B89-44DD-BF8D-047FDF31DBB9}" srcOrd="8" destOrd="0" presId="urn:microsoft.com/office/officeart/2005/8/layout/hProcess9"/>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AF8C76-1C27-4499-A2FD-98083D9DB821}">
      <dsp:nvSpPr>
        <dsp:cNvPr id="0" name=""/>
        <dsp:cNvSpPr/>
      </dsp:nvSpPr>
      <dsp:spPr>
        <a:xfrm>
          <a:off x="0" y="12781"/>
          <a:ext cx="6744460" cy="912600"/>
        </a:xfrm>
        <a:prstGeom prst="roundRect">
          <a:avLst/>
        </a:prstGeom>
        <a:solidFill>
          <a:srgbClr val="BF02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Connect, Reflect, Support: Pre-Placement</a:t>
          </a:r>
        </a:p>
      </dsp:txBody>
      <dsp:txXfrm>
        <a:off x="44549" y="57330"/>
        <a:ext cx="6655362" cy="823502"/>
      </dsp:txXfrm>
    </dsp:sp>
    <dsp:sp modelId="{5BAEC428-C6EF-4FDD-B177-5ECA8970812B}">
      <dsp:nvSpPr>
        <dsp:cNvPr id="0" name=""/>
        <dsp:cNvSpPr/>
      </dsp:nvSpPr>
      <dsp:spPr>
        <a:xfrm>
          <a:off x="0" y="939039"/>
          <a:ext cx="6744460" cy="943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13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GB" sz="1900" kern="1200"/>
            <a:t>Monthly</a:t>
          </a:r>
          <a:endParaRPr lang="en-GB" sz="1900" kern="1200" dirty="0"/>
        </a:p>
        <a:p>
          <a:pPr marL="171450" lvl="1" indent="-171450" algn="l" defTabSz="844550">
            <a:lnSpc>
              <a:spcPct val="90000"/>
            </a:lnSpc>
            <a:spcBef>
              <a:spcPct val="0"/>
            </a:spcBef>
            <a:spcAft>
              <a:spcPct val="20000"/>
            </a:spcAft>
            <a:buChar char="•"/>
          </a:pPr>
          <a:r>
            <a:rPr lang="en-GB" sz="1900" kern="1200" dirty="0"/>
            <a:t>Small group online ( Van </a:t>
          </a:r>
          <a:r>
            <a:rPr lang="en-GB" sz="1900" kern="1200" dirty="0" err="1"/>
            <a:t>Diggele</a:t>
          </a:r>
          <a:r>
            <a:rPr lang="en-GB" sz="1900" kern="1200" dirty="0"/>
            <a:t> et al., 2020)</a:t>
          </a:r>
        </a:p>
        <a:p>
          <a:pPr marL="171450" lvl="1" indent="-171450" algn="l" defTabSz="844550">
            <a:lnSpc>
              <a:spcPct val="90000"/>
            </a:lnSpc>
            <a:spcBef>
              <a:spcPct val="0"/>
            </a:spcBef>
            <a:spcAft>
              <a:spcPct val="20000"/>
            </a:spcAft>
            <a:buChar char="•"/>
          </a:pPr>
          <a:r>
            <a:rPr lang="en-GB" sz="1900" kern="1200" dirty="0"/>
            <a:t>Digital resource hub</a:t>
          </a:r>
        </a:p>
      </dsp:txBody>
      <dsp:txXfrm>
        <a:off x="0" y="939039"/>
        <a:ext cx="6744460" cy="943920"/>
      </dsp:txXfrm>
    </dsp:sp>
    <dsp:sp modelId="{E48BAFAE-01F7-4351-9E70-8440EB423BD4}">
      <dsp:nvSpPr>
        <dsp:cNvPr id="0" name=""/>
        <dsp:cNvSpPr/>
      </dsp:nvSpPr>
      <dsp:spPr>
        <a:xfrm>
          <a:off x="0" y="1882959"/>
          <a:ext cx="6744460" cy="912600"/>
        </a:xfrm>
        <a:prstGeom prst="roundRect">
          <a:avLst/>
        </a:prstGeom>
        <a:solidFill>
          <a:srgbClr val="005E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GB" sz="2400" kern="1200" dirty="0"/>
            <a:t>Connect, Reflect, Support: Post-Placement Debrief</a:t>
          </a:r>
        </a:p>
      </dsp:txBody>
      <dsp:txXfrm>
        <a:off x="44549" y="1927508"/>
        <a:ext cx="6655362" cy="823502"/>
      </dsp:txXfrm>
    </dsp:sp>
    <dsp:sp modelId="{8ECA9336-2BB6-485F-B16F-F4D261E48852}">
      <dsp:nvSpPr>
        <dsp:cNvPr id="0" name=""/>
        <dsp:cNvSpPr/>
      </dsp:nvSpPr>
      <dsp:spPr>
        <a:xfrm>
          <a:off x="0" y="2795559"/>
          <a:ext cx="6744460" cy="1242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14137" tIns="30480" rIns="170688" bIns="30480" numCol="1" spcCol="1270" anchor="t" anchorCtr="0">
          <a:noAutofit/>
        </a:bodyPr>
        <a:lstStyle/>
        <a:p>
          <a:pPr marL="171450" lvl="1" indent="-171450" algn="l" defTabSz="844550">
            <a:lnSpc>
              <a:spcPct val="90000"/>
            </a:lnSpc>
            <a:spcBef>
              <a:spcPct val="0"/>
            </a:spcBef>
            <a:spcAft>
              <a:spcPct val="20000"/>
            </a:spcAft>
            <a:buChar char="•"/>
          </a:pPr>
          <a:r>
            <a:rPr lang="en-GB" sz="1900" kern="1200" dirty="0"/>
            <a:t>Small-group, psychologically safe dialogue</a:t>
          </a:r>
        </a:p>
        <a:p>
          <a:pPr marL="171450" lvl="1" indent="-171450" algn="l" defTabSz="844550">
            <a:lnSpc>
              <a:spcPct val="90000"/>
            </a:lnSpc>
            <a:spcBef>
              <a:spcPct val="0"/>
            </a:spcBef>
            <a:spcAft>
              <a:spcPct val="20000"/>
            </a:spcAft>
            <a:buChar char="•"/>
          </a:pPr>
          <a:r>
            <a:rPr lang="en-GB" sz="1900" kern="1200"/>
            <a:t>Real life supervisory experiences</a:t>
          </a:r>
          <a:endParaRPr lang="en-GB" sz="1900" kern="1200" dirty="0"/>
        </a:p>
        <a:p>
          <a:pPr marL="171450" lvl="1" indent="-171450" algn="l" defTabSz="844550">
            <a:lnSpc>
              <a:spcPct val="90000"/>
            </a:lnSpc>
            <a:spcBef>
              <a:spcPct val="0"/>
            </a:spcBef>
            <a:spcAft>
              <a:spcPct val="20000"/>
            </a:spcAft>
            <a:buChar char="•"/>
          </a:pPr>
          <a:r>
            <a:rPr lang="en-GB" sz="1900" kern="1200" dirty="0"/>
            <a:t>Collective problem-solving</a:t>
          </a:r>
        </a:p>
        <a:p>
          <a:pPr marL="171450" lvl="1" indent="-171450" algn="l" defTabSz="844550">
            <a:lnSpc>
              <a:spcPct val="90000"/>
            </a:lnSpc>
            <a:spcBef>
              <a:spcPct val="0"/>
            </a:spcBef>
            <a:spcAft>
              <a:spcPct val="20000"/>
            </a:spcAft>
            <a:buChar char="•"/>
          </a:pPr>
          <a:r>
            <a:rPr lang="en-GB" sz="1900" kern="1200" dirty="0"/>
            <a:t>Grounded </a:t>
          </a:r>
          <a:r>
            <a:rPr lang="en-GB" sz="1900" kern="1200"/>
            <a:t>in experienatal </a:t>
          </a:r>
          <a:r>
            <a:rPr lang="en-GB" sz="1900" kern="1200" dirty="0"/>
            <a:t>earning (Kolb, 1984) </a:t>
          </a:r>
        </a:p>
      </dsp:txBody>
      <dsp:txXfrm>
        <a:off x="0" y="2795559"/>
        <a:ext cx="6744460" cy="1242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7C4475-FAF7-4CC6-8B82-CB58BC2B6B14}">
      <dsp:nvSpPr>
        <dsp:cNvPr id="0" name=""/>
        <dsp:cNvSpPr/>
      </dsp:nvSpPr>
      <dsp:spPr>
        <a:xfrm rot="10800000">
          <a:off x="826331" y="629"/>
          <a:ext cx="2627606" cy="657962"/>
        </a:xfrm>
        <a:prstGeom prst="homePlate">
          <a:avLst/>
        </a:prstGeom>
        <a:solidFill>
          <a:srgbClr val="BF02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143" tIns="49530" rIns="92456"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Reaching small Therapies dominated audience</a:t>
          </a:r>
          <a:endParaRPr lang="en-GB" sz="1300" kern="1200" dirty="0"/>
        </a:p>
      </dsp:txBody>
      <dsp:txXfrm rot="10800000">
        <a:off x="990821" y="629"/>
        <a:ext cx="2463116" cy="657962"/>
      </dsp:txXfrm>
    </dsp:sp>
    <dsp:sp modelId="{034EC2A7-5DE3-4565-8E96-8A879781CE8E}">
      <dsp:nvSpPr>
        <dsp:cNvPr id="0" name=""/>
        <dsp:cNvSpPr/>
      </dsp:nvSpPr>
      <dsp:spPr>
        <a:xfrm>
          <a:off x="497350" y="629"/>
          <a:ext cx="657962" cy="657962"/>
        </a:xfrm>
        <a:prstGeom prst="ellipse">
          <a:avLst/>
        </a:prstGeom>
        <a:blipFill>
          <a:blip xmlns:r="http://schemas.openxmlformats.org/officeDocument/2006/relationships" r:embed="rId1">
            <a:extLst>
              <a:ext uri="{837473B0-CC2E-450A-ABE3-18F120FF3D39}">
                <a1611:picAttrSrcUrl xmlns:a1611="http://schemas.microsoft.com/office/drawing/2016/11/main" r:id="rId2"/>
              </a:ext>
            </a:extLst>
          </a:blip>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51EC35A-5613-414F-B255-D29A4DE0AE59}">
      <dsp:nvSpPr>
        <dsp:cNvPr id="0" name=""/>
        <dsp:cNvSpPr/>
      </dsp:nvSpPr>
      <dsp:spPr>
        <a:xfrm rot="10800000">
          <a:off x="826331" y="854999"/>
          <a:ext cx="2627606" cy="657962"/>
        </a:xfrm>
        <a:prstGeom prst="homePlate">
          <a:avLst/>
        </a:prstGeom>
        <a:solidFill>
          <a:srgbClr val="005E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143" tIns="49530" rIns="92456"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Opportunity to standardise knowledge of resources</a:t>
          </a:r>
          <a:endParaRPr lang="en-GB" sz="1300" kern="1200" dirty="0"/>
        </a:p>
      </dsp:txBody>
      <dsp:txXfrm rot="10800000">
        <a:off x="990821" y="854999"/>
        <a:ext cx="2463116" cy="657962"/>
      </dsp:txXfrm>
    </dsp:sp>
    <dsp:sp modelId="{1EF80D84-CE2A-4FEA-9B2B-6E47B104BE1D}">
      <dsp:nvSpPr>
        <dsp:cNvPr id="0" name=""/>
        <dsp:cNvSpPr/>
      </dsp:nvSpPr>
      <dsp:spPr>
        <a:xfrm>
          <a:off x="497350" y="854999"/>
          <a:ext cx="657962" cy="657962"/>
        </a:xfrm>
        <a:prstGeom prst="ellipse">
          <a:avLst/>
        </a:prstGeom>
        <a:blipFill>
          <a:blip xmlns:r="http://schemas.openxmlformats.org/officeDocument/2006/relationships" r:embed="rId3"/>
          <a:srcRect/>
          <a:stretch>
            <a:fillRect l="-33000" r="-3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04E2130-0DA2-42AE-BC5D-F63CB8437BA8}">
      <dsp:nvSpPr>
        <dsp:cNvPr id="0" name=""/>
        <dsp:cNvSpPr/>
      </dsp:nvSpPr>
      <dsp:spPr>
        <a:xfrm rot="10800000">
          <a:off x="826331" y="1709368"/>
          <a:ext cx="2627606" cy="657962"/>
        </a:xfrm>
        <a:prstGeom prst="homePlate">
          <a:avLst/>
        </a:prstGeom>
        <a:solidFill>
          <a:srgbClr val="BF02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143" tIns="49530" rIns="92456"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Self reported confidence was high</a:t>
          </a:r>
          <a:endParaRPr lang="en-GB" sz="1300" kern="1200" dirty="0"/>
        </a:p>
      </dsp:txBody>
      <dsp:txXfrm rot="10800000">
        <a:off x="990821" y="1709368"/>
        <a:ext cx="2463116" cy="657962"/>
      </dsp:txXfrm>
    </dsp:sp>
    <dsp:sp modelId="{92AEED36-3020-45D0-BBF8-05D6E95F0BFC}">
      <dsp:nvSpPr>
        <dsp:cNvPr id="0" name=""/>
        <dsp:cNvSpPr/>
      </dsp:nvSpPr>
      <dsp:spPr>
        <a:xfrm>
          <a:off x="509897" y="1708335"/>
          <a:ext cx="657962" cy="657962"/>
        </a:xfrm>
        <a:prstGeom prst="ellipse">
          <a:avLst/>
        </a:prstGeom>
        <a:blipFill>
          <a:blip xmlns:r="http://schemas.openxmlformats.org/officeDocument/2006/relationships" r:embed="rId4"/>
          <a:srcRect/>
          <a:stretch>
            <a:fillRect l="-25000" r="-25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36406FF-9CDF-4A3E-9CFC-0DE1CD672180}">
      <dsp:nvSpPr>
        <dsp:cNvPr id="0" name=""/>
        <dsp:cNvSpPr/>
      </dsp:nvSpPr>
      <dsp:spPr>
        <a:xfrm rot="10800000">
          <a:off x="826331" y="2563738"/>
          <a:ext cx="2627606" cy="657962"/>
        </a:xfrm>
        <a:prstGeom prst="homePlate">
          <a:avLst/>
        </a:prstGeom>
        <a:solidFill>
          <a:srgbClr val="005EB8"/>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143" tIns="49530" rIns="92456"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Psychologically safe forum </a:t>
          </a:r>
          <a:endParaRPr lang="en-GB" sz="1300" b="0" i="0" kern="1200" dirty="0"/>
        </a:p>
      </dsp:txBody>
      <dsp:txXfrm rot="10800000">
        <a:off x="990821" y="2563738"/>
        <a:ext cx="2463116" cy="657962"/>
      </dsp:txXfrm>
    </dsp:sp>
    <dsp:sp modelId="{ADE3D6AC-443C-487A-AC66-D9A12A230C33}">
      <dsp:nvSpPr>
        <dsp:cNvPr id="0" name=""/>
        <dsp:cNvSpPr/>
      </dsp:nvSpPr>
      <dsp:spPr>
        <a:xfrm>
          <a:off x="497350" y="2563738"/>
          <a:ext cx="657962" cy="657962"/>
        </a:xfrm>
        <a:prstGeom prst="ellipse">
          <a:avLst/>
        </a:prstGeom>
        <a:blipFill>
          <a:blip xmlns:r="http://schemas.openxmlformats.org/officeDocument/2006/relationships" r:embed="rId5"/>
          <a:srcRect/>
          <a:stretch>
            <a:fillRect l="-17000" r="-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9853FED-89E8-472D-9C9F-9B681CC39804}">
      <dsp:nvSpPr>
        <dsp:cNvPr id="0" name=""/>
        <dsp:cNvSpPr/>
      </dsp:nvSpPr>
      <dsp:spPr>
        <a:xfrm rot="10800000">
          <a:off x="826331" y="3418107"/>
          <a:ext cx="2627606" cy="657962"/>
        </a:xfrm>
        <a:prstGeom prst="homePlate">
          <a:avLst/>
        </a:prstGeom>
        <a:solidFill>
          <a:srgbClr val="BF02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0143" tIns="49530" rIns="92456" bIns="49530" numCol="1" spcCol="1270" anchor="ctr" anchorCtr="0">
          <a:noAutofit/>
        </a:bodyPr>
        <a:lstStyle/>
        <a:p>
          <a:pPr marL="0" lvl="0" indent="0" algn="ctr" defTabSz="577850">
            <a:lnSpc>
              <a:spcPct val="90000"/>
            </a:lnSpc>
            <a:spcBef>
              <a:spcPct val="0"/>
            </a:spcBef>
            <a:spcAft>
              <a:spcPct val="35000"/>
            </a:spcAft>
            <a:buNone/>
          </a:pPr>
          <a:r>
            <a:rPr lang="en-GB" sz="1300" b="1" kern="1200" dirty="0"/>
            <a:t>Recommendation rates positive </a:t>
          </a:r>
          <a:endParaRPr lang="en-GB" sz="1300" kern="1200" dirty="0"/>
        </a:p>
      </dsp:txBody>
      <dsp:txXfrm rot="10800000">
        <a:off x="990821" y="3418107"/>
        <a:ext cx="2463116" cy="657962"/>
      </dsp:txXfrm>
    </dsp:sp>
    <dsp:sp modelId="{86DBCB03-F3FB-4EEA-9897-ACFAD5EB7F00}">
      <dsp:nvSpPr>
        <dsp:cNvPr id="0" name=""/>
        <dsp:cNvSpPr/>
      </dsp:nvSpPr>
      <dsp:spPr>
        <a:xfrm>
          <a:off x="497350" y="3418107"/>
          <a:ext cx="657962" cy="657962"/>
        </a:xfrm>
        <a:prstGeom prst="ellipse">
          <a:avLst/>
        </a:prstGeom>
        <a:blipFill>
          <a:blip xmlns:r="http://schemas.openxmlformats.org/officeDocument/2006/relationships" r:embed="rId6"/>
          <a:srcRect/>
          <a:stretch>
            <a:fillRect l="-13000" r="-1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B676E3-7F99-4F2E-AD66-D18330111E38}">
      <dsp:nvSpPr>
        <dsp:cNvPr id="0" name=""/>
        <dsp:cNvSpPr/>
      </dsp:nvSpPr>
      <dsp:spPr>
        <a:xfrm>
          <a:off x="376910" y="0"/>
          <a:ext cx="4271649" cy="3035399"/>
        </a:xfrm>
        <a:prstGeom prst="rightArrow">
          <a:avLst/>
        </a:prstGeom>
        <a:solidFill>
          <a:srgbClr val="005EB8"/>
        </a:solidFill>
        <a:ln>
          <a:noFill/>
        </a:ln>
        <a:effectLst/>
      </dsp:spPr>
      <dsp:style>
        <a:lnRef idx="0">
          <a:scrgbClr r="0" g="0" b="0"/>
        </a:lnRef>
        <a:fillRef idx="1">
          <a:scrgbClr r="0" g="0" b="0"/>
        </a:fillRef>
        <a:effectRef idx="0">
          <a:scrgbClr r="0" g="0" b="0"/>
        </a:effectRef>
        <a:fontRef idx="minor"/>
      </dsp:style>
    </dsp:sp>
    <dsp:sp modelId="{93076CC7-F13B-44B6-9792-C4BB9B40BBFF}">
      <dsp:nvSpPr>
        <dsp:cNvPr id="0" name=""/>
        <dsp:cNvSpPr/>
      </dsp:nvSpPr>
      <dsp:spPr>
        <a:xfrm>
          <a:off x="2208" y="910619"/>
          <a:ext cx="965587" cy="1214159"/>
        </a:xfrm>
        <a:prstGeom prst="roundRect">
          <a:avLst/>
        </a:prstGeom>
        <a:solidFill>
          <a:srgbClr val="BF02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Who are we targeting?</a:t>
          </a:r>
        </a:p>
      </dsp:txBody>
      <dsp:txXfrm>
        <a:off x="49344" y="957755"/>
        <a:ext cx="871315" cy="1119887"/>
      </dsp:txXfrm>
    </dsp:sp>
    <dsp:sp modelId="{D8CDFBB3-C0B9-463B-B51E-4A56529519AA}">
      <dsp:nvSpPr>
        <dsp:cNvPr id="0" name=""/>
        <dsp:cNvSpPr/>
      </dsp:nvSpPr>
      <dsp:spPr>
        <a:xfrm>
          <a:off x="1016074" y="910619"/>
          <a:ext cx="965587" cy="1214159"/>
        </a:xfrm>
        <a:prstGeom prst="roundRect">
          <a:avLst/>
        </a:prstGeom>
        <a:solidFill>
          <a:srgbClr val="BF02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Wider promotion of resources</a:t>
          </a:r>
        </a:p>
      </dsp:txBody>
      <dsp:txXfrm>
        <a:off x="1063210" y="957755"/>
        <a:ext cx="871315" cy="1119887"/>
      </dsp:txXfrm>
    </dsp:sp>
    <dsp:sp modelId="{114D5AA1-900B-4637-9EDB-B58B7DCC01EB}">
      <dsp:nvSpPr>
        <dsp:cNvPr id="0" name=""/>
        <dsp:cNvSpPr/>
      </dsp:nvSpPr>
      <dsp:spPr>
        <a:xfrm>
          <a:off x="2029941" y="910619"/>
          <a:ext cx="965587" cy="1214159"/>
        </a:xfrm>
        <a:prstGeom prst="roundRect">
          <a:avLst/>
        </a:prstGeom>
        <a:solidFill>
          <a:srgbClr val="BF02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Audit our AHP Student Induction Checklist</a:t>
          </a:r>
        </a:p>
      </dsp:txBody>
      <dsp:txXfrm>
        <a:off x="2077077" y="957755"/>
        <a:ext cx="871315" cy="1119887"/>
      </dsp:txXfrm>
    </dsp:sp>
    <dsp:sp modelId="{E39FECD7-85EF-4C9D-8A96-36A820599499}">
      <dsp:nvSpPr>
        <dsp:cNvPr id="0" name=""/>
        <dsp:cNvSpPr/>
      </dsp:nvSpPr>
      <dsp:spPr>
        <a:xfrm>
          <a:off x="3043807" y="910619"/>
          <a:ext cx="965587" cy="1214159"/>
        </a:xfrm>
        <a:prstGeom prst="roundRect">
          <a:avLst/>
        </a:prstGeom>
        <a:solidFill>
          <a:srgbClr val="BF02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dirty="0"/>
            <a:t>Rethink our evaluation</a:t>
          </a:r>
        </a:p>
      </dsp:txBody>
      <dsp:txXfrm>
        <a:off x="3090943" y="957755"/>
        <a:ext cx="871315" cy="1119887"/>
      </dsp:txXfrm>
    </dsp:sp>
    <dsp:sp modelId="{B3E7D74E-8B89-44DD-BF8D-047FDF31DBB9}">
      <dsp:nvSpPr>
        <dsp:cNvPr id="0" name=""/>
        <dsp:cNvSpPr/>
      </dsp:nvSpPr>
      <dsp:spPr>
        <a:xfrm>
          <a:off x="4057674" y="910619"/>
          <a:ext cx="965587" cy="1214159"/>
        </a:xfrm>
        <a:prstGeom prst="roundRect">
          <a:avLst/>
        </a:prstGeom>
        <a:solidFill>
          <a:srgbClr val="BF027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GB" sz="1300" kern="1200"/>
            <a:t>Inform future PE training</a:t>
          </a:r>
          <a:endParaRPr lang="en-GB" sz="1300" kern="1200" dirty="0"/>
        </a:p>
      </dsp:txBody>
      <dsp:txXfrm>
        <a:off x="4104810" y="957755"/>
        <a:ext cx="871315" cy="111988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7619E9A2-E5DC-4934-82FC-040CB0695243}"/>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GB" dirty="0"/>
          </a:p>
        </p:txBody>
      </p:sp>
      <p:sp>
        <p:nvSpPr>
          <p:cNvPr id="151555" name="Rectangle 3">
            <a:extLst>
              <a:ext uri="{FF2B5EF4-FFF2-40B4-BE49-F238E27FC236}">
                <a16:creationId xmlns:a16="http://schemas.microsoft.com/office/drawing/2014/main" id="{26F6F9D2-68AA-4E3A-AAF9-C0F890581443}"/>
              </a:ext>
            </a:extLst>
          </p:cNvPr>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charset="0"/>
                <a:ea typeface="ＭＳ Ｐゴシック" charset="-128"/>
              </a:defRPr>
            </a:lvl1pPr>
          </a:lstStyle>
          <a:p>
            <a:pPr>
              <a:defRPr/>
            </a:pPr>
            <a:fld id="{BE0E3F39-B8DA-4551-AA8F-6CD8BED8F802}" type="datetime1">
              <a:rPr lang="en-GB" altLang="en-US"/>
              <a:pPr>
                <a:defRPr/>
              </a:pPr>
              <a:t>02/03/2026</a:t>
            </a:fld>
            <a:endParaRPr lang="en-GB" altLang="en-US" dirty="0"/>
          </a:p>
        </p:txBody>
      </p:sp>
      <p:sp>
        <p:nvSpPr>
          <p:cNvPr id="151556" name="Rectangle 4">
            <a:extLst>
              <a:ext uri="{FF2B5EF4-FFF2-40B4-BE49-F238E27FC236}">
                <a16:creationId xmlns:a16="http://schemas.microsoft.com/office/drawing/2014/main" id="{B52C3C7C-DABC-40BD-BF0A-D3A8A6C868E6}"/>
              </a:ext>
            </a:extLst>
          </p:cNvPr>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charset="0"/>
                <a:ea typeface="ＭＳ Ｐゴシック" charset="0"/>
                <a:cs typeface="Arial" charset="0"/>
              </a:defRPr>
            </a:lvl1pPr>
          </a:lstStyle>
          <a:p>
            <a:pPr>
              <a:defRPr/>
            </a:pPr>
            <a:endParaRPr lang="en-GB" dirty="0"/>
          </a:p>
        </p:txBody>
      </p:sp>
      <p:sp>
        <p:nvSpPr>
          <p:cNvPr id="151557" name="Rectangle 5">
            <a:extLst>
              <a:ext uri="{FF2B5EF4-FFF2-40B4-BE49-F238E27FC236}">
                <a16:creationId xmlns:a16="http://schemas.microsoft.com/office/drawing/2014/main" id="{AC33FDD9-1296-4D51-940D-27EDE1C95879}"/>
              </a:ext>
            </a:extLst>
          </p:cNvPr>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ea typeface="ＭＳ Ｐゴシック" charset="-128"/>
              </a:defRPr>
            </a:lvl1pPr>
          </a:lstStyle>
          <a:p>
            <a:pPr>
              <a:defRPr/>
            </a:pPr>
            <a:fld id="{E24A3519-BEFC-479E-84A6-E1FDA56C1031}" type="slidenum">
              <a:rPr lang="en-GB" altLang="en-US"/>
              <a:pPr>
                <a:defRPr/>
              </a:pPr>
              <a:t>‹#›</a:t>
            </a:fld>
            <a:endParaRPr lang="en-GB" alt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10EFACD-796D-4032-8AC5-6661BA25427A}"/>
              </a:ext>
            </a:extLst>
          </p:cNvPr>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GB" dirty="0"/>
          </a:p>
        </p:txBody>
      </p:sp>
      <p:sp>
        <p:nvSpPr>
          <p:cNvPr id="3" name="Date Placeholder 2">
            <a:extLst>
              <a:ext uri="{FF2B5EF4-FFF2-40B4-BE49-F238E27FC236}">
                <a16:creationId xmlns:a16="http://schemas.microsoft.com/office/drawing/2014/main" id="{B4D11054-9690-4151-B2BA-D53BB41F35C4}"/>
              </a:ext>
            </a:extLst>
          </p:cNvPr>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eaLnBrk="1" hangingPunct="1">
              <a:defRPr sz="1200">
                <a:latin typeface="Calibri" charset="0"/>
                <a:ea typeface="ＭＳ Ｐゴシック" charset="-128"/>
              </a:defRPr>
            </a:lvl1pPr>
          </a:lstStyle>
          <a:p>
            <a:pPr>
              <a:defRPr/>
            </a:pPr>
            <a:fld id="{BA6C441F-2DE1-4C45-90FA-C1660A59F69C}" type="datetime1">
              <a:rPr lang="en-US" altLang="en-US"/>
              <a:pPr>
                <a:defRPr/>
              </a:pPr>
              <a:t>3/2/2026</a:t>
            </a:fld>
            <a:endParaRPr lang="en-GB" altLang="en-US" dirty="0"/>
          </a:p>
        </p:txBody>
      </p:sp>
      <p:sp>
        <p:nvSpPr>
          <p:cNvPr id="4" name="Slide Image Placeholder 3">
            <a:extLst>
              <a:ext uri="{FF2B5EF4-FFF2-40B4-BE49-F238E27FC236}">
                <a16:creationId xmlns:a16="http://schemas.microsoft.com/office/drawing/2014/main" id="{36157183-B4CA-47F1-BA24-5B1CC9B7295A}"/>
              </a:ext>
            </a:extLst>
          </p:cNvPr>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GB" noProof="0" dirty="0"/>
          </a:p>
        </p:txBody>
      </p:sp>
      <p:sp>
        <p:nvSpPr>
          <p:cNvPr id="5" name="Notes Placeholder 4">
            <a:extLst>
              <a:ext uri="{FF2B5EF4-FFF2-40B4-BE49-F238E27FC236}">
                <a16:creationId xmlns:a16="http://schemas.microsoft.com/office/drawing/2014/main" id="{F3F1DEC5-D144-4653-A68E-10FC645F2118}"/>
              </a:ext>
            </a:extLst>
          </p:cNvPr>
          <p:cNvSpPr>
            <a:spLocks noGrp="1"/>
          </p:cNvSpPr>
          <p:nvPr>
            <p:ph type="body" sz="quarter" idx="3"/>
          </p:nvPr>
        </p:nvSpPr>
        <p:spPr>
          <a:xfrm>
            <a:off x="685800" y="4343400"/>
            <a:ext cx="5486400" cy="4114800"/>
          </a:xfrm>
          <a:prstGeom prst="rect">
            <a:avLst/>
          </a:prstGeom>
        </p:spPr>
        <p:txBody>
          <a:bodyPr vert="horz" wrap="square" lIns="91440" tIns="45720" rIns="91440" bIns="45720" numCol="1" anchor="t" anchorCtr="0" compatLnSpc="1">
            <a:prstTxWarp prst="textNoShape">
              <a:avLst/>
            </a:prstTxWarp>
            <a:norm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6" name="Footer Placeholder 5">
            <a:extLst>
              <a:ext uri="{FF2B5EF4-FFF2-40B4-BE49-F238E27FC236}">
                <a16:creationId xmlns:a16="http://schemas.microsoft.com/office/drawing/2014/main" id="{51AEC2CF-863C-4E01-9A16-FEE32288AE7E}"/>
              </a:ext>
            </a:extLst>
          </p:cNvPr>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eaLnBrk="1" hangingPunct="1">
              <a:defRPr sz="1200">
                <a:latin typeface="Calibri" charset="0"/>
                <a:ea typeface="ＭＳ Ｐゴシック" charset="0"/>
                <a:cs typeface="ＭＳ Ｐゴシック" charset="0"/>
              </a:defRPr>
            </a:lvl1pPr>
          </a:lstStyle>
          <a:p>
            <a:pPr>
              <a:defRPr/>
            </a:pPr>
            <a:endParaRPr lang="en-GB" dirty="0"/>
          </a:p>
        </p:txBody>
      </p:sp>
      <p:sp>
        <p:nvSpPr>
          <p:cNvPr id="7" name="Slide Number Placeholder 6">
            <a:extLst>
              <a:ext uri="{FF2B5EF4-FFF2-40B4-BE49-F238E27FC236}">
                <a16:creationId xmlns:a16="http://schemas.microsoft.com/office/drawing/2014/main" id="{1EF034C9-207B-402B-B85A-3368DB6523FD}"/>
              </a:ext>
            </a:extLst>
          </p:cNvPr>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eaLnBrk="1" hangingPunct="1">
              <a:defRPr sz="1200">
                <a:latin typeface="Calibri" charset="0"/>
                <a:ea typeface="ＭＳ Ｐゴシック" charset="-128"/>
              </a:defRPr>
            </a:lvl1pPr>
          </a:lstStyle>
          <a:p>
            <a:pPr>
              <a:defRPr/>
            </a:pPr>
            <a:fld id="{47B9B69A-0DE8-4D06-B008-0E3B005B78FF}" type="slidenum">
              <a:rPr lang="en-GB" altLang="en-US"/>
              <a:pPr>
                <a:defRPr/>
              </a:pPr>
              <a:t>‹#›</a:t>
            </a:fld>
            <a:endParaRPr lang="en-GB" alt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ＭＳ Ｐゴシック" pitchFamily="-84" charset="-128"/>
        <a:cs typeface="ＭＳ Ｐゴシック" pitchFamily="-84" charset="-128"/>
      </a:defRPr>
    </a:lvl1pPr>
    <a:lvl2pPr marL="4572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2pPr>
    <a:lvl3pPr marL="9144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3pPr>
    <a:lvl4pPr marL="13716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4pPr>
    <a:lvl5pPr marL="1828800" algn="l" rtl="0" eaLnBrk="0" fontAlgn="base" hangingPunct="0">
      <a:spcBef>
        <a:spcPct val="30000"/>
      </a:spcBef>
      <a:spcAft>
        <a:spcPct val="0"/>
      </a:spcAft>
      <a:defRPr sz="1200" kern="1200">
        <a:solidFill>
          <a:schemeClr val="tx1"/>
        </a:solidFill>
        <a:latin typeface="+mn-lt"/>
        <a:ea typeface="ＭＳ Ｐゴシック" pitchFamily="-8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47B9B69A-0DE8-4D06-B008-0E3B005B78FF}" type="slidenum">
              <a:rPr lang="en-GB" altLang="en-US" smtClean="0"/>
              <a:pPr>
                <a:defRPr/>
              </a:pPr>
              <a:t>0</a:t>
            </a:fld>
            <a:endParaRPr lang="en-GB" altLang="en-US" dirty="0"/>
          </a:p>
        </p:txBody>
      </p:sp>
    </p:spTree>
    <p:extLst>
      <p:ext uri="{BB962C8B-B14F-4D97-AF65-F5344CB8AC3E}">
        <p14:creationId xmlns:p14="http://schemas.microsoft.com/office/powerpoint/2010/main" val="99237018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fontAlgn="t"/>
            <a:endParaRPr lang="en-GB" sz="1200" b="0" i="0" kern="1200" dirty="0">
              <a:solidFill>
                <a:schemeClr val="tx1"/>
              </a:solidFill>
              <a:effectLst/>
              <a:latin typeface="+mn-lt"/>
              <a:ea typeface="ＭＳ Ｐゴシック" pitchFamily="-84" charset="-128"/>
              <a:cs typeface="ＭＳ Ｐゴシック" pitchFamily="-84" charset="-128"/>
            </a:endParaRPr>
          </a:p>
          <a:p>
            <a:pPr fontAlgn="t"/>
            <a:r>
              <a:rPr lang="en-GB" sz="1200" b="0" i="0" kern="1200" dirty="0">
                <a:solidFill>
                  <a:schemeClr val="tx1"/>
                </a:solidFill>
                <a:effectLst/>
                <a:latin typeface="+mn-lt"/>
                <a:ea typeface="ＭＳ Ｐゴシック" pitchFamily="-84" charset="-128"/>
                <a:cs typeface="ＭＳ Ｐゴシック" pitchFamily="-84" charset="-128"/>
              </a:rPr>
              <a:t>At GSTT we are committed to supporting the development of our Practice Educators, to support an agile workforce and high-quality practice placement experiences.</a:t>
            </a:r>
          </a:p>
          <a:p>
            <a:pPr fontAlgn="t"/>
            <a:endParaRPr lang="en-GB" sz="1200" b="0" i="0" kern="1200" dirty="0">
              <a:solidFill>
                <a:schemeClr val="tx1"/>
              </a:solidFill>
              <a:effectLst/>
              <a:latin typeface="+mn-lt"/>
              <a:ea typeface="ＭＳ Ｐゴシック" pitchFamily="-84" charset="-128"/>
              <a:cs typeface="ＭＳ Ｐゴシック" pitchFamily="-84" charset="-128"/>
            </a:endParaRPr>
          </a:p>
          <a:p>
            <a:pPr fontAlgn="t"/>
            <a:r>
              <a:rPr lang="en-GB" sz="1200" b="0" i="0" kern="1200" dirty="0">
                <a:solidFill>
                  <a:schemeClr val="tx1"/>
                </a:solidFill>
                <a:effectLst/>
                <a:latin typeface="+mn-lt"/>
                <a:ea typeface="ＭＳ Ｐゴシック" pitchFamily="-84" charset="-128"/>
                <a:cs typeface="ＭＳ Ｐゴシック" pitchFamily="-84" charset="-128"/>
              </a:rPr>
              <a:t>We were getting feedback from the Practice Educator </a:t>
            </a:r>
            <a:r>
              <a:rPr lang="en-GB" sz="1200" b="0" i="0" kern="1200" dirty="0" err="1">
                <a:solidFill>
                  <a:schemeClr val="tx1"/>
                </a:solidFill>
                <a:effectLst/>
                <a:latin typeface="+mn-lt"/>
                <a:ea typeface="ＭＳ Ｐゴシック" pitchFamily="-84" charset="-128"/>
                <a:cs typeface="ＭＳ Ｐゴシック" pitchFamily="-84" charset="-128"/>
              </a:rPr>
              <a:t>Survery</a:t>
            </a:r>
            <a:r>
              <a:rPr lang="en-GB" sz="1200" b="0" i="0" kern="1200" dirty="0">
                <a:solidFill>
                  <a:schemeClr val="tx1"/>
                </a:solidFill>
                <a:effectLst/>
                <a:latin typeface="+mn-lt"/>
                <a:ea typeface="ＭＳ Ｐゴシック" pitchFamily="-84" charset="-128"/>
                <a:cs typeface="ＭＳ Ｐゴシック" pitchFamily="-84" charset="-128"/>
              </a:rPr>
              <a:t> and from our student End of placement survey which showed variation in educator confidence and preparedness for supporting placements including the induction period.</a:t>
            </a:r>
          </a:p>
          <a:p>
            <a:pPr fontAlgn="t"/>
            <a:r>
              <a:rPr lang="en-GB" sz="1200" b="0" i="0" kern="1200" dirty="0">
                <a:solidFill>
                  <a:schemeClr val="tx1"/>
                </a:solidFill>
                <a:effectLst/>
                <a:latin typeface="+mn-lt"/>
                <a:ea typeface="ＭＳ Ｐゴシック" pitchFamily="-84" charset="-128"/>
                <a:cs typeface="ＭＳ Ｐゴシック" pitchFamily="-84" charset="-128"/>
              </a:rPr>
              <a:t>Educators weren’t aware of resources or confident in the onboarding process and planning for placements. </a:t>
            </a:r>
          </a:p>
          <a:p>
            <a:pPr fontAlgn="t"/>
            <a:r>
              <a:rPr lang="en-GB" sz="1200" b="0" i="0" kern="1200" dirty="0">
                <a:solidFill>
                  <a:schemeClr val="tx1"/>
                </a:solidFill>
                <a:effectLst/>
                <a:latin typeface="+mn-lt"/>
                <a:ea typeface="ＭＳ Ｐゴシック" pitchFamily="-84" charset="-128"/>
                <a:cs typeface="ＭＳ Ｐゴシック" pitchFamily="-84" charset="-128"/>
              </a:rPr>
              <a:t>Similarly, after finishing placements, many practice educators identified the same challenges and barriers. This led to the E&amp;W team running similar sessions for individuals' teams, that we felt had broader appeal and presented an opportunity for a community of practice.</a:t>
            </a:r>
          </a:p>
          <a:p>
            <a:pPr fontAlgn="t"/>
            <a:r>
              <a:rPr lang="en-GB" sz="1200" b="0" i="0" kern="1200" dirty="0">
                <a:solidFill>
                  <a:schemeClr val="tx1"/>
                </a:solidFill>
                <a:effectLst/>
                <a:latin typeface="+mn-lt"/>
                <a:ea typeface="ＭＳ Ｐゴシック" pitchFamily="-84" charset="-128"/>
                <a:cs typeface="ＭＳ Ｐゴシック" pitchFamily="-84" charset="-128"/>
              </a:rPr>
              <a:t>We decide to develop “Connect, reflect, support”, a series of drop-in sessions focused on a pre-placement preparedness, and post-placement reflective debrief. </a:t>
            </a:r>
          </a:p>
          <a:p>
            <a:pPr fontAlgn="t"/>
            <a:r>
              <a:rPr lang="en-GB" sz="1200" b="0" i="0" kern="1200" dirty="0">
                <a:solidFill>
                  <a:schemeClr val="tx1"/>
                </a:solidFill>
                <a:effectLst/>
                <a:latin typeface="+mn-lt"/>
                <a:ea typeface="ＭＳ Ｐゴシック" pitchFamily="-84" charset="-128"/>
                <a:cs typeface="ＭＳ Ｐゴシック" pitchFamily="-84" charset="-128"/>
              </a:rPr>
              <a:t>This initiative is underpinned by the SLEC which outlines expectations that learners must be supervised by confident, skilled individuals and emphasises the importance of placement induction. </a:t>
            </a:r>
          </a:p>
          <a:p>
            <a:pPr fontAlgn="t"/>
            <a:r>
              <a:rPr lang="en-GB" sz="1200" b="0" i="0" kern="1200" dirty="0">
                <a:solidFill>
                  <a:schemeClr val="tx1"/>
                </a:solidFill>
                <a:effectLst/>
                <a:latin typeface="+mn-lt"/>
                <a:ea typeface="ＭＳ Ｐゴシック" pitchFamily="-84" charset="-128"/>
                <a:cs typeface="ＭＳ Ｐゴシック" pitchFamily="-84" charset="-128"/>
              </a:rPr>
              <a:t>It also allows a space for reflection  which the AHOP Career development toolkit identified as a core component of educator development.</a:t>
            </a:r>
          </a:p>
          <a:p>
            <a:pPr fontAlgn="t"/>
            <a:endParaRPr lang="en-GB" sz="1200" b="0" i="0" kern="1200" dirty="0">
              <a:solidFill>
                <a:schemeClr val="tx1"/>
              </a:solidFill>
              <a:effectLst/>
              <a:latin typeface="+mn-lt"/>
              <a:ea typeface="ＭＳ Ｐゴシック" pitchFamily="-84" charset="-128"/>
              <a:cs typeface="ＭＳ Ｐゴシック" pitchFamily="-84" charset="-128"/>
            </a:endParaRPr>
          </a:p>
        </p:txBody>
      </p:sp>
      <p:sp>
        <p:nvSpPr>
          <p:cNvPr id="4" name="Slide Number Placeholder 3"/>
          <p:cNvSpPr>
            <a:spLocks noGrp="1"/>
          </p:cNvSpPr>
          <p:nvPr>
            <p:ph type="sldNum" sz="quarter" idx="5"/>
          </p:nvPr>
        </p:nvSpPr>
        <p:spPr/>
        <p:txBody>
          <a:bodyPr/>
          <a:lstStyle/>
          <a:p>
            <a:pPr>
              <a:defRPr/>
            </a:pPr>
            <a:fld id="{47B9B69A-0DE8-4D06-B008-0E3B005B78FF}" type="slidenum">
              <a:rPr lang="en-GB" altLang="en-US" smtClean="0"/>
              <a:pPr>
                <a:defRPr/>
              </a:pPr>
              <a:t>1</a:t>
            </a:fld>
            <a:endParaRPr lang="en-GB" altLang="en-US" dirty="0"/>
          </a:p>
        </p:txBody>
      </p:sp>
    </p:spTree>
    <p:extLst>
      <p:ext uri="{BB962C8B-B14F-4D97-AF65-F5344CB8AC3E}">
        <p14:creationId xmlns:p14="http://schemas.microsoft.com/office/powerpoint/2010/main" val="11507833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fontAlgn="t"/>
            <a:r>
              <a:rPr lang="en-GB" sz="1200" b="0" i="0" kern="1200" dirty="0">
                <a:solidFill>
                  <a:schemeClr val="tx1"/>
                </a:solidFill>
                <a:effectLst/>
                <a:latin typeface="+mn-lt"/>
                <a:ea typeface="ＭＳ Ｐゴシック" pitchFamily="-84" charset="-128"/>
                <a:cs typeface="ＭＳ Ｐゴシック" pitchFamily="-84" charset="-128"/>
              </a:rPr>
              <a:t>As a geographically dispersed Trust with </a:t>
            </a:r>
            <a:r>
              <a:rPr lang="en-GB" sz="1200" b="1" i="0" kern="1200" dirty="0">
                <a:solidFill>
                  <a:schemeClr val="tx1"/>
                </a:solidFill>
                <a:effectLst/>
                <a:latin typeface="+mn-lt"/>
                <a:ea typeface="ＭＳ Ｐゴシック" pitchFamily="-84" charset="-128"/>
                <a:cs typeface="ＭＳ Ｐゴシック" pitchFamily="-84" charset="-128"/>
              </a:rPr>
              <a:t>2,000+ AHPs</a:t>
            </a:r>
            <a:r>
              <a:rPr lang="en-GB" sz="1200" b="0" i="0" kern="1200" dirty="0">
                <a:solidFill>
                  <a:schemeClr val="tx1"/>
                </a:solidFill>
                <a:effectLst/>
                <a:latin typeface="+mn-lt"/>
                <a:ea typeface="ＭＳ Ｐゴシック" pitchFamily="-84" charset="-128"/>
                <a:cs typeface="ＭＳ Ｐゴシック" pitchFamily="-84" charset="-128"/>
              </a:rPr>
              <a:t>, using MS teams would reduce barriers to attendance and participation.</a:t>
            </a:r>
          </a:p>
          <a:p>
            <a:pPr fontAlgn="t"/>
            <a:r>
              <a:rPr lang="en-GB" sz="1200" b="1" i="0" kern="1200" dirty="0">
                <a:solidFill>
                  <a:schemeClr val="tx1"/>
                </a:solidFill>
                <a:effectLst/>
                <a:latin typeface="+mn-lt"/>
                <a:ea typeface="ＭＳ Ｐゴシック" pitchFamily="-84" charset="-128"/>
                <a:cs typeface="ＭＳ Ｐゴシック" pitchFamily="-84" charset="-128"/>
              </a:rPr>
              <a:t>Two online drops in </a:t>
            </a:r>
            <a:r>
              <a:rPr lang="en-GB" sz="1200" b="1" i="0" kern="1200" dirty="0" err="1">
                <a:solidFill>
                  <a:schemeClr val="tx1"/>
                </a:solidFill>
                <a:effectLst/>
                <a:latin typeface="+mn-lt"/>
                <a:ea typeface="ＭＳ Ｐゴシック" pitchFamily="-84" charset="-128"/>
                <a:cs typeface="ＭＳ Ｐゴシック" pitchFamily="-84" charset="-128"/>
              </a:rPr>
              <a:t>ms</a:t>
            </a:r>
            <a:r>
              <a:rPr lang="en-GB" sz="1200" b="1" i="0" kern="1200" dirty="0">
                <a:solidFill>
                  <a:schemeClr val="tx1"/>
                </a:solidFill>
                <a:effectLst/>
                <a:latin typeface="+mn-lt"/>
                <a:ea typeface="ＭＳ Ｐゴシック" pitchFamily="-84" charset="-128"/>
                <a:cs typeface="ＭＳ Ｐゴシック" pitchFamily="-84" charset="-128"/>
              </a:rPr>
              <a:t> teams:</a:t>
            </a:r>
            <a:endParaRPr lang="en-GB" sz="1200" b="0" i="0" kern="1200" dirty="0">
              <a:solidFill>
                <a:schemeClr val="tx1"/>
              </a:solidFill>
              <a:effectLst/>
              <a:latin typeface="+mn-lt"/>
              <a:ea typeface="ＭＳ Ｐゴシック" pitchFamily="-84" charset="-128"/>
              <a:cs typeface="ＭＳ Ｐゴシック" pitchFamily="-84" charset="-128"/>
            </a:endParaRPr>
          </a:p>
          <a:p>
            <a:pPr marL="228600" indent="-228600" fontAlgn="t">
              <a:buAutoNum type="arabicPeriod"/>
            </a:pPr>
            <a:r>
              <a:rPr lang="en-GB" sz="1200" b="1" i="0" kern="1200" dirty="0">
                <a:solidFill>
                  <a:schemeClr val="tx1"/>
                </a:solidFill>
                <a:effectLst/>
                <a:latin typeface="+mn-lt"/>
                <a:ea typeface="ＭＳ Ｐゴシック" pitchFamily="-84" charset="-128"/>
                <a:cs typeface="ＭＳ Ｐゴシック" pitchFamily="-84" charset="-128"/>
              </a:rPr>
              <a:t>Pre‑placement Support Sessions, occurs monthly </a:t>
            </a:r>
          </a:p>
          <a:p>
            <a:pPr marL="0" indent="0" fontAlgn="t">
              <a:buNone/>
            </a:pPr>
            <a:r>
              <a:rPr lang="en-GB" sz="1200" b="1" i="0" kern="1200" dirty="0">
                <a:solidFill>
                  <a:schemeClr val="tx1"/>
                </a:solidFill>
                <a:effectLst/>
                <a:latin typeface="+mn-lt"/>
                <a:ea typeface="ＭＳ Ｐゴシック" pitchFamily="-84" charset="-128"/>
                <a:cs typeface="ＭＳ Ｐゴシック" pitchFamily="-84" charset="-128"/>
              </a:rPr>
              <a:t>We invite all PEs who are receiving students in the next month to attend, and although it’s not mandatory, we encourage any new PEs, those who might have not had students in a while, or those taking novel or innovative placements to attend.</a:t>
            </a:r>
            <a:endParaRPr lang="en-GB" sz="1200" b="0" i="0" kern="1200" dirty="0">
              <a:solidFill>
                <a:schemeClr val="tx1"/>
              </a:solidFill>
              <a:effectLst/>
              <a:latin typeface="+mn-lt"/>
              <a:ea typeface="ＭＳ Ｐゴシック" pitchFamily="-84" charset="-128"/>
              <a:cs typeface="ＭＳ Ｐゴシック" pitchFamily="-84" charset="-128"/>
            </a:endParaRPr>
          </a:p>
          <a:p>
            <a:pPr fontAlgn="t"/>
            <a:r>
              <a:rPr lang="en-GB" sz="1200" b="0" i="0" kern="1200" dirty="0">
                <a:solidFill>
                  <a:schemeClr val="tx1"/>
                </a:solidFill>
                <a:effectLst/>
                <a:latin typeface="+mn-lt"/>
                <a:ea typeface="ＭＳ Ｐゴシック" pitchFamily="-84" charset="-128"/>
                <a:cs typeface="ＭＳ Ｐゴシック" pitchFamily="-84" charset="-128"/>
              </a:rPr>
              <a:t>We talk about the induction process, highlighting use of the induction checklist, as well as showcasing our digital hub of resources on the college of healthcare. </a:t>
            </a:r>
            <a:r>
              <a:rPr lang="en-GB" sz="1200" b="0" i="0" kern="1200" dirty="0" err="1">
                <a:solidFill>
                  <a:schemeClr val="tx1"/>
                </a:solidFill>
                <a:effectLst/>
                <a:latin typeface="+mn-lt"/>
                <a:ea typeface="ＭＳ Ｐゴシック" pitchFamily="-84" charset="-128"/>
                <a:cs typeface="ＭＳ Ｐゴシック" pitchFamily="-84" charset="-128"/>
              </a:rPr>
              <a:t>ce</a:t>
            </a:r>
            <a:r>
              <a:rPr lang="en-GB" sz="1200" b="0" i="0" kern="1200" dirty="0">
                <a:solidFill>
                  <a:schemeClr val="tx1"/>
                </a:solidFill>
                <a:effectLst/>
                <a:latin typeface="+mn-lt"/>
                <a:ea typeface="ＭＳ Ｐゴシック" pitchFamily="-84" charset="-128"/>
                <a:cs typeface="ＭＳ Ｐゴシック" pitchFamily="-84" charset="-128"/>
              </a:rPr>
              <a:t> </a:t>
            </a:r>
          </a:p>
          <a:p>
            <a:pPr fontAlgn="t"/>
            <a:r>
              <a:rPr lang="en-GB" sz="1200" b="1" i="0" kern="1200" dirty="0">
                <a:solidFill>
                  <a:schemeClr val="tx1"/>
                </a:solidFill>
                <a:effectLst/>
                <a:latin typeface="+mn-lt"/>
                <a:ea typeface="ＭＳ Ｐゴシック" pitchFamily="-84" charset="-128"/>
                <a:cs typeface="ＭＳ Ｐゴシック" pitchFamily="-84" charset="-128"/>
              </a:rPr>
              <a:t>2. Post‑placement Reflection Sessions runs 2 monthly</a:t>
            </a:r>
          </a:p>
          <a:p>
            <a:pPr fontAlgn="t"/>
            <a:r>
              <a:rPr lang="en-GB" sz="1200" b="1" i="0" kern="1200" dirty="0">
                <a:solidFill>
                  <a:schemeClr val="tx1"/>
                </a:solidFill>
                <a:effectLst/>
                <a:latin typeface="+mn-lt"/>
                <a:ea typeface="ＭＳ Ｐゴシック" pitchFamily="-84" charset="-128"/>
                <a:cs typeface="ＭＳ Ｐゴシック" pitchFamily="-84" charset="-128"/>
              </a:rPr>
              <a:t>All PEs who have students that previous 2 months are invited</a:t>
            </a:r>
            <a:endParaRPr lang="en-GB" sz="1200" b="0" i="0" kern="1200" dirty="0">
              <a:solidFill>
                <a:schemeClr val="tx1"/>
              </a:solidFill>
              <a:effectLst/>
              <a:latin typeface="+mn-lt"/>
              <a:ea typeface="ＭＳ Ｐゴシック" pitchFamily="-84" charset="-128"/>
              <a:cs typeface="ＭＳ Ｐゴシック" pitchFamily="-84" charset="-128"/>
            </a:endParaRPr>
          </a:p>
          <a:p>
            <a:pPr fontAlgn="t"/>
            <a:r>
              <a:rPr lang="en-GB" sz="1200" b="0" i="0" kern="1200" dirty="0">
                <a:solidFill>
                  <a:schemeClr val="tx1"/>
                </a:solidFill>
                <a:effectLst/>
                <a:latin typeface="+mn-lt"/>
                <a:ea typeface="ＭＳ Ｐゴシック" pitchFamily="-84" charset="-128"/>
                <a:cs typeface="ＭＳ Ｐゴシック" pitchFamily="-84" charset="-128"/>
              </a:rPr>
              <a:t>We aim to facilitate </a:t>
            </a:r>
            <a:r>
              <a:rPr lang="en-GB" sz="1200" b="1" i="0" kern="1200" dirty="0">
                <a:solidFill>
                  <a:schemeClr val="tx1"/>
                </a:solidFill>
                <a:effectLst/>
                <a:latin typeface="+mn-lt"/>
                <a:ea typeface="ＭＳ Ｐゴシック" pitchFamily="-84" charset="-128"/>
                <a:cs typeface="ＭＳ Ｐゴシック" pitchFamily="-84" charset="-128"/>
              </a:rPr>
              <a:t>psychologically safe, structured reflection spaces</a:t>
            </a:r>
            <a:r>
              <a:rPr lang="en-GB" sz="1200" b="0" i="0" kern="1200" dirty="0">
                <a:solidFill>
                  <a:schemeClr val="tx1"/>
                </a:solidFill>
                <a:effectLst/>
                <a:latin typeface="+mn-lt"/>
                <a:ea typeface="ＭＳ Ｐゴシック" pitchFamily="-84" charset="-128"/>
                <a:cs typeface="ＭＳ Ｐゴシック" pitchFamily="-84" charset="-128"/>
              </a:rPr>
              <a:t> to discuss experiences and challenges. This in turn promotes collective problem solving.</a:t>
            </a:r>
          </a:p>
          <a:p>
            <a:pPr fontAlgn="t"/>
            <a:r>
              <a:rPr lang="en-GB" sz="1200" b="0" i="0" kern="1200" dirty="0">
                <a:solidFill>
                  <a:schemeClr val="tx1"/>
                </a:solidFill>
                <a:effectLst/>
                <a:latin typeface="+mn-lt"/>
                <a:ea typeface="ＭＳ Ｐゴシック" pitchFamily="-84" charset="-128"/>
                <a:cs typeface="ＭＳ Ｐゴシック" pitchFamily="-84" charset="-128"/>
              </a:rPr>
              <a:t> and reflection to support development of educator skills.</a:t>
            </a:r>
          </a:p>
          <a:p>
            <a:pPr marL="0" marR="0" lvl="0" indent="0" algn="l" defTabSz="914400" rtl="0" eaLnBrk="0" fontAlgn="t" latinLnBrk="0" hangingPunct="0">
              <a:lnSpc>
                <a:spcPct val="100000"/>
              </a:lnSpc>
              <a:spcBef>
                <a:spcPct val="30000"/>
              </a:spcBef>
              <a:spcAft>
                <a:spcPct val="0"/>
              </a:spcAft>
              <a:buClrTx/>
              <a:buSzTx/>
              <a:buFontTx/>
              <a:buNone/>
              <a:tabLst/>
              <a:defRPr/>
            </a:pPr>
            <a:r>
              <a:rPr lang="en-GB" sz="1200" kern="1200" dirty="0">
                <a:solidFill>
                  <a:schemeClr val="tx1"/>
                </a:solidFill>
                <a:effectLst/>
                <a:latin typeface="+mn-lt"/>
                <a:ea typeface="ＭＳ Ｐゴシック" pitchFamily="-84" charset="-128"/>
                <a:cs typeface="ＭＳ Ｐゴシック" pitchFamily="-84" charset="-128"/>
              </a:rPr>
              <a:t>In considering the teaching method, we selected small group online teaching as this would enable the active involvement of attendees/learners, whereby they can be encouraged to apply and transfer new knowledge through in-depth discussion, collaboration and reflection (Van </a:t>
            </a:r>
            <a:r>
              <a:rPr lang="en-GB" sz="1200" kern="1200" dirty="0" err="1">
                <a:solidFill>
                  <a:schemeClr val="tx1"/>
                </a:solidFill>
                <a:effectLst/>
                <a:latin typeface="+mn-lt"/>
                <a:ea typeface="ＭＳ Ｐゴシック" pitchFamily="-84" charset="-128"/>
                <a:cs typeface="ＭＳ Ｐゴシック" pitchFamily="-84" charset="-128"/>
              </a:rPr>
              <a:t>Diggele</a:t>
            </a:r>
            <a:r>
              <a:rPr lang="en-GB" sz="1200" kern="1200" dirty="0">
                <a:solidFill>
                  <a:schemeClr val="tx1"/>
                </a:solidFill>
                <a:effectLst/>
                <a:latin typeface="+mn-lt"/>
                <a:ea typeface="ＭＳ Ｐゴシック" pitchFamily="-84" charset="-128"/>
                <a:cs typeface="ＭＳ Ｐゴシック" pitchFamily="-84" charset="-128"/>
              </a:rPr>
              <a:t> et al., 2020)</a:t>
            </a:r>
          </a:p>
          <a:p>
            <a:r>
              <a:rPr lang="en-GB" b="1" dirty="0"/>
              <a:t>Pedagogical Approach</a:t>
            </a:r>
          </a:p>
          <a:p>
            <a:r>
              <a:rPr lang="en-GB" dirty="0"/>
              <a:t>Small-group, interactive online learning</a:t>
            </a:r>
          </a:p>
          <a:p>
            <a:r>
              <a:rPr lang="en-GB" dirty="0"/>
              <a:t>Encourages active participation, dialogue, and application</a:t>
            </a:r>
          </a:p>
          <a:p>
            <a:r>
              <a:rPr lang="en-GB" dirty="0"/>
              <a:t>Designed for transfer of learning into supervisory practice</a:t>
            </a:r>
          </a:p>
          <a:p>
            <a:pPr fontAlgn="t"/>
            <a:endParaRPr lang="en-GB" sz="1200" b="0" i="0" kern="1200" dirty="0">
              <a:solidFill>
                <a:schemeClr val="tx1"/>
              </a:solidFill>
              <a:effectLst/>
              <a:latin typeface="+mn-lt"/>
              <a:ea typeface="ＭＳ Ｐゴシック" pitchFamily="-84" charset="-128"/>
              <a:cs typeface="ＭＳ Ｐゴシック" pitchFamily="-84" charset="-128"/>
            </a:endParaRPr>
          </a:p>
          <a:p>
            <a:pPr fontAlgn="t"/>
            <a:r>
              <a:rPr lang="en-GB" sz="1200" b="0" i="0" kern="1200" dirty="0">
                <a:solidFill>
                  <a:schemeClr val="tx1"/>
                </a:solidFill>
                <a:effectLst/>
                <a:latin typeface="+mn-lt"/>
                <a:ea typeface="ＭＳ Ｐゴシック" pitchFamily="-84" charset="-128"/>
                <a:cs typeface="ＭＳ Ｐゴシック" pitchFamily="-84" charset="-128"/>
              </a:rPr>
              <a:t>We intend to evaluate the sessions through:</a:t>
            </a:r>
          </a:p>
          <a:p>
            <a:pPr fontAlgn="t"/>
            <a:r>
              <a:rPr lang="en-GB" sz="1200" b="0" i="0" kern="1200" dirty="0">
                <a:solidFill>
                  <a:schemeClr val="tx1"/>
                </a:solidFill>
                <a:effectLst/>
                <a:latin typeface="+mn-lt"/>
                <a:ea typeface="ＭＳ Ｐゴシック" pitchFamily="-84" charset="-128"/>
                <a:cs typeface="ＭＳ Ｐゴシック" pitchFamily="-84" charset="-128"/>
              </a:rPr>
              <a:t>Monitoring </a:t>
            </a:r>
            <a:r>
              <a:rPr lang="en-GB" sz="1200" b="1" i="0" kern="1200" dirty="0">
                <a:solidFill>
                  <a:schemeClr val="tx1"/>
                </a:solidFill>
                <a:effectLst/>
                <a:latin typeface="+mn-lt"/>
                <a:ea typeface="ＭＳ Ｐゴシック" pitchFamily="-84" charset="-128"/>
                <a:cs typeface="ＭＳ Ｐゴシック" pitchFamily="-84" charset="-128"/>
              </a:rPr>
              <a:t>session attendance and engagement</a:t>
            </a:r>
            <a:r>
              <a:rPr lang="en-GB" sz="1200" b="0" i="0" kern="1200" dirty="0">
                <a:solidFill>
                  <a:schemeClr val="tx1"/>
                </a:solidFill>
                <a:effectLst/>
                <a:latin typeface="+mn-lt"/>
                <a:ea typeface="ＭＳ Ｐゴシック" pitchFamily="-84" charset="-128"/>
                <a:cs typeface="ＭＳ Ｐゴシック" pitchFamily="-84" charset="-128"/>
              </a:rPr>
              <a:t>.</a:t>
            </a:r>
          </a:p>
          <a:p>
            <a:pPr fontAlgn="t"/>
            <a:r>
              <a:rPr lang="en-GB" sz="1200" b="1" i="0" kern="1200" dirty="0">
                <a:solidFill>
                  <a:schemeClr val="tx1"/>
                </a:solidFill>
                <a:effectLst/>
                <a:latin typeface="+mn-lt"/>
                <a:ea typeface="ＭＳ Ｐゴシック" pitchFamily="-84" charset="-128"/>
                <a:cs typeface="ＭＳ Ｐゴシック" pitchFamily="-84" charset="-128"/>
              </a:rPr>
              <a:t>Confidence ratings</a:t>
            </a:r>
            <a:r>
              <a:rPr lang="en-GB" sz="1200" b="0" i="0" kern="1200" dirty="0">
                <a:solidFill>
                  <a:schemeClr val="tx1"/>
                </a:solidFill>
                <a:effectLst/>
                <a:latin typeface="+mn-lt"/>
                <a:ea typeface="ＭＳ Ｐゴシック" pitchFamily="-84" charset="-128"/>
                <a:cs typeface="ＭＳ Ｐゴシック" pitchFamily="-84" charset="-128"/>
              </a:rPr>
              <a:t> gathered via </a:t>
            </a:r>
            <a:r>
              <a:rPr lang="en-GB" sz="1200" b="0" i="0" kern="1200" dirty="0" err="1">
                <a:solidFill>
                  <a:schemeClr val="tx1"/>
                </a:solidFill>
                <a:effectLst/>
                <a:latin typeface="+mn-lt"/>
                <a:ea typeface="ＭＳ Ｐゴシック" pitchFamily="-84" charset="-128"/>
                <a:cs typeface="ＭＳ Ｐゴシック" pitchFamily="-84" charset="-128"/>
              </a:rPr>
              <a:t>SmartSurvey</a:t>
            </a:r>
            <a:r>
              <a:rPr lang="en-GB" sz="1200" b="0" i="0" kern="1200" dirty="0">
                <a:solidFill>
                  <a:schemeClr val="tx1"/>
                </a:solidFill>
                <a:effectLst/>
                <a:latin typeface="+mn-lt"/>
                <a:ea typeface="ＭＳ Ｐゴシック" pitchFamily="-84" charset="-128"/>
                <a:cs typeface="ＭＳ Ｐゴシック" pitchFamily="-84" charset="-128"/>
              </a:rPr>
              <a:t>.</a:t>
            </a:r>
          </a:p>
          <a:p>
            <a:pPr fontAlgn="t"/>
            <a:r>
              <a:rPr lang="en-GB" sz="1200" b="1" i="0" kern="1200" dirty="0">
                <a:solidFill>
                  <a:schemeClr val="tx1"/>
                </a:solidFill>
                <a:effectLst/>
                <a:latin typeface="+mn-lt"/>
                <a:ea typeface="ＭＳ Ｐゴシック" pitchFamily="-84" charset="-128"/>
                <a:cs typeface="ＭＳ Ｐゴシック" pitchFamily="-84" charset="-128"/>
              </a:rPr>
              <a:t>Qualitative analysis</a:t>
            </a:r>
            <a:r>
              <a:rPr lang="en-GB" sz="1200" b="0" i="0" kern="1200" dirty="0">
                <a:solidFill>
                  <a:schemeClr val="tx1"/>
                </a:solidFill>
                <a:effectLst/>
                <a:latin typeface="+mn-lt"/>
                <a:ea typeface="ＭＳ Ｐゴシック" pitchFamily="-84" charset="-128"/>
                <a:cs typeface="ＭＳ Ｐゴシック" pitchFamily="-84" charset="-128"/>
              </a:rPr>
              <a:t> of participant feedback.</a:t>
            </a:r>
          </a:p>
          <a:p>
            <a:pPr fontAlgn="t"/>
            <a:r>
              <a:rPr lang="en-GB" sz="1200" b="0" i="0" kern="1200" dirty="0">
                <a:solidFill>
                  <a:schemeClr val="tx1"/>
                </a:solidFill>
                <a:effectLst/>
                <a:latin typeface="+mn-lt"/>
                <a:ea typeface="ＭＳ Ｐゴシック" pitchFamily="-84" charset="-128"/>
                <a:cs typeface="ＭＳ Ｐゴシック" pitchFamily="-84" charset="-128"/>
              </a:rPr>
              <a:t>Review of </a:t>
            </a:r>
            <a:r>
              <a:rPr lang="en-GB" sz="1200" b="1" i="0" kern="1200" dirty="0">
                <a:solidFill>
                  <a:schemeClr val="tx1"/>
                </a:solidFill>
                <a:effectLst/>
                <a:latin typeface="+mn-lt"/>
                <a:ea typeface="ＭＳ Ｐゴシック" pitchFamily="-84" charset="-128"/>
                <a:cs typeface="ＭＳ Ｐゴシック" pitchFamily="-84" charset="-128"/>
              </a:rPr>
              <a:t>end‑of‑placement survey and Practice Educator </a:t>
            </a:r>
            <a:r>
              <a:rPr lang="en-GB" sz="1200" b="1" i="0" kern="1200" dirty="0" err="1">
                <a:solidFill>
                  <a:schemeClr val="tx1"/>
                </a:solidFill>
                <a:effectLst/>
                <a:latin typeface="+mn-lt"/>
                <a:ea typeface="ＭＳ Ｐゴシック" pitchFamily="-84" charset="-128"/>
                <a:cs typeface="ＭＳ Ｐゴシック" pitchFamily="-84" charset="-128"/>
              </a:rPr>
              <a:t>suvery</a:t>
            </a:r>
            <a:r>
              <a:rPr lang="en-GB" sz="1200" b="1" i="0" kern="1200" dirty="0">
                <a:solidFill>
                  <a:schemeClr val="tx1"/>
                </a:solidFill>
                <a:effectLst/>
                <a:latin typeface="+mn-lt"/>
                <a:ea typeface="ＭＳ Ｐゴシック" pitchFamily="-84" charset="-128"/>
                <a:cs typeface="ＭＳ Ｐゴシック" pitchFamily="-84" charset="-128"/>
              </a:rPr>
              <a:t> trends</a:t>
            </a:r>
            <a:r>
              <a:rPr lang="en-GB" sz="1200" b="0" i="0" kern="1200" dirty="0">
                <a:solidFill>
                  <a:schemeClr val="tx1"/>
                </a:solidFill>
                <a:effectLst/>
                <a:latin typeface="+mn-lt"/>
                <a:ea typeface="ＭＳ Ｐゴシック" pitchFamily="-84" charset="-128"/>
                <a:cs typeface="ＭＳ Ｐゴシック" pitchFamily="-84" charset="-128"/>
              </a:rPr>
              <a:t> to identify patterns and educator needs.</a:t>
            </a:r>
          </a:p>
          <a:p>
            <a:pPr fontAlgn="t"/>
            <a:r>
              <a:rPr lang="en-GB" sz="1200" b="1" i="0" kern="1200" dirty="0">
                <a:solidFill>
                  <a:schemeClr val="tx1"/>
                </a:solidFill>
                <a:effectLst/>
                <a:latin typeface="+mn-lt"/>
                <a:ea typeface="ＭＳ Ｐゴシック" pitchFamily="-84" charset="-128"/>
                <a:cs typeface="ＭＳ Ｐゴシック" pitchFamily="-84" charset="-128"/>
              </a:rPr>
              <a:t>The feedback we get directly drive improvements</a:t>
            </a:r>
            <a:r>
              <a:rPr lang="en-GB" sz="1200" b="0" i="0" kern="1200" dirty="0">
                <a:solidFill>
                  <a:schemeClr val="tx1"/>
                </a:solidFill>
                <a:effectLst/>
                <a:latin typeface="+mn-lt"/>
                <a:ea typeface="ＭＳ Ｐゴシック" pitchFamily="-84" charset="-128"/>
                <a:cs typeface="ＭＳ Ｐゴシック" pitchFamily="-84" charset="-128"/>
              </a:rPr>
              <a:t>, informing future PE workshops and other educator development opportunities,</a:t>
            </a:r>
            <a:endParaRPr lang="en-GB" dirty="0"/>
          </a:p>
        </p:txBody>
      </p:sp>
      <p:sp>
        <p:nvSpPr>
          <p:cNvPr id="4" name="Slide Number Placeholder 3"/>
          <p:cNvSpPr>
            <a:spLocks noGrp="1"/>
          </p:cNvSpPr>
          <p:nvPr>
            <p:ph type="sldNum" sz="quarter" idx="5"/>
          </p:nvPr>
        </p:nvSpPr>
        <p:spPr/>
        <p:txBody>
          <a:bodyPr/>
          <a:lstStyle/>
          <a:p>
            <a:pPr>
              <a:defRPr/>
            </a:pPr>
            <a:fld id="{47B9B69A-0DE8-4D06-B008-0E3B005B78FF}" type="slidenum">
              <a:rPr lang="en-GB" altLang="en-US" smtClean="0"/>
              <a:pPr>
                <a:defRPr/>
              </a:pPr>
              <a:t>2</a:t>
            </a:fld>
            <a:endParaRPr lang="en-GB" altLang="en-US" dirty="0"/>
          </a:p>
        </p:txBody>
      </p:sp>
    </p:spTree>
    <p:extLst>
      <p:ext uri="{BB962C8B-B14F-4D97-AF65-F5344CB8AC3E}">
        <p14:creationId xmlns:p14="http://schemas.microsoft.com/office/powerpoint/2010/main" val="3911404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fontAlgn="t"/>
            <a:r>
              <a:rPr lang="en-GB" sz="1200" b="1" i="0" kern="1200" dirty="0">
                <a:solidFill>
                  <a:schemeClr val="tx1"/>
                </a:solidFill>
                <a:effectLst/>
                <a:latin typeface="+mn-lt"/>
                <a:ea typeface="ＭＳ Ｐゴシック" pitchFamily="-84" charset="-128"/>
                <a:cs typeface="ＭＳ Ｐゴシック" pitchFamily="-84" charset="-128"/>
              </a:rPr>
              <a:t>For the pre-placement session, we have had 27 attendees, however only 13 have provided feedback.</a:t>
            </a:r>
          </a:p>
          <a:p>
            <a:pPr fontAlgn="t"/>
            <a:r>
              <a:rPr lang="en-GB" sz="1200" b="1" i="0" kern="1200" dirty="0">
                <a:solidFill>
                  <a:schemeClr val="tx1"/>
                </a:solidFill>
                <a:effectLst/>
                <a:latin typeface="+mn-lt"/>
                <a:ea typeface="ＭＳ Ｐゴシック" pitchFamily="-84" charset="-128"/>
                <a:cs typeface="ＭＳ Ｐゴシック" pitchFamily="-84" charset="-128"/>
              </a:rPr>
              <a:t>There is a spread across therapies, more so with OT, but limited AHP attendance beyond this. This is in part due to the roll out </a:t>
            </a:r>
            <a:r>
              <a:rPr lang="en-GB" sz="1200" b="1" i="0" kern="1200" dirty="0" err="1">
                <a:solidFill>
                  <a:schemeClr val="tx1"/>
                </a:solidFill>
                <a:effectLst/>
                <a:latin typeface="+mn-lt"/>
                <a:ea typeface="ＭＳ Ｐゴシック" pitchFamily="-84" charset="-128"/>
                <a:cs typeface="ＭＳ Ｐゴシック" pitchFamily="-84" charset="-128"/>
              </a:rPr>
              <a:t>fpcusing</a:t>
            </a:r>
            <a:r>
              <a:rPr lang="en-GB" sz="1200" b="1" i="0" kern="1200" dirty="0">
                <a:solidFill>
                  <a:schemeClr val="tx1"/>
                </a:solidFill>
                <a:effectLst/>
                <a:latin typeface="+mn-lt"/>
                <a:ea typeface="ＭＳ Ｐゴシック" pitchFamily="-84" charset="-128"/>
                <a:cs typeface="ＭＳ Ｐゴシック" pitchFamily="-84" charset="-128"/>
              </a:rPr>
              <a:t> on fair share professions as we have easier access to placement data and PE contacts.</a:t>
            </a:r>
          </a:p>
          <a:p>
            <a:r>
              <a:rPr lang="en-GB" dirty="0"/>
              <a:t>Awareness of available practice education resources was </a:t>
            </a:r>
            <a:r>
              <a:rPr lang="en-GB" b="1" dirty="0"/>
              <a:t>highly variable</a:t>
            </a:r>
            <a:r>
              <a:rPr lang="en-GB" dirty="0"/>
              <a:t>, ranging from </a:t>
            </a:r>
            <a:r>
              <a:rPr lang="en-GB" b="1" dirty="0"/>
              <a:t>0% to 83%</a:t>
            </a:r>
            <a:r>
              <a:rPr lang="en-GB" dirty="0"/>
              <a:t>.</a:t>
            </a:r>
          </a:p>
          <a:p>
            <a:r>
              <a:rPr lang="en-GB" dirty="0"/>
              <a:t>The </a:t>
            </a:r>
            <a:r>
              <a:rPr lang="en-GB" b="1" dirty="0"/>
              <a:t>AHP Student Induction Checklist (83%)</a:t>
            </a:r>
            <a:r>
              <a:rPr lang="en-GB" dirty="0"/>
              <a:t> was the most recognised resource, suggesting established integration into current practice.</a:t>
            </a:r>
          </a:p>
          <a:p>
            <a:r>
              <a:rPr lang="en-GB" dirty="0"/>
              <a:t>Awareness of </a:t>
            </a:r>
            <a:r>
              <a:rPr lang="en-GB" b="1" dirty="0"/>
              <a:t>professional body–specific resources (67%)</a:t>
            </a:r>
            <a:r>
              <a:rPr lang="en-GB" dirty="0"/>
              <a:t> was relatively strong, indicating educators may rely more on discipline-led guidance.</a:t>
            </a:r>
          </a:p>
          <a:p>
            <a:r>
              <a:rPr lang="en-GB" dirty="0"/>
              <a:t>Only half of attendees were aware of </a:t>
            </a:r>
            <a:r>
              <a:rPr lang="en-GB" b="1" dirty="0"/>
              <a:t>COHL resources (50%)</a:t>
            </a:r>
            <a:r>
              <a:rPr lang="en-GB" dirty="0"/>
              <a:t>, with even lower awareness of:</a:t>
            </a:r>
          </a:p>
          <a:p>
            <a:pPr lvl="1"/>
            <a:r>
              <a:rPr lang="en-GB" dirty="0"/>
              <a:t>Practice Educator Workshops (33%)</a:t>
            </a:r>
          </a:p>
          <a:p>
            <a:pPr lvl="1"/>
            <a:r>
              <a:rPr lang="en-GB" dirty="0"/>
              <a:t>AHP Practice Education Team (33%)</a:t>
            </a:r>
          </a:p>
          <a:p>
            <a:pPr lvl="1"/>
            <a:r>
              <a:rPr lang="en-GB" dirty="0"/>
              <a:t>Placement Model Toolkits (17%)</a:t>
            </a:r>
          </a:p>
          <a:p>
            <a:r>
              <a:rPr lang="en-GB" dirty="0"/>
              <a:t>Notably, there was </a:t>
            </a:r>
            <a:r>
              <a:rPr lang="en-GB" b="1" dirty="0"/>
              <a:t>no awareness (0%)</a:t>
            </a:r>
            <a:r>
              <a:rPr lang="en-GB" dirty="0"/>
              <a:t> of:</a:t>
            </a:r>
          </a:p>
          <a:p>
            <a:pPr lvl="1"/>
            <a:r>
              <a:rPr lang="en-GB" dirty="0"/>
              <a:t>Student Learning Activity Toolkit</a:t>
            </a:r>
          </a:p>
          <a:p>
            <a:pPr lvl="1"/>
            <a:r>
              <a:rPr lang="en-GB" dirty="0"/>
              <a:t>NHS E-Learning Hub</a:t>
            </a:r>
          </a:p>
          <a:p>
            <a:pPr lvl="1"/>
            <a:r>
              <a:rPr lang="en-GB" dirty="0"/>
              <a:t>HEI Practice Educator Study Days</a:t>
            </a:r>
          </a:p>
          <a:p>
            <a:pPr lvl="1"/>
            <a:br>
              <a:rPr lang="en-GB" dirty="0"/>
            </a:br>
            <a:r>
              <a:rPr lang="en-GB" dirty="0"/>
              <a:t>The data suggests </a:t>
            </a:r>
            <a:r>
              <a:rPr lang="en-GB" b="1" dirty="0"/>
              <a:t>inconsistent knowledge of structured educational support</a:t>
            </a:r>
            <a:r>
              <a:rPr lang="en-GB" dirty="0"/>
              <a:t> prior to the session with several key tools entirely unknown to attendees, further reinforcing the need for structured pre-placement preparation. </a:t>
            </a:r>
          </a:p>
          <a:p>
            <a:endParaRPr lang="en-GB" dirty="0"/>
          </a:p>
          <a:p>
            <a:r>
              <a:rPr lang="en-GB" dirty="0"/>
              <a:t>Interestingly, 100% of attendees reported feeling confident and prepared both before and after the session. This may reflect the small sample size, or that all participants had previously supported students. It also prompts consideration of who is attending our sessions..</a:t>
            </a:r>
            <a:br>
              <a:rPr lang="en-GB" sz="1200" b="0" i="0" kern="1200" dirty="0">
                <a:solidFill>
                  <a:schemeClr val="tx1"/>
                </a:solidFill>
                <a:effectLst/>
                <a:latin typeface="+mn-lt"/>
                <a:ea typeface="ＭＳ Ｐゴシック" pitchFamily="-84" charset="-128"/>
                <a:cs typeface="ＭＳ Ｐゴシック" pitchFamily="-84" charset="-128"/>
              </a:rPr>
            </a:br>
            <a:endParaRPr lang="en-GB" sz="1200" b="0" i="0" kern="1200" dirty="0">
              <a:solidFill>
                <a:schemeClr val="tx1"/>
              </a:solidFill>
              <a:effectLst/>
              <a:latin typeface="+mn-lt"/>
              <a:ea typeface="ＭＳ Ｐゴシック" pitchFamily="-84" charset="-128"/>
              <a:cs typeface="ＭＳ Ｐゴシック" pitchFamily="-84" charset="-128"/>
            </a:endParaRPr>
          </a:p>
          <a:p>
            <a:pPr fontAlgn="t"/>
            <a:r>
              <a:rPr lang="en-GB" sz="1200" b="0" i="0" kern="1200" dirty="0">
                <a:solidFill>
                  <a:schemeClr val="tx1"/>
                </a:solidFill>
                <a:effectLst/>
                <a:latin typeface="+mn-lt"/>
                <a:ea typeface="ＭＳ Ｐゴシック" pitchFamily="-84" charset="-128"/>
                <a:cs typeface="+mn-cs"/>
              </a:rPr>
              <a:t>.</a:t>
            </a:r>
          </a:p>
        </p:txBody>
      </p:sp>
      <p:sp>
        <p:nvSpPr>
          <p:cNvPr id="4" name="Slide Number Placeholder 3"/>
          <p:cNvSpPr>
            <a:spLocks noGrp="1"/>
          </p:cNvSpPr>
          <p:nvPr>
            <p:ph type="sldNum" sz="quarter" idx="5"/>
          </p:nvPr>
        </p:nvSpPr>
        <p:spPr/>
        <p:txBody>
          <a:bodyPr/>
          <a:lstStyle/>
          <a:p>
            <a:pPr>
              <a:defRPr/>
            </a:pPr>
            <a:fld id="{47B9B69A-0DE8-4D06-B008-0E3B005B78FF}" type="slidenum">
              <a:rPr lang="en-GB" altLang="en-US" smtClean="0"/>
              <a:pPr>
                <a:defRPr/>
              </a:pPr>
              <a:t>3</a:t>
            </a:fld>
            <a:endParaRPr lang="en-GB" altLang="en-US" dirty="0"/>
          </a:p>
        </p:txBody>
      </p:sp>
    </p:spTree>
    <p:extLst>
      <p:ext uri="{BB962C8B-B14F-4D97-AF65-F5344CB8AC3E}">
        <p14:creationId xmlns:p14="http://schemas.microsoft.com/office/powerpoint/2010/main" val="20615387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dirty="0"/>
              <a:t>Post placement debrief sessions</a:t>
            </a:r>
          </a:p>
          <a:p>
            <a:r>
              <a:rPr lang="en-GB" dirty="0"/>
              <a:t>15 attendees, including 1 therapeutic radiographer </a:t>
            </a:r>
          </a:p>
          <a:p>
            <a:r>
              <a:rPr lang="en-GB" dirty="0"/>
              <a:t>Overall responses were positive</a:t>
            </a:r>
          </a:p>
          <a:p>
            <a:r>
              <a:rPr lang="en-GB" dirty="0"/>
              <a:t>The majority of attendees either </a:t>
            </a:r>
            <a:r>
              <a:rPr lang="en-GB" b="1" dirty="0"/>
              <a:t>agreed or strongly agreed</a:t>
            </a:r>
            <a:r>
              <a:rPr lang="en-GB" dirty="0"/>
              <a:t> that:</a:t>
            </a:r>
          </a:p>
          <a:p>
            <a:pPr lvl="1"/>
            <a:r>
              <a:rPr lang="en-GB" dirty="0"/>
              <a:t>The session was useful for reflecting on their recent placement</a:t>
            </a:r>
          </a:p>
          <a:p>
            <a:pPr lvl="1"/>
            <a:r>
              <a:rPr lang="en-GB" dirty="0"/>
              <a:t>They felt comfortable sharing within the session </a:t>
            </a:r>
          </a:p>
          <a:p>
            <a:r>
              <a:rPr lang="en-GB" dirty="0"/>
              <a:t>All attendees agreed they would recommend the session to others.</a:t>
            </a:r>
          </a:p>
          <a:p>
            <a:r>
              <a:rPr lang="en-GB" dirty="0"/>
              <a:t>However, responses were more mixed regarding impact on future practice:</a:t>
            </a:r>
          </a:p>
          <a:p>
            <a:endParaRPr lang="en-GB" dirty="0"/>
          </a:p>
          <a:p>
            <a:r>
              <a:rPr lang="en-GB" dirty="0"/>
              <a:t>The data suggests the session successfully created a psychologically safe space for reflection and peer discussion and there were </a:t>
            </a:r>
            <a:r>
              <a:rPr lang="en-GB" dirty="0" err="1"/>
              <a:t>gigh</a:t>
            </a:r>
            <a:r>
              <a:rPr lang="en-GB" dirty="0"/>
              <a:t> levels of perceived usefulness and willingness.</a:t>
            </a:r>
          </a:p>
          <a:p>
            <a:r>
              <a:rPr lang="en-GB" dirty="0"/>
              <a:t>The mixed responses around changing future practice may reflect that:</a:t>
            </a:r>
          </a:p>
          <a:p>
            <a:pPr lvl="1"/>
            <a:r>
              <a:rPr lang="en-GB" dirty="0"/>
              <a:t>Participants were already experienced educators.</a:t>
            </a:r>
          </a:p>
          <a:p>
            <a:pPr lvl="1"/>
            <a:r>
              <a:rPr lang="en-GB" dirty="0"/>
              <a:t>The session reinforced existing approaches rather than transforming them.</a:t>
            </a:r>
          </a:p>
          <a:p>
            <a:pPr lvl="1"/>
            <a:r>
              <a:rPr lang="en-GB" dirty="0"/>
              <a:t>Behavioural change may require longer-term follow-up rather than immediate post-session reporting.</a:t>
            </a:r>
          </a:p>
          <a:p>
            <a:br>
              <a:rPr lang="en-GB" dirty="0"/>
            </a:br>
            <a:endParaRPr lang="en-GB" dirty="0"/>
          </a:p>
        </p:txBody>
      </p:sp>
      <p:sp>
        <p:nvSpPr>
          <p:cNvPr id="4" name="Slide Number Placeholder 3"/>
          <p:cNvSpPr>
            <a:spLocks noGrp="1"/>
          </p:cNvSpPr>
          <p:nvPr>
            <p:ph type="sldNum" sz="quarter" idx="5"/>
          </p:nvPr>
        </p:nvSpPr>
        <p:spPr/>
        <p:txBody>
          <a:bodyPr/>
          <a:lstStyle/>
          <a:p>
            <a:pPr>
              <a:defRPr/>
            </a:pPr>
            <a:fld id="{47B9B69A-0DE8-4D06-B008-0E3B005B78FF}" type="slidenum">
              <a:rPr lang="en-GB" altLang="en-US" smtClean="0"/>
              <a:pPr>
                <a:defRPr/>
              </a:pPr>
              <a:t>4</a:t>
            </a:fld>
            <a:endParaRPr lang="en-GB" altLang="en-US" dirty="0"/>
          </a:p>
        </p:txBody>
      </p:sp>
    </p:spTree>
    <p:extLst>
      <p:ext uri="{BB962C8B-B14F-4D97-AF65-F5344CB8AC3E}">
        <p14:creationId xmlns:p14="http://schemas.microsoft.com/office/powerpoint/2010/main" val="738064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fontAlgn="t"/>
            <a:r>
              <a:rPr lang="en-GB" sz="1200" b="1" i="0" kern="1200" dirty="0">
                <a:solidFill>
                  <a:schemeClr val="tx1"/>
                </a:solidFill>
                <a:effectLst/>
                <a:latin typeface="+mn-lt"/>
                <a:ea typeface="ＭＳ Ｐゴシック" pitchFamily="-84" charset="-128"/>
                <a:cs typeface="ＭＳ Ｐゴシック" pitchFamily="-84" charset="-128"/>
              </a:rPr>
              <a:t>The digital sessions are reaching a small audience of relevant AHP educators</a:t>
            </a:r>
            <a:r>
              <a:rPr lang="en-GB" sz="1200" b="0" i="0" kern="1200" dirty="0">
                <a:solidFill>
                  <a:schemeClr val="tx1"/>
                </a:solidFill>
                <a:effectLst/>
                <a:latin typeface="+mn-lt"/>
                <a:ea typeface="ＭＳ Ｐゴシック" pitchFamily="-84" charset="-128"/>
                <a:cs typeface="ＭＳ Ｐゴシック" pitchFamily="-84" charset="-128"/>
              </a:rPr>
              <a:t>. </a:t>
            </a:r>
          </a:p>
          <a:p>
            <a:pPr fontAlgn="t"/>
            <a:r>
              <a:rPr lang="en-GB" sz="1200" b="1" i="0" kern="1200" dirty="0">
                <a:solidFill>
                  <a:schemeClr val="tx1"/>
                </a:solidFill>
                <a:effectLst/>
                <a:latin typeface="+mn-lt"/>
                <a:ea typeface="ＭＳ Ｐゴシック" pitchFamily="-84" charset="-128"/>
                <a:cs typeface="ＭＳ Ｐゴシック" pitchFamily="-84" charset="-128"/>
              </a:rPr>
              <a:t>Pre‑placement sessions are an opportunity to standardise and increase knowledge of available resources</a:t>
            </a:r>
            <a:r>
              <a:rPr lang="en-GB" sz="1200" b="0" i="0" kern="1200" dirty="0">
                <a:solidFill>
                  <a:schemeClr val="tx1"/>
                </a:solidFill>
                <a:effectLst/>
                <a:latin typeface="+mn-lt"/>
                <a:ea typeface="ＭＳ Ｐゴシック" pitchFamily="-84" charset="-128"/>
                <a:cs typeface="ＭＳ Ｐゴシック" pitchFamily="-84" charset="-128"/>
              </a:rPr>
              <a:t>, to address inconsistency in familiarity with existing support materials.</a:t>
            </a:r>
          </a:p>
          <a:p>
            <a:pPr fontAlgn="t"/>
            <a:r>
              <a:rPr lang="en-GB" sz="1200" b="1" i="0" kern="1200" dirty="0">
                <a:solidFill>
                  <a:schemeClr val="tx1"/>
                </a:solidFill>
                <a:effectLst/>
                <a:latin typeface="+mn-lt"/>
                <a:ea typeface="ＭＳ Ｐゴシック" pitchFamily="-84" charset="-128"/>
                <a:cs typeface="ＭＳ Ｐゴシック" pitchFamily="-84" charset="-128"/>
              </a:rPr>
              <a:t>Self‑reported confidence in supporting placements was already high</a:t>
            </a:r>
            <a:r>
              <a:rPr lang="en-GB" sz="1200" b="0" i="0" kern="1200" dirty="0">
                <a:solidFill>
                  <a:schemeClr val="tx1"/>
                </a:solidFill>
                <a:effectLst/>
                <a:latin typeface="+mn-lt"/>
                <a:ea typeface="ＭＳ Ｐゴシック" pitchFamily="-84" charset="-128"/>
                <a:cs typeface="ＭＳ Ｐゴシック" pitchFamily="-84" charset="-128"/>
              </a:rPr>
              <a:t> and did not change following the session. This may indicate that participants were already confident, or that the session reinforced existing preparedness. Interestingly, these finds are not in keeping with broader feedback we have received, making us question whether we are targeting the right people and need to rethink our communication strategy.</a:t>
            </a:r>
          </a:p>
          <a:p>
            <a:pPr fontAlgn="t"/>
            <a:r>
              <a:rPr lang="en-GB" sz="1200" b="1" i="0" kern="1200" dirty="0">
                <a:solidFill>
                  <a:schemeClr val="tx1"/>
                </a:solidFill>
                <a:effectLst/>
                <a:latin typeface="+mn-lt"/>
                <a:ea typeface="ＭＳ Ｐゴシック" pitchFamily="-84" charset="-128"/>
                <a:cs typeface="ＭＳ Ｐゴシック" pitchFamily="-84" charset="-128"/>
              </a:rPr>
              <a:t>Post‑placement reflection sessions provided value consistently across attendees</a:t>
            </a:r>
            <a:r>
              <a:rPr lang="en-GB" sz="1200" b="0" i="0" kern="1200" dirty="0">
                <a:solidFill>
                  <a:schemeClr val="tx1"/>
                </a:solidFill>
                <a:effectLst/>
                <a:latin typeface="+mn-lt"/>
                <a:ea typeface="ＭＳ Ｐゴシック" pitchFamily="-84" charset="-128"/>
                <a:cs typeface="ＭＳ Ｐゴシック" pitchFamily="-84" charset="-128"/>
              </a:rPr>
              <a:t>, particularly in offering a psychologically safe forum for shared reflection. This supports continued use of the drop-in sessions to facilitate a community‑based reflective spaces.</a:t>
            </a:r>
          </a:p>
          <a:p>
            <a:pPr fontAlgn="t"/>
            <a:r>
              <a:rPr lang="en-GB" sz="1200" b="1" i="0" kern="1200" dirty="0">
                <a:solidFill>
                  <a:schemeClr val="tx1"/>
                </a:solidFill>
                <a:effectLst/>
                <a:latin typeface="+mn-lt"/>
                <a:ea typeface="ＭＳ Ｐゴシック" pitchFamily="-84" charset="-128"/>
                <a:cs typeface="ＭＳ Ｐゴシック" pitchFamily="-84" charset="-128"/>
              </a:rPr>
              <a:t>Recommendation rates were universally positive</a:t>
            </a:r>
            <a:r>
              <a:rPr lang="en-GB" sz="1200" b="0" i="0" kern="1200" dirty="0">
                <a:solidFill>
                  <a:schemeClr val="tx1"/>
                </a:solidFill>
                <a:effectLst/>
                <a:latin typeface="+mn-lt"/>
                <a:ea typeface="ＭＳ Ｐゴシック" pitchFamily="-84" charset="-128"/>
                <a:cs typeface="ＭＳ Ｐゴシック" pitchFamily="-84" charset="-128"/>
              </a:rPr>
              <a:t>, indicating that participants viewed the format and content as worthwhile, even where personal practice changes were not reported. </a:t>
            </a:r>
          </a:p>
          <a:p>
            <a:endParaRPr lang="en-GB" dirty="0"/>
          </a:p>
          <a:p>
            <a:r>
              <a:rPr lang="en-GB" dirty="0"/>
              <a:t>In terms of next steps:</a:t>
            </a:r>
          </a:p>
          <a:p>
            <a:r>
              <a:rPr lang="en-GB" dirty="0"/>
              <a:t>Are we accessing the right people? Steps are being taken to share this initiative more widely, through workforce committee meetings, and through our clinical site visits with our practice educators. </a:t>
            </a:r>
          </a:p>
          <a:p>
            <a:r>
              <a:rPr lang="en-GB" dirty="0"/>
              <a:t>We have tailored our communication strategy to contact Practice Ed 2 weeks before the session to optimise awareness and attendance. </a:t>
            </a:r>
          </a:p>
          <a:p>
            <a:r>
              <a:rPr lang="en-GB" dirty="0"/>
              <a:t>We have also had agreement from wider AHP colleagues to share with their practice educators.</a:t>
            </a:r>
          </a:p>
          <a:p>
            <a:r>
              <a:rPr lang="en-GB" dirty="0"/>
              <a:t>We are re-evaluating our current resource package and ensuring all resources are in one space that can be effectively promoted.</a:t>
            </a:r>
          </a:p>
          <a:p>
            <a:r>
              <a:rPr lang="en-GB" dirty="0"/>
              <a:t>Similarly, we are currently auditing out AHP Student induction checklist compliance and reviewing the content, questioning whether </a:t>
            </a:r>
            <a:r>
              <a:rPr lang="en-GB" dirty="0" err="1"/>
              <a:t>theire</a:t>
            </a:r>
            <a:r>
              <a:rPr lang="en-GB" dirty="0"/>
              <a:t> are digital solutions available. </a:t>
            </a:r>
          </a:p>
          <a:p>
            <a:r>
              <a:rPr lang="en-GB" dirty="0"/>
              <a:t>We are continuing to iteratively rethink our evaluation to ensure we are getting the most useful data and feedback to inform our sessions and future training. </a:t>
            </a:r>
          </a:p>
          <a:p>
            <a:r>
              <a:rPr lang="en-GB" dirty="0"/>
              <a:t>This </a:t>
            </a:r>
            <a:r>
              <a:rPr lang="en-GB" dirty="0" err="1"/>
              <a:t>initative</a:t>
            </a:r>
            <a:r>
              <a:rPr lang="en-GB" dirty="0"/>
              <a:t> feels like first steps of an ongoing project looking at moving from pockets of good practice and support to a more connected, reflective community of practice educators, </a:t>
            </a:r>
            <a:r>
              <a:rPr lang="en-GB"/>
              <a:t>in turn strengthening </a:t>
            </a:r>
            <a:r>
              <a:rPr lang="en-GB" dirty="0"/>
              <a:t>the foundations for consistent, high-quality placement experiences across GSTT.</a:t>
            </a:r>
          </a:p>
          <a:p>
            <a:endParaRPr lang="en-GB" dirty="0"/>
          </a:p>
        </p:txBody>
      </p:sp>
      <p:sp>
        <p:nvSpPr>
          <p:cNvPr id="4" name="Slide Number Placeholder 3"/>
          <p:cNvSpPr>
            <a:spLocks noGrp="1"/>
          </p:cNvSpPr>
          <p:nvPr>
            <p:ph type="sldNum" sz="quarter" idx="5"/>
          </p:nvPr>
        </p:nvSpPr>
        <p:spPr/>
        <p:txBody>
          <a:bodyPr/>
          <a:lstStyle/>
          <a:p>
            <a:pPr>
              <a:defRPr/>
            </a:pPr>
            <a:fld id="{47B9B69A-0DE8-4D06-B008-0E3B005B78FF}" type="slidenum">
              <a:rPr lang="en-GB" altLang="en-US" smtClean="0"/>
              <a:pPr>
                <a:defRPr/>
              </a:pPr>
              <a:t>5</a:t>
            </a:fld>
            <a:endParaRPr lang="en-GB" altLang="en-US" dirty="0"/>
          </a:p>
        </p:txBody>
      </p:sp>
    </p:spTree>
    <p:extLst>
      <p:ext uri="{BB962C8B-B14F-4D97-AF65-F5344CB8AC3E}">
        <p14:creationId xmlns:p14="http://schemas.microsoft.com/office/powerpoint/2010/main" val="35505974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40001" y="540000"/>
            <a:ext cx="8063999" cy="900000"/>
          </a:xfrm>
        </p:spPr>
        <p:txBody>
          <a:bodyPr/>
          <a:lstStyle>
            <a:lvl1pPr>
              <a:lnSpc>
                <a:spcPts val="3600"/>
              </a:lnSpc>
              <a:defRPr sz="3200">
                <a:solidFill>
                  <a:srgbClr val="294193"/>
                </a:solidFill>
              </a:defRPr>
            </a:lvl1pPr>
          </a:lstStyle>
          <a:p>
            <a:r>
              <a:rPr lang="en-US" noProof="0"/>
              <a:t>Click to edit Master title style</a:t>
            </a:r>
            <a:endParaRPr lang="en-GB" noProof="0" dirty="0"/>
          </a:p>
        </p:txBody>
      </p:sp>
      <p:sp>
        <p:nvSpPr>
          <p:cNvPr id="4" name="Content Placeholder 2"/>
          <p:cNvSpPr>
            <a:spLocks noGrp="1"/>
          </p:cNvSpPr>
          <p:nvPr>
            <p:ph idx="1"/>
          </p:nvPr>
        </p:nvSpPr>
        <p:spPr>
          <a:xfrm>
            <a:off x="540000" y="1800000"/>
            <a:ext cx="8063999" cy="4105002"/>
          </a:xfrm>
        </p:spPr>
        <p:txBody>
          <a:bodyPr/>
          <a:lstStyle>
            <a:lvl1pPr>
              <a:spcBef>
                <a:spcPts val="1200"/>
              </a:spcBef>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77246021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608673-F94F-4FA3-AF62-E06AE59FDB5E}"/>
              </a:ext>
            </a:extLst>
          </p:cNvPr>
          <p:cNvSpPr>
            <a:spLocks noGrp="1"/>
          </p:cNvSpPr>
          <p:nvPr>
            <p:ph type="title"/>
          </p:nvPr>
        </p:nvSpPr>
        <p:spPr>
          <a:xfrm>
            <a:off x="630238" y="365125"/>
            <a:ext cx="78867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58C21A6-010D-4D5C-9501-233DE83B7CED}"/>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3EABEC8-FF8D-4546-B36D-52DB6AD483AF}"/>
              </a:ext>
            </a:extLst>
          </p:cNvPr>
          <p:cNvSpPr>
            <a:spLocks noGrp="1"/>
          </p:cNvSpPr>
          <p:nvPr>
            <p:ph sz="half" idx="2"/>
          </p:nvPr>
        </p:nvSpPr>
        <p:spPr>
          <a:xfrm>
            <a:off x="630238" y="2505075"/>
            <a:ext cx="386873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271ED4F-A06C-4E1D-A87E-BF46ADDDFE58}"/>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6014BE0D-8847-4EC3-8FB4-21A5153C6607}"/>
              </a:ext>
            </a:extLst>
          </p:cNvPr>
          <p:cNvSpPr>
            <a:spLocks noGrp="1"/>
          </p:cNvSpPr>
          <p:nvPr>
            <p:ph sz="quarter" idx="4"/>
          </p:nvPr>
        </p:nvSpPr>
        <p:spPr>
          <a:xfrm>
            <a:off x="4629150" y="2505075"/>
            <a:ext cx="38877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790433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65EE69-18D7-4B11-B4FB-10B42A102E19}"/>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2982206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9245643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E8DBB8-25B4-4986-8678-202AA688092F}"/>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47473E3-6454-4DFD-8504-9464F12B403D}"/>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C306E089-0054-4C5D-B036-F46E5CEFA9BB}"/>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40909321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A8ED0C-591D-473B-BF76-73652034A77C}"/>
              </a:ext>
            </a:extLst>
          </p:cNvPr>
          <p:cNvSpPr>
            <a:spLocks noGrp="1"/>
          </p:cNvSpPr>
          <p:nvPr>
            <p:ph type="title"/>
          </p:nvPr>
        </p:nvSpPr>
        <p:spPr>
          <a:xfrm>
            <a:off x="630238" y="457200"/>
            <a:ext cx="2949575"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C80D2B45-5866-48E1-8D86-4363DEC18922}"/>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GB" noProof="0" dirty="0"/>
          </a:p>
        </p:txBody>
      </p:sp>
      <p:sp>
        <p:nvSpPr>
          <p:cNvPr id="4" name="Text Placeholder 3">
            <a:extLst>
              <a:ext uri="{FF2B5EF4-FFF2-40B4-BE49-F238E27FC236}">
                <a16:creationId xmlns:a16="http://schemas.microsoft.com/office/drawing/2014/main" id="{85B62C2B-B3A7-4FCA-AAE5-58D8804A6A22}"/>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25664238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E8F76C-9675-4801-A954-30A6EC01B37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82D418-CBA3-4031-97C3-DE8652DDCEBA}"/>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944112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368A423-8A3A-42CA-82EA-D538D2D37CDF}"/>
              </a:ext>
            </a:extLst>
          </p:cNvPr>
          <p:cNvSpPr>
            <a:spLocks noGrp="1"/>
          </p:cNvSpPr>
          <p:nvPr>
            <p:ph type="title" orient="vert"/>
          </p:nvPr>
        </p:nvSpPr>
        <p:spPr>
          <a:xfrm>
            <a:off x="6588125" y="539750"/>
            <a:ext cx="2016125" cy="5337175"/>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B5A6D6D4-1299-4B14-83E8-32DDAD57B073}"/>
              </a:ext>
            </a:extLst>
          </p:cNvPr>
          <p:cNvSpPr>
            <a:spLocks noGrp="1"/>
          </p:cNvSpPr>
          <p:nvPr>
            <p:ph type="body" orient="vert" idx="1"/>
          </p:nvPr>
        </p:nvSpPr>
        <p:spPr>
          <a:xfrm>
            <a:off x="539750" y="539750"/>
            <a:ext cx="5895975" cy="53371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647646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9" name="Content Placeholder 8"/>
          <p:cNvSpPr>
            <a:spLocks noGrp="1"/>
          </p:cNvSpPr>
          <p:nvPr>
            <p:ph sz="quarter" idx="13"/>
          </p:nvPr>
        </p:nvSpPr>
        <p:spPr>
          <a:xfrm>
            <a:off x="539552" y="1800001"/>
            <a:ext cx="3780000" cy="4077272"/>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10" name="Content Placeholder 8"/>
          <p:cNvSpPr>
            <a:spLocks noGrp="1"/>
          </p:cNvSpPr>
          <p:nvPr>
            <p:ph sz="quarter" idx="14"/>
          </p:nvPr>
        </p:nvSpPr>
        <p:spPr>
          <a:xfrm>
            <a:off x="4824000" y="1800000"/>
            <a:ext cx="3780000" cy="4077273"/>
          </a:xfrm>
        </p:spPr>
        <p:txBody>
          <a:body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5" name="Title 1"/>
          <p:cNvSpPr>
            <a:spLocks noGrp="1"/>
          </p:cNvSpPr>
          <p:nvPr>
            <p:ph type="title"/>
          </p:nvPr>
        </p:nvSpPr>
        <p:spPr>
          <a:xfrm>
            <a:off x="540001" y="540000"/>
            <a:ext cx="8063999" cy="900000"/>
          </a:xfrm>
        </p:spPr>
        <p:txBody>
          <a:bodyPr/>
          <a:lstStyle>
            <a:lvl1pPr>
              <a:lnSpc>
                <a:spcPts val="3600"/>
              </a:lnSpc>
              <a:defRPr sz="3200">
                <a:solidFill>
                  <a:srgbClr val="294193"/>
                </a:solidFill>
              </a:defRPr>
            </a:lvl1pPr>
          </a:lstStyle>
          <a:p>
            <a:r>
              <a:rPr lang="en-US" noProof="0"/>
              <a:t>Click to edit Master title style</a:t>
            </a:r>
            <a:endParaRPr lang="en-GB" noProof="0" dirty="0"/>
          </a:p>
        </p:txBody>
      </p:sp>
    </p:spTree>
    <p:extLst>
      <p:ext uri="{BB962C8B-B14F-4D97-AF65-F5344CB8AC3E}">
        <p14:creationId xmlns:p14="http://schemas.microsoft.com/office/powerpoint/2010/main" val="7861414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Title 1"/>
          <p:cNvSpPr>
            <a:spLocks noGrp="1"/>
          </p:cNvSpPr>
          <p:nvPr>
            <p:ph type="title"/>
          </p:nvPr>
        </p:nvSpPr>
        <p:spPr>
          <a:xfrm>
            <a:off x="540001" y="540000"/>
            <a:ext cx="8063999" cy="900000"/>
          </a:xfrm>
        </p:spPr>
        <p:txBody>
          <a:bodyPr/>
          <a:lstStyle>
            <a:lvl1pPr>
              <a:lnSpc>
                <a:spcPts val="3600"/>
              </a:lnSpc>
              <a:defRPr sz="3200">
                <a:solidFill>
                  <a:srgbClr val="294193"/>
                </a:solidFill>
              </a:defRPr>
            </a:lvl1pPr>
          </a:lstStyle>
          <a:p>
            <a:r>
              <a:rPr lang="en-US" noProof="0"/>
              <a:t>Click to edit Master title style</a:t>
            </a:r>
            <a:endParaRPr lang="en-GB" noProof="0" dirty="0"/>
          </a:p>
        </p:txBody>
      </p:sp>
      <p:sp>
        <p:nvSpPr>
          <p:cNvPr id="4" name="Picture Placeholder 2"/>
          <p:cNvSpPr>
            <a:spLocks noGrp="1"/>
          </p:cNvSpPr>
          <p:nvPr>
            <p:ph type="pic" idx="1"/>
          </p:nvPr>
        </p:nvSpPr>
        <p:spPr>
          <a:xfrm>
            <a:off x="540001" y="1800000"/>
            <a:ext cx="8063999" cy="4149280"/>
          </a:xfrm>
        </p:spPr>
        <p:txBody>
          <a:bodyPr vert="horz" wrap="square" lIns="0" tIns="0" rIns="0" bIns="0" numCol="1" rtlCol="0" anchor="t" anchorCtr="0" compatLnSpc="1">
            <a:prstTxWarp prst="textNoShape">
              <a:avLst/>
            </a:prstTxWarp>
            <a:noAutofit/>
          </a:bodyPr>
          <a:lstStyle>
            <a:lvl1pPr marL="0" indent="0">
              <a:buNone/>
              <a:defRPr sz="1200" baseline="0">
                <a:solidFill>
                  <a:schemeClr val="tx2"/>
                </a:solidFill>
              </a:defRPr>
            </a:lvl1pPr>
            <a:lvl2pPr marL="457119" indent="0">
              <a:buNone/>
              <a:defRPr sz="2800"/>
            </a:lvl2pPr>
            <a:lvl3pPr marL="914239" indent="0">
              <a:buNone/>
              <a:defRPr sz="2400"/>
            </a:lvl3pPr>
            <a:lvl4pPr marL="1371358" indent="0">
              <a:buNone/>
              <a:defRPr sz="2000"/>
            </a:lvl4pPr>
            <a:lvl5pPr marL="1828477" indent="0">
              <a:buNone/>
              <a:defRPr sz="2000"/>
            </a:lvl5pPr>
            <a:lvl6pPr marL="2285596" indent="0">
              <a:buNone/>
              <a:defRPr sz="2000"/>
            </a:lvl6pPr>
            <a:lvl7pPr marL="2742716" indent="0">
              <a:buNone/>
              <a:defRPr sz="2000"/>
            </a:lvl7pPr>
            <a:lvl8pPr marL="3199835" indent="0">
              <a:buNone/>
              <a:defRPr sz="2000"/>
            </a:lvl8pPr>
            <a:lvl9pPr marL="3656954" indent="0">
              <a:buNone/>
              <a:defRPr sz="2000"/>
            </a:lvl9pPr>
          </a:lstStyle>
          <a:p>
            <a:pPr lvl="0"/>
            <a:r>
              <a:rPr lang="en-US" noProof="0" dirty="0"/>
              <a:t>Click icon to add picture</a:t>
            </a:r>
            <a:endParaRPr lang="en-GB" noProof="0" dirty="0"/>
          </a:p>
        </p:txBody>
      </p:sp>
    </p:spTree>
    <p:extLst>
      <p:ext uri="{BB962C8B-B14F-4D97-AF65-F5344CB8AC3E}">
        <p14:creationId xmlns:p14="http://schemas.microsoft.com/office/powerpoint/2010/main" val="21370769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6300539" y="1800000"/>
            <a:ext cx="2303461" cy="2373315"/>
          </a:xfrm>
        </p:spPr>
        <p:txBody>
          <a:bodyPr vert="horz" wrap="square" lIns="0" tIns="0" rIns="0" bIns="0" numCol="1" rtlCol="0" anchor="t" anchorCtr="0" compatLnSpc="1">
            <a:prstTxWarp prst="textNoShape">
              <a:avLst/>
            </a:prstTxWarp>
            <a:noAutofit/>
          </a:bodyPr>
          <a:lstStyle>
            <a:lvl1pPr marL="0" indent="0">
              <a:buNone/>
              <a:defRPr sz="1200" baseline="0">
                <a:solidFill>
                  <a:schemeClr val="tx2"/>
                </a:solidFill>
              </a:defRPr>
            </a:lvl1pPr>
            <a:lvl2pPr marL="457119" indent="0">
              <a:buNone/>
              <a:defRPr sz="2800"/>
            </a:lvl2pPr>
            <a:lvl3pPr marL="914239" indent="0">
              <a:buNone/>
              <a:defRPr sz="2400"/>
            </a:lvl3pPr>
            <a:lvl4pPr marL="1371358" indent="0">
              <a:buNone/>
              <a:defRPr sz="2000"/>
            </a:lvl4pPr>
            <a:lvl5pPr marL="1828477" indent="0">
              <a:buNone/>
              <a:defRPr sz="2000"/>
            </a:lvl5pPr>
            <a:lvl6pPr marL="2285596" indent="0">
              <a:buNone/>
              <a:defRPr sz="2000"/>
            </a:lvl6pPr>
            <a:lvl7pPr marL="2742716" indent="0">
              <a:buNone/>
              <a:defRPr sz="2000"/>
            </a:lvl7pPr>
            <a:lvl8pPr marL="3199835" indent="0">
              <a:buNone/>
              <a:defRPr sz="2000"/>
            </a:lvl8pPr>
            <a:lvl9pPr marL="3656954" indent="0">
              <a:buNone/>
              <a:defRPr sz="2000"/>
            </a:lvl9pPr>
          </a:lstStyle>
          <a:p>
            <a:pPr lvl="0"/>
            <a:r>
              <a:rPr lang="en-US" noProof="0" dirty="0"/>
              <a:t>Click icon to add picture</a:t>
            </a:r>
            <a:endParaRPr lang="en-GB" noProof="0" dirty="0"/>
          </a:p>
        </p:txBody>
      </p:sp>
      <p:sp>
        <p:nvSpPr>
          <p:cNvPr id="7" name="Title 1"/>
          <p:cNvSpPr>
            <a:spLocks noGrp="1"/>
          </p:cNvSpPr>
          <p:nvPr>
            <p:ph type="title"/>
          </p:nvPr>
        </p:nvSpPr>
        <p:spPr>
          <a:xfrm>
            <a:off x="540001" y="540000"/>
            <a:ext cx="8063999" cy="900000"/>
          </a:xfrm>
        </p:spPr>
        <p:txBody>
          <a:bodyPr/>
          <a:lstStyle>
            <a:lvl1pPr>
              <a:lnSpc>
                <a:spcPts val="3600"/>
              </a:lnSpc>
              <a:defRPr sz="3200">
                <a:solidFill>
                  <a:srgbClr val="294193"/>
                </a:solidFill>
              </a:defRPr>
            </a:lvl1pPr>
          </a:lstStyle>
          <a:p>
            <a:r>
              <a:rPr lang="en-US" noProof="0"/>
              <a:t>Click to edit Master title style</a:t>
            </a:r>
            <a:endParaRPr lang="en-GB" noProof="0" dirty="0"/>
          </a:p>
        </p:txBody>
      </p:sp>
      <p:sp>
        <p:nvSpPr>
          <p:cNvPr id="9" name="Content Placeholder 2"/>
          <p:cNvSpPr>
            <a:spLocks noGrp="1"/>
          </p:cNvSpPr>
          <p:nvPr>
            <p:ph idx="10"/>
          </p:nvPr>
        </p:nvSpPr>
        <p:spPr>
          <a:xfrm>
            <a:off x="540001" y="1800000"/>
            <a:ext cx="5472160" cy="4105002"/>
          </a:xfrm>
        </p:spPr>
        <p:txBody>
          <a:bodyPr/>
          <a:lstStyle>
            <a:lvl1pPr>
              <a:spcBef>
                <a:spcPts val="1200"/>
              </a:spcBef>
              <a:defRPr sz="1800">
                <a:solidFill>
                  <a:schemeClr val="tx1"/>
                </a:solidFill>
              </a:defRPr>
            </a:lvl1pPr>
            <a:lvl2pPr>
              <a:defRPr sz="1800">
                <a:solidFill>
                  <a:schemeClr val="tx1"/>
                </a:solidFill>
              </a:defRPr>
            </a:lvl2pPr>
            <a:lvl3pPr>
              <a:defRPr sz="1800">
                <a:solidFill>
                  <a:schemeClr val="tx1"/>
                </a:solidFill>
              </a:defRPr>
            </a:lvl3pPr>
            <a:lvl4pPr>
              <a:defRPr sz="1800">
                <a:solidFill>
                  <a:schemeClr val="tx1"/>
                </a:solidFill>
              </a:defRPr>
            </a:lvl4pPr>
            <a:lvl5pPr>
              <a:defRPr sz="1800">
                <a:solidFill>
                  <a:schemeClr val="tx1"/>
                </a:solidFill>
              </a:defRPr>
            </a:lvl5pPr>
          </a:lstStyle>
          <a:p>
            <a:pPr lvl="0"/>
            <a:r>
              <a:rPr lang="en-US" noProof="0"/>
              <a:t>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Tree>
    <p:extLst>
      <p:ext uri="{BB962C8B-B14F-4D97-AF65-F5344CB8AC3E}">
        <p14:creationId xmlns:p14="http://schemas.microsoft.com/office/powerpoint/2010/main" val="376962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09096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527A3-86C7-4B65-91EC-41AE701C96CE}"/>
              </a:ext>
            </a:extLst>
          </p:cNvPr>
          <p:cNvSpPr>
            <a:spLocks noGrp="1"/>
          </p:cNvSpPr>
          <p:nvPr>
            <p:ph type="ctrTitle"/>
          </p:nvPr>
        </p:nvSpPr>
        <p:spPr>
          <a:xfrm>
            <a:off x="1143000" y="1122363"/>
            <a:ext cx="6858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9ADADDB-12BE-403E-87BD-9C109AE242EF}"/>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Tree>
    <p:extLst>
      <p:ext uri="{BB962C8B-B14F-4D97-AF65-F5344CB8AC3E}">
        <p14:creationId xmlns:p14="http://schemas.microsoft.com/office/powerpoint/2010/main" val="697761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341AD8-5705-417D-8B89-3FE48D567E7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F4B74EE-121A-4469-AAE0-8AC09163C790}"/>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660471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0541D-5F90-49C0-85DC-B231129AA2D3}"/>
              </a:ext>
            </a:extLst>
          </p:cNvPr>
          <p:cNvSpPr>
            <a:spLocks noGrp="1"/>
          </p:cNvSpPr>
          <p:nvPr>
            <p:ph type="title"/>
          </p:nvPr>
        </p:nvSpPr>
        <p:spPr>
          <a:xfrm>
            <a:off x="623888" y="1709738"/>
            <a:ext cx="78867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C174BF40-0A5A-488E-ABDD-CD74A59A1E47}"/>
              </a:ext>
            </a:extLst>
          </p:cNvPr>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Tree>
    <p:extLst>
      <p:ext uri="{BB962C8B-B14F-4D97-AF65-F5344CB8AC3E}">
        <p14:creationId xmlns:p14="http://schemas.microsoft.com/office/powerpoint/2010/main" val="2127682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A5944C-00E1-4B2D-A612-261FCB1738E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D8E7DE8A-B152-44AC-8D6B-7AC59495DCCF}"/>
              </a:ext>
            </a:extLst>
          </p:cNvPr>
          <p:cNvSpPr>
            <a:spLocks noGrp="1"/>
          </p:cNvSpPr>
          <p:nvPr>
            <p:ph sz="half" idx="1"/>
          </p:nvPr>
        </p:nvSpPr>
        <p:spPr>
          <a:xfrm>
            <a:off x="539750" y="1800225"/>
            <a:ext cx="3951288" cy="4076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4719FF80-C3B3-4736-91DF-73F49DEF8C55}"/>
              </a:ext>
            </a:extLst>
          </p:cNvPr>
          <p:cNvSpPr>
            <a:spLocks noGrp="1"/>
          </p:cNvSpPr>
          <p:nvPr>
            <p:ph sz="half" idx="2"/>
          </p:nvPr>
        </p:nvSpPr>
        <p:spPr>
          <a:xfrm>
            <a:off x="4643438" y="1800225"/>
            <a:ext cx="3952875" cy="40767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0326126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2.pn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E08C8E0-27CA-46AD-9872-5AA6D64D6C1E}"/>
              </a:ext>
            </a:extLst>
          </p:cNvPr>
          <p:cNvSpPr>
            <a:spLocks noGrp="1"/>
          </p:cNvSpPr>
          <p:nvPr>
            <p:ph type="title"/>
          </p:nvPr>
        </p:nvSpPr>
        <p:spPr bwMode="auto">
          <a:xfrm>
            <a:off x="468313" y="2205038"/>
            <a:ext cx="8064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cxnSp>
        <p:nvCxnSpPr>
          <p:cNvPr id="6" name="Straight Connector 5">
            <a:extLst>
              <a:ext uri="{FF2B5EF4-FFF2-40B4-BE49-F238E27FC236}">
                <a16:creationId xmlns:a16="http://schemas.microsoft.com/office/drawing/2014/main" id="{5D38E611-8851-4E10-84CA-919B3D8B9FED}"/>
              </a:ext>
            </a:extLst>
          </p:cNvPr>
          <p:cNvCxnSpPr/>
          <p:nvPr/>
        </p:nvCxnSpPr>
        <p:spPr>
          <a:xfrm>
            <a:off x="554038" y="6040438"/>
            <a:ext cx="8042275" cy="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pic>
        <p:nvPicPr>
          <p:cNvPr id="1028" name="Picture 9" descr="Desktop Guy's and St Thomas' RGB BLUE (300ppi)">
            <a:extLst>
              <a:ext uri="{FF2B5EF4-FFF2-40B4-BE49-F238E27FC236}">
                <a16:creationId xmlns:a16="http://schemas.microsoft.com/office/drawing/2014/main" id="{6B75D10D-0F46-4B61-92B3-E04819C96F3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t="-20853" r="-11594" b="-18953"/>
          <a:stretch>
            <a:fillRect/>
          </a:stretch>
        </p:blipFill>
        <p:spPr bwMode="auto">
          <a:xfrm>
            <a:off x="5976938" y="0"/>
            <a:ext cx="3167062" cy="1689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86" r:id="rId1"/>
    <p:sldLayoutId id="2147484387" r:id="rId2"/>
    <p:sldLayoutId id="2147484388" r:id="rId3"/>
    <p:sldLayoutId id="2147484389" r:id="rId4"/>
    <p:sldLayoutId id="2147484390" r:id="rId5"/>
  </p:sldLayoutIdLst>
  <p:hf hdr="0" ftr="0" dt="0"/>
  <p:txStyles>
    <p:titleStyle>
      <a:lvl1pPr algn="ctr" defTabSz="912813" rtl="0" eaLnBrk="1" fontAlgn="base" hangingPunct="1">
        <a:lnSpc>
          <a:spcPts val="3600"/>
        </a:lnSpc>
        <a:spcBef>
          <a:spcPct val="0"/>
        </a:spcBef>
        <a:spcAft>
          <a:spcPct val="0"/>
        </a:spcAft>
        <a:defRPr lang="en-GB" sz="3200" b="1" kern="1200">
          <a:solidFill>
            <a:srgbClr val="005EB8"/>
          </a:solidFill>
          <a:latin typeface="+mj-lt"/>
          <a:ea typeface="ＭＳ Ｐゴシック" pitchFamily="-84" charset="-128"/>
          <a:cs typeface="ＭＳ Ｐゴシック" pitchFamily="-84" charset="-128"/>
        </a:defRPr>
      </a:lvl1pPr>
      <a:lvl2pPr algn="ctr" defTabSz="912813" rtl="0" eaLnBrk="1" fontAlgn="base" hangingPunct="1">
        <a:lnSpc>
          <a:spcPts val="3600"/>
        </a:lnSpc>
        <a:spcBef>
          <a:spcPct val="0"/>
        </a:spcBef>
        <a:spcAft>
          <a:spcPct val="0"/>
        </a:spcAft>
        <a:defRPr sz="3200" b="1">
          <a:solidFill>
            <a:srgbClr val="005EB8"/>
          </a:solidFill>
          <a:latin typeface="Arial" charset="0"/>
          <a:ea typeface="ＭＳ Ｐゴシック" pitchFamily="-84" charset="-128"/>
          <a:cs typeface="ＭＳ Ｐゴシック" pitchFamily="-84" charset="-128"/>
        </a:defRPr>
      </a:lvl2pPr>
      <a:lvl3pPr algn="ctr" defTabSz="912813" rtl="0" eaLnBrk="1" fontAlgn="base" hangingPunct="1">
        <a:lnSpc>
          <a:spcPts val="3600"/>
        </a:lnSpc>
        <a:spcBef>
          <a:spcPct val="0"/>
        </a:spcBef>
        <a:spcAft>
          <a:spcPct val="0"/>
        </a:spcAft>
        <a:defRPr sz="3200" b="1">
          <a:solidFill>
            <a:srgbClr val="005EB8"/>
          </a:solidFill>
          <a:latin typeface="Arial" charset="0"/>
          <a:ea typeface="ＭＳ Ｐゴシック" pitchFamily="-84" charset="-128"/>
          <a:cs typeface="ＭＳ Ｐゴシック" pitchFamily="-84" charset="-128"/>
        </a:defRPr>
      </a:lvl3pPr>
      <a:lvl4pPr algn="ctr" defTabSz="912813" rtl="0" eaLnBrk="1" fontAlgn="base" hangingPunct="1">
        <a:lnSpc>
          <a:spcPts val="3600"/>
        </a:lnSpc>
        <a:spcBef>
          <a:spcPct val="0"/>
        </a:spcBef>
        <a:spcAft>
          <a:spcPct val="0"/>
        </a:spcAft>
        <a:defRPr sz="3200" b="1">
          <a:solidFill>
            <a:srgbClr val="005EB8"/>
          </a:solidFill>
          <a:latin typeface="Arial" charset="0"/>
          <a:ea typeface="ＭＳ Ｐゴシック" pitchFamily="-84" charset="-128"/>
          <a:cs typeface="ＭＳ Ｐゴシック" pitchFamily="-84" charset="-128"/>
        </a:defRPr>
      </a:lvl4pPr>
      <a:lvl5pPr algn="ctr" defTabSz="912813" rtl="0" eaLnBrk="1" fontAlgn="base" hangingPunct="1">
        <a:lnSpc>
          <a:spcPts val="3600"/>
        </a:lnSpc>
        <a:spcBef>
          <a:spcPct val="0"/>
        </a:spcBef>
        <a:spcAft>
          <a:spcPct val="0"/>
        </a:spcAft>
        <a:defRPr sz="3200" b="1">
          <a:solidFill>
            <a:srgbClr val="005EB8"/>
          </a:solidFill>
          <a:latin typeface="Arial" charset="0"/>
          <a:ea typeface="ＭＳ Ｐゴシック" pitchFamily="-84" charset="-128"/>
          <a:cs typeface="ＭＳ Ｐゴシック" pitchFamily="-84" charset="-128"/>
        </a:defRPr>
      </a:lvl5pPr>
      <a:lvl6pPr marL="457200" algn="l" defTabSz="912813" rtl="0" eaLnBrk="1" fontAlgn="base" hangingPunct="1">
        <a:spcBef>
          <a:spcPct val="0"/>
        </a:spcBef>
        <a:spcAft>
          <a:spcPct val="0"/>
        </a:spcAft>
        <a:defRPr sz="2200" b="1">
          <a:solidFill>
            <a:schemeClr val="accent1"/>
          </a:solidFill>
          <a:latin typeface="Arial" charset="0"/>
        </a:defRPr>
      </a:lvl6pPr>
      <a:lvl7pPr marL="914400" algn="l" defTabSz="912813" rtl="0" eaLnBrk="1" fontAlgn="base" hangingPunct="1">
        <a:spcBef>
          <a:spcPct val="0"/>
        </a:spcBef>
        <a:spcAft>
          <a:spcPct val="0"/>
        </a:spcAft>
        <a:defRPr sz="2200" b="1">
          <a:solidFill>
            <a:schemeClr val="accent1"/>
          </a:solidFill>
          <a:latin typeface="Arial" charset="0"/>
        </a:defRPr>
      </a:lvl7pPr>
      <a:lvl8pPr marL="1371600" algn="l" defTabSz="912813" rtl="0" eaLnBrk="1" fontAlgn="base" hangingPunct="1">
        <a:spcBef>
          <a:spcPct val="0"/>
        </a:spcBef>
        <a:spcAft>
          <a:spcPct val="0"/>
        </a:spcAft>
        <a:defRPr sz="2200" b="1">
          <a:solidFill>
            <a:schemeClr val="accent1"/>
          </a:solidFill>
          <a:latin typeface="Arial" charset="0"/>
        </a:defRPr>
      </a:lvl8pPr>
      <a:lvl9pPr marL="1828800" algn="l" defTabSz="912813" rtl="0" eaLnBrk="1" fontAlgn="base" hangingPunct="1">
        <a:spcBef>
          <a:spcPct val="0"/>
        </a:spcBef>
        <a:spcAft>
          <a:spcPct val="0"/>
        </a:spcAft>
        <a:defRPr sz="2200" b="1">
          <a:solidFill>
            <a:schemeClr val="accent1"/>
          </a:solidFill>
          <a:latin typeface="Arial" charset="0"/>
        </a:defRPr>
      </a:lvl9pPr>
    </p:titleStyle>
    <p:bodyStyle>
      <a:lvl1pPr marL="250825" indent="-250825" algn="l" defTabSz="912813" rtl="0" eaLnBrk="1" fontAlgn="base" hangingPunct="1">
        <a:lnSpc>
          <a:spcPts val="2300"/>
        </a:lnSpc>
        <a:spcBef>
          <a:spcPts val="1200"/>
        </a:spcBef>
        <a:spcAft>
          <a:spcPct val="0"/>
        </a:spcAft>
        <a:buClr>
          <a:srgbClr val="294193"/>
        </a:buClr>
        <a:buSzPct val="125000"/>
        <a:buFont typeface="LucidaGrande" charset="0"/>
        <a:buChar char="•"/>
        <a:defRPr b="1" kern="1200">
          <a:solidFill>
            <a:schemeClr val="tx1"/>
          </a:solidFill>
          <a:latin typeface="+mn-lt"/>
          <a:ea typeface="ＭＳ Ｐゴシック" pitchFamily="-84" charset="-128"/>
          <a:cs typeface="ＭＳ Ｐゴシック" pitchFamily="-84" charset="-128"/>
        </a:defRPr>
      </a:lvl1pPr>
      <a:lvl2pPr marL="539750" indent="-250825" algn="l" defTabSz="912813" rtl="0" eaLnBrk="1" fontAlgn="base" hangingPunct="1">
        <a:lnSpc>
          <a:spcPts val="2300"/>
        </a:lnSpc>
        <a:spcBef>
          <a:spcPts val="600"/>
        </a:spcBef>
        <a:spcAft>
          <a:spcPct val="0"/>
        </a:spcAft>
        <a:buFont typeface="Arial" panose="020B0604020202020204" pitchFamily="34" charset="0"/>
        <a:buChar char="–"/>
        <a:defRPr kern="1200">
          <a:solidFill>
            <a:schemeClr val="tx1"/>
          </a:solidFill>
          <a:latin typeface="+mn-lt"/>
          <a:ea typeface="ＭＳ Ｐゴシック" pitchFamily="-84" charset="-128"/>
          <a:cs typeface="+mn-cs"/>
        </a:defRPr>
      </a:lvl2pPr>
      <a:lvl3pPr marL="250825" indent="-250825" algn="l" defTabSz="912813" rtl="0" eaLnBrk="1" fontAlgn="base" hangingPunct="1">
        <a:lnSpc>
          <a:spcPts val="2300"/>
        </a:lnSpc>
        <a:spcBef>
          <a:spcPts val="600"/>
        </a:spcBef>
        <a:spcAft>
          <a:spcPct val="0"/>
        </a:spcAft>
        <a:buClr>
          <a:srgbClr val="294193"/>
        </a:buClr>
        <a:buSzPct val="125000"/>
        <a:buFont typeface="LucidaGrande" charset="0"/>
        <a:buChar char="•"/>
        <a:defRPr kern="1200">
          <a:solidFill>
            <a:schemeClr val="tx1"/>
          </a:solidFill>
          <a:latin typeface="+mn-lt"/>
          <a:ea typeface="ＭＳ Ｐゴシック" pitchFamily="-84" charset="-128"/>
          <a:cs typeface="+mn-cs"/>
        </a:defRPr>
      </a:lvl3pPr>
      <a:lvl4pPr marL="539750" indent="-250825" algn="l" defTabSz="912813" rtl="0" eaLnBrk="1" fontAlgn="base" hangingPunct="1">
        <a:lnSpc>
          <a:spcPts val="2300"/>
        </a:lnSpc>
        <a:spcBef>
          <a:spcPts val="600"/>
        </a:spcBef>
        <a:spcAft>
          <a:spcPct val="0"/>
        </a:spcAft>
        <a:buFont typeface="Arial" panose="020B0604020202020204" pitchFamily="34" charset="0"/>
        <a:buChar char="–"/>
        <a:defRPr kern="1200">
          <a:solidFill>
            <a:schemeClr val="tx1"/>
          </a:solidFill>
          <a:latin typeface="+mn-lt"/>
          <a:ea typeface="ＭＳ Ｐゴシック" pitchFamily="-84" charset="-128"/>
          <a:cs typeface="+mn-cs"/>
        </a:defRPr>
      </a:lvl4pPr>
      <a:lvl5pPr marL="812800" indent="-276225" algn="l" defTabSz="912813" rtl="0" eaLnBrk="1" fontAlgn="base" hangingPunct="1">
        <a:lnSpc>
          <a:spcPts val="2300"/>
        </a:lnSpc>
        <a:spcBef>
          <a:spcPts val="600"/>
        </a:spcBef>
        <a:spcAft>
          <a:spcPct val="0"/>
        </a:spcAft>
        <a:buClr>
          <a:srgbClr val="294193"/>
        </a:buClr>
        <a:buSzPct val="125000"/>
        <a:buFont typeface="LucidaGrande" charset="0"/>
        <a:buChar char="•"/>
        <a:defRPr kern="1200">
          <a:solidFill>
            <a:schemeClr val="tx1"/>
          </a:solidFill>
          <a:latin typeface="+mn-lt"/>
          <a:ea typeface="ＭＳ Ｐゴシック" pitchFamily="-84" charset="-128"/>
          <a:cs typeface="+mn-cs"/>
        </a:defRPr>
      </a:lvl5pPr>
      <a:lvl6pPr marL="2514156"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27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395"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514" indent="-228560" algn="l" defTabSz="914239"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239" rtl="0" eaLnBrk="1" latinLnBrk="0" hangingPunct="1">
        <a:defRPr sz="1800" kern="1200">
          <a:solidFill>
            <a:schemeClr val="tx1"/>
          </a:solidFill>
          <a:latin typeface="+mn-lt"/>
          <a:ea typeface="+mn-ea"/>
          <a:cs typeface="+mn-cs"/>
        </a:defRPr>
      </a:lvl1pPr>
      <a:lvl2pPr marL="457119" algn="l" defTabSz="914239" rtl="0" eaLnBrk="1" latinLnBrk="0" hangingPunct="1">
        <a:defRPr sz="1800" kern="1200">
          <a:solidFill>
            <a:schemeClr val="tx1"/>
          </a:solidFill>
          <a:latin typeface="+mn-lt"/>
          <a:ea typeface="+mn-ea"/>
          <a:cs typeface="+mn-cs"/>
        </a:defRPr>
      </a:lvl2pPr>
      <a:lvl3pPr marL="914239" algn="l" defTabSz="914239" rtl="0" eaLnBrk="1" latinLnBrk="0" hangingPunct="1">
        <a:defRPr sz="1800" kern="1200">
          <a:solidFill>
            <a:schemeClr val="tx1"/>
          </a:solidFill>
          <a:latin typeface="+mn-lt"/>
          <a:ea typeface="+mn-ea"/>
          <a:cs typeface="+mn-cs"/>
        </a:defRPr>
      </a:lvl3pPr>
      <a:lvl4pPr marL="1371358" algn="l" defTabSz="914239" rtl="0" eaLnBrk="1" latinLnBrk="0" hangingPunct="1">
        <a:defRPr sz="1800" kern="1200">
          <a:solidFill>
            <a:schemeClr val="tx1"/>
          </a:solidFill>
          <a:latin typeface="+mn-lt"/>
          <a:ea typeface="+mn-ea"/>
          <a:cs typeface="+mn-cs"/>
        </a:defRPr>
      </a:lvl4pPr>
      <a:lvl5pPr marL="1828477" algn="l" defTabSz="914239" rtl="0" eaLnBrk="1" latinLnBrk="0" hangingPunct="1">
        <a:defRPr sz="1800" kern="1200">
          <a:solidFill>
            <a:schemeClr val="tx1"/>
          </a:solidFill>
          <a:latin typeface="+mn-lt"/>
          <a:ea typeface="+mn-ea"/>
          <a:cs typeface="+mn-cs"/>
        </a:defRPr>
      </a:lvl5pPr>
      <a:lvl6pPr marL="2285596" algn="l" defTabSz="914239" rtl="0" eaLnBrk="1" latinLnBrk="0" hangingPunct="1">
        <a:defRPr sz="1800" kern="1200">
          <a:solidFill>
            <a:schemeClr val="tx1"/>
          </a:solidFill>
          <a:latin typeface="+mn-lt"/>
          <a:ea typeface="+mn-ea"/>
          <a:cs typeface="+mn-cs"/>
        </a:defRPr>
      </a:lvl6pPr>
      <a:lvl7pPr marL="2742716" algn="l" defTabSz="914239" rtl="0" eaLnBrk="1" latinLnBrk="0" hangingPunct="1">
        <a:defRPr sz="1800" kern="1200">
          <a:solidFill>
            <a:schemeClr val="tx1"/>
          </a:solidFill>
          <a:latin typeface="+mn-lt"/>
          <a:ea typeface="+mn-ea"/>
          <a:cs typeface="+mn-cs"/>
        </a:defRPr>
      </a:lvl7pPr>
      <a:lvl8pPr marL="3199835" algn="l" defTabSz="914239" rtl="0" eaLnBrk="1" latinLnBrk="0" hangingPunct="1">
        <a:defRPr sz="1800" kern="1200">
          <a:solidFill>
            <a:schemeClr val="tx1"/>
          </a:solidFill>
          <a:latin typeface="+mn-lt"/>
          <a:ea typeface="+mn-ea"/>
          <a:cs typeface="+mn-cs"/>
        </a:defRPr>
      </a:lvl8pPr>
      <a:lvl9pPr marL="3656954" algn="l" defTabSz="91423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16D0090F-65B0-48A8-A38F-7BF0787499C5}"/>
              </a:ext>
            </a:extLst>
          </p:cNvPr>
          <p:cNvCxnSpPr/>
          <p:nvPr/>
        </p:nvCxnSpPr>
        <p:spPr>
          <a:xfrm>
            <a:off x="554038" y="6040438"/>
            <a:ext cx="8042275" cy="0"/>
          </a:xfrm>
          <a:prstGeom prst="line">
            <a:avLst/>
          </a:prstGeom>
          <a:ln w="15875">
            <a:solidFill>
              <a:schemeClr val="accent4"/>
            </a:solidFill>
          </a:ln>
        </p:spPr>
        <p:style>
          <a:lnRef idx="1">
            <a:schemeClr val="accent1"/>
          </a:lnRef>
          <a:fillRef idx="0">
            <a:schemeClr val="accent1"/>
          </a:fillRef>
          <a:effectRef idx="0">
            <a:schemeClr val="accent1"/>
          </a:effectRef>
          <a:fontRef idx="minor">
            <a:schemeClr val="tx1"/>
          </a:fontRef>
        </p:style>
      </p:cxnSp>
      <p:sp>
        <p:nvSpPr>
          <p:cNvPr id="2051" name="Title Placeholder 1">
            <a:extLst>
              <a:ext uri="{FF2B5EF4-FFF2-40B4-BE49-F238E27FC236}">
                <a16:creationId xmlns:a16="http://schemas.microsoft.com/office/drawing/2014/main" id="{2D7E23F8-0EAF-43A7-BAC1-AA76EAC1824A}"/>
              </a:ext>
            </a:extLst>
          </p:cNvPr>
          <p:cNvSpPr>
            <a:spLocks noGrp="1"/>
          </p:cNvSpPr>
          <p:nvPr>
            <p:ph type="title"/>
          </p:nvPr>
        </p:nvSpPr>
        <p:spPr bwMode="auto">
          <a:xfrm>
            <a:off x="539750" y="539750"/>
            <a:ext cx="8064500" cy="1079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title style</a:t>
            </a:r>
          </a:p>
        </p:txBody>
      </p:sp>
      <p:sp>
        <p:nvSpPr>
          <p:cNvPr id="2052" name="Text Placeholder 2">
            <a:extLst>
              <a:ext uri="{FF2B5EF4-FFF2-40B4-BE49-F238E27FC236}">
                <a16:creationId xmlns:a16="http://schemas.microsoft.com/office/drawing/2014/main" id="{7AFC8238-64C6-4C80-AA4B-C14601E82035}"/>
              </a:ext>
            </a:extLst>
          </p:cNvPr>
          <p:cNvSpPr>
            <a:spLocks noGrp="1"/>
          </p:cNvSpPr>
          <p:nvPr>
            <p:ph type="body" idx="1"/>
          </p:nvPr>
        </p:nvSpPr>
        <p:spPr bwMode="auto">
          <a:xfrm>
            <a:off x="539750" y="1800225"/>
            <a:ext cx="8056563" cy="407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pic>
        <p:nvPicPr>
          <p:cNvPr id="2053" name="Picture 6">
            <a:extLst>
              <a:ext uri="{FF2B5EF4-FFF2-40B4-BE49-F238E27FC236}">
                <a16:creationId xmlns:a16="http://schemas.microsoft.com/office/drawing/2014/main" id="{AA573625-B419-4AD6-B529-4F3B58C86D69}"/>
              </a:ext>
            </a:extLst>
          </p:cNvPr>
          <p:cNvPicPr>
            <a:picLocks noChangeAspect="1"/>
          </p:cNvPicPr>
          <p:nvPr/>
        </p:nvPicPr>
        <p:blipFill>
          <a:blip r:embed="rId13">
            <a:extLst>
              <a:ext uri="{28A0092B-C50C-407E-A947-70E740481C1C}">
                <a14:useLocalDpi xmlns:a14="http://schemas.microsoft.com/office/drawing/2010/main" val="0"/>
              </a:ext>
            </a:extLst>
          </a:blip>
          <a:srcRect r="80313"/>
          <a:stretch>
            <a:fillRect/>
          </a:stretch>
        </p:blipFill>
        <p:spPr bwMode="auto">
          <a:xfrm>
            <a:off x="0" y="6053138"/>
            <a:ext cx="1800225" cy="804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7" descr="Desktop Guy's and St Thomas' RGB BLUE (300ppi)">
            <a:extLst>
              <a:ext uri="{FF2B5EF4-FFF2-40B4-BE49-F238E27FC236}">
                <a16:creationId xmlns:a16="http://schemas.microsoft.com/office/drawing/2014/main" id="{71D777D3-98CD-4537-A99B-A780877EA00F}"/>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t="-11261" r="-35703" b="-18953"/>
          <a:stretch>
            <a:fillRect/>
          </a:stretch>
        </p:blipFill>
        <p:spPr bwMode="auto">
          <a:xfrm>
            <a:off x="7092950" y="6019800"/>
            <a:ext cx="2051050" cy="83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4391" r:id="rId1"/>
    <p:sldLayoutId id="2147484392" r:id="rId2"/>
    <p:sldLayoutId id="2147484393" r:id="rId3"/>
    <p:sldLayoutId id="2147484394" r:id="rId4"/>
    <p:sldLayoutId id="2147484395" r:id="rId5"/>
    <p:sldLayoutId id="2147484396" r:id="rId6"/>
    <p:sldLayoutId id="2147484397" r:id="rId7"/>
    <p:sldLayoutId id="2147484398" r:id="rId8"/>
    <p:sldLayoutId id="2147484399" r:id="rId9"/>
    <p:sldLayoutId id="2147484400" r:id="rId10"/>
    <p:sldLayoutId id="2147484401" r:id="rId11"/>
  </p:sldLayoutIdLst>
  <p:hf hdr="0" ftr="0" dt="0"/>
  <p:txStyles>
    <p:titleStyle>
      <a:lvl1pPr algn="l" defTabSz="912813" rtl="0" eaLnBrk="0" fontAlgn="base" hangingPunct="0">
        <a:lnSpc>
          <a:spcPts val="3600"/>
        </a:lnSpc>
        <a:spcBef>
          <a:spcPct val="0"/>
        </a:spcBef>
        <a:spcAft>
          <a:spcPct val="0"/>
        </a:spcAft>
        <a:defRPr sz="3200" b="1" kern="1200">
          <a:solidFill>
            <a:srgbClr val="005EB8"/>
          </a:solidFill>
          <a:latin typeface="+mj-lt"/>
          <a:ea typeface="+mj-ea"/>
          <a:cs typeface="+mj-cs"/>
        </a:defRPr>
      </a:lvl1pPr>
      <a:lvl2pPr algn="l" defTabSz="912813" rtl="0" eaLnBrk="0" fontAlgn="base" hangingPunct="0">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2pPr>
      <a:lvl3pPr algn="l" defTabSz="912813" rtl="0" eaLnBrk="0" fontAlgn="base" hangingPunct="0">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3pPr>
      <a:lvl4pPr algn="l" defTabSz="912813" rtl="0" eaLnBrk="0" fontAlgn="base" hangingPunct="0">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4pPr>
      <a:lvl5pPr algn="l" defTabSz="912813" rtl="0" eaLnBrk="0" fontAlgn="base" hangingPunct="0">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5pPr>
      <a:lvl6pPr marL="457200" algn="l" defTabSz="912813" rtl="0" fontAlgn="base">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6pPr>
      <a:lvl7pPr marL="914400" algn="l" defTabSz="912813" rtl="0" fontAlgn="base">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7pPr>
      <a:lvl8pPr marL="1371600" algn="l" defTabSz="912813" rtl="0" fontAlgn="base">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8pPr>
      <a:lvl9pPr marL="1828800" algn="l" defTabSz="912813" rtl="0" fontAlgn="base">
        <a:lnSpc>
          <a:spcPts val="3600"/>
        </a:lnSpc>
        <a:spcBef>
          <a:spcPct val="0"/>
        </a:spcBef>
        <a:spcAft>
          <a:spcPct val="0"/>
        </a:spcAft>
        <a:defRPr sz="3200" b="1">
          <a:solidFill>
            <a:srgbClr val="005EB8"/>
          </a:solidFill>
          <a:latin typeface="Arial" panose="020B0604020202020204" pitchFamily="34" charset="0"/>
          <a:ea typeface="ＭＳ Ｐゴシック" panose="020B0600070205080204" pitchFamily="34" charset="-128"/>
        </a:defRPr>
      </a:lvl9pPr>
    </p:titleStyle>
    <p:bodyStyle>
      <a:lvl1pPr marL="250825" indent="-250825" algn="l" defTabSz="912813" rtl="0" eaLnBrk="0" fontAlgn="base" hangingPunct="0">
        <a:lnSpc>
          <a:spcPts val="2300"/>
        </a:lnSpc>
        <a:spcBef>
          <a:spcPts val="1200"/>
        </a:spcBef>
        <a:spcAft>
          <a:spcPct val="0"/>
        </a:spcAft>
        <a:buClr>
          <a:srgbClr val="005EB8"/>
        </a:buClr>
        <a:buFont typeface="LucidaGrande" charset="0"/>
        <a:buChar char="•"/>
        <a:defRPr b="1" kern="1200">
          <a:solidFill>
            <a:schemeClr val="tx1"/>
          </a:solidFill>
          <a:latin typeface="+mn-lt"/>
          <a:ea typeface="+mn-ea"/>
          <a:cs typeface="+mn-cs"/>
        </a:defRPr>
      </a:lvl1pPr>
      <a:lvl2pPr marL="539750" indent="-250825" algn="l" defTabSz="912813" rtl="0" eaLnBrk="0" fontAlgn="base" hangingPunct="0">
        <a:lnSpc>
          <a:spcPts val="2300"/>
        </a:lnSpc>
        <a:spcBef>
          <a:spcPts val="600"/>
        </a:spcBef>
        <a:spcAft>
          <a:spcPct val="0"/>
        </a:spcAft>
        <a:buClr>
          <a:srgbClr val="005EB8"/>
        </a:buClr>
        <a:buFont typeface="Arial" panose="020B0604020202020204" pitchFamily="34" charset="0"/>
        <a:buChar char="–"/>
        <a:defRPr kern="1200">
          <a:solidFill>
            <a:schemeClr val="tx1"/>
          </a:solidFill>
          <a:latin typeface="+mn-lt"/>
          <a:ea typeface="+mn-ea"/>
          <a:cs typeface="+mn-cs"/>
        </a:defRPr>
      </a:lvl2pPr>
      <a:lvl3pPr marL="250825" indent="-250825" algn="l" defTabSz="912813" rtl="0" eaLnBrk="0" fontAlgn="base" hangingPunct="0">
        <a:lnSpc>
          <a:spcPts val="2300"/>
        </a:lnSpc>
        <a:spcBef>
          <a:spcPts val="600"/>
        </a:spcBef>
        <a:spcAft>
          <a:spcPct val="0"/>
        </a:spcAft>
        <a:buClr>
          <a:srgbClr val="005EB8"/>
        </a:buClr>
        <a:buFont typeface="LucidaGrande" charset="0"/>
        <a:buChar char="•"/>
        <a:defRPr kern="1200">
          <a:solidFill>
            <a:schemeClr val="tx1"/>
          </a:solidFill>
          <a:latin typeface="+mn-lt"/>
          <a:ea typeface="+mn-ea"/>
          <a:cs typeface="+mn-cs"/>
        </a:defRPr>
      </a:lvl3pPr>
      <a:lvl4pPr marL="539750" indent="-250825" algn="l" defTabSz="912813" rtl="0" eaLnBrk="0" fontAlgn="base" hangingPunct="0">
        <a:lnSpc>
          <a:spcPts val="2300"/>
        </a:lnSpc>
        <a:spcBef>
          <a:spcPts val="600"/>
        </a:spcBef>
        <a:spcAft>
          <a:spcPct val="0"/>
        </a:spcAft>
        <a:buClr>
          <a:srgbClr val="005EB8"/>
        </a:buClr>
        <a:buFont typeface="Arial" panose="020B0604020202020204" pitchFamily="34" charset="0"/>
        <a:buChar char="–"/>
        <a:defRPr kern="1200">
          <a:solidFill>
            <a:schemeClr val="tx1"/>
          </a:solidFill>
          <a:latin typeface="+mn-lt"/>
          <a:ea typeface="+mn-ea"/>
          <a:cs typeface="+mn-cs"/>
        </a:defRPr>
      </a:lvl4pPr>
      <a:lvl5pPr marL="812800" indent="-276225" algn="l" defTabSz="912813" rtl="0" eaLnBrk="0" fontAlgn="base" hangingPunct="0">
        <a:lnSpc>
          <a:spcPts val="2300"/>
        </a:lnSpc>
        <a:spcBef>
          <a:spcPts val="600"/>
        </a:spcBef>
        <a:spcAft>
          <a:spcPct val="0"/>
        </a:spcAft>
        <a:buClr>
          <a:srgbClr val="005EB8"/>
        </a:buClr>
        <a:buFont typeface="LucidaGrande"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chart" Target="../charts/chart2.xml"/><Relationship Id="rId4" Type="http://schemas.openxmlformats.org/officeDocument/2006/relationships/chart" Target="../charts/chart1.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chart" Target="../charts/chart4.xml"/><Relationship Id="rId5" Type="http://schemas.openxmlformats.org/officeDocument/2006/relationships/image" Target="../media/image6.png"/><Relationship Id="rId4" Type="http://schemas.openxmlformats.org/officeDocument/2006/relationships/chart" Target="../charts/chart3.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13" Type="http://schemas.microsoft.com/office/2007/relationships/diagramDrawing" Target="../diagrams/drawing3.xm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diagramColors" Target="../diagrams/colors3.xml"/><Relationship Id="rId2" Type="http://schemas.openxmlformats.org/officeDocument/2006/relationships/notesSlide" Target="../notesSlides/notesSlide6.xml"/><Relationship Id="rId1" Type="http://schemas.openxmlformats.org/officeDocument/2006/relationships/slideLayout" Target="../slideLayouts/slideLayout9.xml"/><Relationship Id="rId6" Type="http://schemas.openxmlformats.org/officeDocument/2006/relationships/diagramColors" Target="../diagrams/colors2.xml"/><Relationship Id="rId11" Type="http://schemas.openxmlformats.org/officeDocument/2006/relationships/diagramQuickStyle" Target="../diagrams/quickStyle3.xml"/><Relationship Id="rId5" Type="http://schemas.openxmlformats.org/officeDocument/2006/relationships/diagramQuickStyle" Target="../diagrams/quickStyle2.xml"/><Relationship Id="rId10" Type="http://schemas.openxmlformats.org/officeDocument/2006/relationships/diagramLayout" Target="../diagrams/layout3.xml"/><Relationship Id="rId4" Type="http://schemas.openxmlformats.org/officeDocument/2006/relationships/diagramLayout" Target="../diagrams/layout2.xml"/><Relationship Id="rId9" Type="http://schemas.openxmlformats.org/officeDocument/2006/relationships/diagramData" Target="../diagrams/data3.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B2829AD-E65E-2042-4442-63723F31AB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644" y="144215"/>
            <a:ext cx="1134529" cy="1340569"/>
          </a:xfrm>
          <a:prstGeom prst="rect">
            <a:avLst/>
          </a:prstGeom>
        </p:spPr>
      </p:pic>
      <p:sp>
        <p:nvSpPr>
          <p:cNvPr id="2" name="Title 1">
            <a:extLst>
              <a:ext uri="{FF2B5EF4-FFF2-40B4-BE49-F238E27FC236}">
                <a16:creationId xmlns:a16="http://schemas.microsoft.com/office/drawing/2014/main" id="{92477FB2-1D47-4592-BEE2-B25D41A417BB}"/>
              </a:ext>
            </a:extLst>
          </p:cNvPr>
          <p:cNvSpPr>
            <a:spLocks noGrp="1"/>
          </p:cNvSpPr>
          <p:nvPr>
            <p:ph type="ctrTitle"/>
          </p:nvPr>
        </p:nvSpPr>
        <p:spPr>
          <a:xfrm>
            <a:off x="1160755" y="1304975"/>
            <a:ext cx="6858000" cy="2387600"/>
          </a:xfrm>
        </p:spPr>
        <p:txBody>
          <a:bodyPr/>
          <a:lstStyle/>
          <a:p>
            <a:pPr>
              <a:lnSpc>
                <a:spcPct val="150000"/>
              </a:lnSpc>
            </a:pPr>
            <a:br>
              <a:rPr lang="en-GB" sz="2400" dirty="0"/>
            </a:br>
            <a:br>
              <a:rPr lang="en-GB" sz="2400" dirty="0"/>
            </a:br>
            <a:br>
              <a:rPr lang="en-GB" sz="2400" dirty="0"/>
            </a:br>
            <a:br>
              <a:rPr lang="en-GB" sz="2400" dirty="0"/>
            </a:br>
            <a:br>
              <a:rPr lang="en-GB" sz="2400" dirty="0"/>
            </a:br>
            <a:br>
              <a:rPr lang="en-GB" sz="2400" dirty="0"/>
            </a:br>
            <a:r>
              <a:rPr lang="en-GB" sz="2400" dirty="0">
                <a:effectLst/>
                <a:latin typeface="Calibri" panose="020F0502020204030204" pitchFamily="34" charset="0"/>
                <a:ea typeface="Aptos" panose="020B0004020202020204" pitchFamily="34" charset="0"/>
              </a:rPr>
              <a:t>Connect, Reflect, Support: </a:t>
            </a:r>
            <a:br>
              <a:rPr lang="en-GB" sz="2400" dirty="0">
                <a:effectLst/>
                <a:latin typeface="Calibri" panose="020F0502020204030204" pitchFamily="34" charset="0"/>
                <a:ea typeface="Aptos" panose="020B0004020202020204" pitchFamily="34" charset="0"/>
              </a:rPr>
            </a:br>
            <a:r>
              <a:rPr lang="en-GB" sz="2400" dirty="0">
                <a:effectLst/>
                <a:latin typeface="Calibri" panose="020F0502020204030204" pitchFamily="34" charset="0"/>
                <a:ea typeface="Aptos" panose="020B0004020202020204" pitchFamily="34" charset="0"/>
              </a:rPr>
              <a:t>Learning though collaboration via a digital hub to enhance AHP Practice Educator preparedness and placement quality</a:t>
            </a:r>
            <a:br>
              <a:rPr lang="en-GB" sz="2800" dirty="0"/>
            </a:br>
            <a:endParaRPr lang="en-GB" sz="2800" dirty="0"/>
          </a:p>
        </p:txBody>
      </p:sp>
      <p:sp>
        <p:nvSpPr>
          <p:cNvPr id="3" name="Subtitle 2">
            <a:extLst>
              <a:ext uri="{FF2B5EF4-FFF2-40B4-BE49-F238E27FC236}">
                <a16:creationId xmlns:a16="http://schemas.microsoft.com/office/drawing/2014/main" id="{DE33E7D4-256C-436D-887C-92A58769FD1D}"/>
              </a:ext>
            </a:extLst>
          </p:cNvPr>
          <p:cNvSpPr>
            <a:spLocks noGrp="1"/>
          </p:cNvSpPr>
          <p:nvPr>
            <p:ph type="subTitle" idx="1"/>
          </p:nvPr>
        </p:nvSpPr>
        <p:spPr>
          <a:xfrm>
            <a:off x="1187624" y="3429000"/>
            <a:ext cx="6858000" cy="1511746"/>
          </a:xfrm>
        </p:spPr>
        <p:txBody>
          <a:bodyPr/>
          <a:lstStyle/>
          <a:p>
            <a:pPr>
              <a:lnSpc>
                <a:spcPct val="150000"/>
              </a:lnSpc>
            </a:pPr>
            <a:r>
              <a:rPr lang="en-GB" sz="1400" dirty="0">
                <a:solidFill>
                  <a:srgbClr val="BF027A"/>
                </a:solidFill>
              </a:rPr>
              <a:t>Lizzie May AHP Practice Education Facilitator</a:t>
            </a:r>
          </a:p>
          <a:p>
            <a:pPr>
              <a:lnSpc>
                <a:spcPct val="150000"/>
              </a:lnSpc>
            </a:pPr>
            <a:r>
              <a:rPr lang="en-GB" sz="1400" b="0" dirty="0">
                <a:solidFill>
                  <a:srgbClr val="BF027A"/>
                </a:solidFill>
              </a:rPr>
              <a:t>Trust AHP Workforce and Education Team</a:t>
            </a:r>
          </a:p>
          <a:p>
            <a:pPr>
              <a:lnSpc>
                <a:spcPct val="150000"/>
              </a:lnSpc>
            </a:pPr>
            <a:r>
              <a:rPr lang="en-GB" sz="1400" b="0" dirty="0">
                <a:solidFill>
                  <a:srgbClr val="BF027A"/>
                </a:solidFill>
              </a:rPr>
              <a:t>Guy’s and St Thomas NHS Foundation Trust</a:t>
            </a:r>
          </a:p>
        </p:txBody>
      </p:sp>
      <p:pic>
        <p:nvPicPr>
          <p:cNvPr id="1026" name="Picture 1" descr="cid:image001.jpg@01DAD2E2.ADEA5B70">
            <a:extLst>
              <a:ext uri="{FF2B5EF4-FFF2-40B4-BE49-F238E27FC236}">
                <a16:creationId xmlns:a16="http://schemas.microsoft.com/office/drawing/2014/main" id="{46066D1F-CEDE-4747-853E-14492707F5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5245" y="4725144"/>
            <a:ext cx="6858000" cy="1096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53855961"/>
      </p:ext>
    </p:extLst>
  </p:cSld>
  <p:clrMapOvr>
    <a:masterClrMapping/>
  </p:clrMapOvr>
  <mc:AlternateContent xmlns:mc="http://schemas.openxmlformats.org/markup-compatibility/2006" xmlns:p14="http://schemas.microsoft.com/office/powerpoint/2010/main">
    <mc:Choice Requires="p14">
      <p:transition spd="slow" p14:dur="2000" advTm="17053"/>
    </mc:Choice>
    <mc:Fallback xmlns="">
      <p:transition spd="slow" advTm="1705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55189D0-A958-DA03-E985-A07587DB6A4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644" y="144215"/>
            <a:ext cx="1134529" cy="1340569"/>
          </a:xfrm>
          <a:prstGeom prst="rect">
            <a:avLst/>
          </a:prstGeom>
        </p:spPr>
      </p:pic>
      <p:sp>
        <p:nvSpPr>
          <p:cNvPr id="2" name="Title 1">
            <a:extLst>
              <a:ext uri="{FF2B5EF4-FFF2-40B4-BE49-F238E27FC236}">
                <a16:creationId xmlns:a16="http://schemas.microsoft.com/office/drawing/2014/main" id="{6ECA5AD9-792F-41E6-9761-650679FA68CE}"/>
              </a:ext>
            </a:extLst>
          </p:cNvPr>
          <p:cNvSpPr>
            <a:spLocks noGrp="1"/>
          </p:cNvSpPr>
          <p:nvPr>
            <p:ph type="title"/>
          </p:nvPr>
        </p:nvSpPr>
        <p:spPr/>
        <p:txBody>
          <a:bodyPr/>
          <a:lstStyle/>
          <a:p>
            <a:pPr algn="ctr"/>
            <a:r>
              <a:rPr lang="en-GB" sz="2400" dirty="0"/>
              <a:t>Overview</a:t>
            </a:r>
          </a:p>
        </p:txBody>
      </p:sp>
      <p:sp>
        <p:nvSpPr>
          <p:cNvPr id="4" name="Content Placeholder 3">
            <a:extLst>
              <a:ext uri="{FF2B5EF4-FFF2-40B4-BE49-F238E27FC236}">
                <a16:creationId xmlns:a16="http://schemas.microsoft.com/office/drawing/2014/main" id="{9619DE16-FE98-9E2A-69F5-1CC58CB023B0}"/>
              </a:ext>
            </a:extLst>
          </p:cNvPr>
          <p:cNvSpPr>
            <a:spLocks noGrp="1"/>
          </p:cNvSpPr>
          <p:nvPr>
            <p:ph idx="1"/>
          </p:nvPr>
        </p:nvSpPr>
        <p:spPr>
          <a:xfrm>
            <a:off x="547687" y="2554535"/>
            <a:ext cx="8056563" cy="4076700"/>
          </a:xfrm>
        </p:spPr>
        <p:txBody>
          <a:bodyPr/>
          <a:lstStyle/>
          <a:p>
            <a:pPr lvl="0"/>
            <a:r>
              <a:rPr lang="en-GB" b="0" dirty="0"/>
              <a:t>Practice educators central to placement quality</a:t>
            </a:r>
          </a:p>
          <a:p>
            <a:pPr lvl="0"/>
            <a:r>
              <a:rPr lang="en-GB" b="0" dirty="0"/>
              <a:t>Variation in Practice Educator confidence and knowledge of induction </a:t>
            </a:r>
          </a:p>
          <a:p>
            <a:pPr lvl="0"/>
            <a:r>
              <a:rPr lang="en-GB" b="0" dirty="0"/>
              <a:t>Identifying same challenges and barriers </a:t>
            </a:r>
          </a:p>
          <a:p>
            <a:pPr lvl="0"/>
            <a:r>
              <a:rPr lang="en-GB" b="0" dirty="0"/>
              <a:t>Identified he need for a regular, informal reflective support space </a:t>
            </a:r>
          </a:p>
          <a:p>
            <a:endParaRPr lang="en-GB" dirty="0"/>
          </a:p>
        </p:txBody>
      </p:sp>
      <p:sp>
        <p:nvSpPr>
          <p:cNvPr id="5" name="Flowchart: Document 4">
            <a:extLst>
              <a:ext uri="{FF2B5EF4-FFF2-40B4-BE49-F238E27FC236}">
                <a16:creationId xmlns:a16="http://schemas.microsoft.com/office/drawing/2014/main" id="{8A7A8B0A-FF7D-D418-0188-45DFC0B8B37E}"/>
              </a:ext>
            </a:extLst>
          </p:cNvPr>
          <p:cNvSpPr/>
          <p:nvPr/>
        </p:nvSpPr>
        <p:spPr>
          <a:xfrm>
            <a:off x="539750" y="1079500"/>
            <a:ext cx="8155305" cy="1224136"/>
          </a:xfrm>
          <a:prstGeom prst="flowChartDocument">
            <a:avLst/>
          </a:prstGeom>
          <a:solidFill>
            <a:srgbClr val="BF027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i="1" dirty="0"/>
              <a:t>“Learners must be supervised by confident, skilled individuals” </a:t>
            </a:r>
            <a:r>
              <a:rPr lang="en-GB" dirty="0"/>
              <a:t>– Safe Learning Environment Charter</a:t>
            </a:r>
          </a:p>
        </p:txBody>
      </p:sp>
      <p:sp>
        <p:nvSpPr>
          <p:cNvPr id="6" name="TextBox 5">
            <a:extLst>
              <a:ext uri="{FF2B5EF4-FFF2-40B4-BE49-F238E27FC236}">
                <a16:creationId xmlns:a16="http://schemas.microsoft.com/office/drawing/2014/main" id="{F68562D6-712A-E31A-042C-3F5E30D087F4}"/>
              </a:ext>
            </a:extLst>
          </p:cNvPr>
          <p:cNvSpPr txBox="1"/>
          <p:nvPr/>
        </p:nvSpPr>
        <p:spPr>
          <a:xfrm>
            <a:off x="536550" y="4651870"/>
            <a:ext cx="8155304" cy="1477328"/>
          </a:xfrm>
          <a:prstGeom prst="rect">
            <a:avLst/>
          </a:prstGeom>
          <a:solidFill>
            <a:srgbClr val="005EB8"/>
          </a:solidFill>
        </p:spPr>
        <p:txBody>
          <a:bodyPr wrap="square" rtlCol="0">
            <a:spAutoFit/>
          </a:bodyPr>
          <a:lstStyle/>
          <a:p>
            <a:pPr algn="ctr"/>
            <a:r>
              <a:rPr lang="en-GB" dirty="0">
                <a:solidFill>
                  <a:schemeClr val="bg1"/>
                </a:solidFill>
              </a:rPr>
              <a:t>Aim:</a:t>
            </a:r>
          </a:p>
          <a:p>
            <a:pPr algn="ctr"/>
            <a:r>
              <a:rPr lang="en-GB" dirty="0">
                <a:solidFill>
                  <a:schemeClr val="bg1"/>
                </a:solidFill>
              </a:rPr>
              <a:t>To create a supportive community of practice for AHP Practice Educators that enhances the quality of student placements through shared learning, reflection, and peer support.</a:t>
            </a:r>
          </a:p>
          <a:p>
            <a:endParaRPr lang="en-GB" dirty="0"/>
          </a:p>
        </p:txBody>
      </p:sp>
    </p:spTree>
    <p:extLst>
      <p:ext uri="{BB962C8B-B14F-4D97-AF65-F5344CB8AC3E}">
        <p14:creationId xmlns:p14="http://schemas.microsoft.com/office/powerpoint/2010/main" val="2733279772"/>
      </p:ext>
    </p:extLst>
  </p:cSld>
  <p:clrMapOvr>
    <a:masterClrMapping/>
  </p:clrMapOvr>
  <mc:AlternateContent xmlns:mc="http://schemas.openxmlformats.org/markup-compatibility/2006" xmlns:p14="http://schemas.microsoft.com/office/powerpoint/2010/main">
    <mc:Choice Requires="p14">
      <p:transition spd="slow" p14:dur="2000" advTm="73589"/>
    </mc:Choice>
    <mc:Fallback xmlns="">
      <p:transition spd="slow" advTm="73589"/>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A8D40F6-6D08-3222-A976-B8BBDF415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644" y="144215"/>
            <a:ext cx="1134529" cy="1340569"/>
          </a:xfrm>
          <a:prstGeom prst="rect">
            <a:avLst/>
          </a:prstGeom>
        </p:spPr>
      </p:pic>
      <p:sp>
        <p:nvSpPr>
          <p:cNvPr id="3" name="TextBox 2">
            <a:extLst>
              <a:ext uri="{FF2B5EF4-FFF2-40B4-BE49-F238E27FC236}">
                <a16:creationId xmlns:a16="http://schemas.microsoft.com/office/drawing/2014/main" id="{99AB6CF6-D743-400D-A91E-0ACA37D875BE}"/>
              </a:ext>
            </a:extLst>
          </p:cNvPr>
          <p:cNvSpPr txBox="1"/>
          <p:nvPr/>
        </p:nvSpPr>
        <p:spPr>
          <a:xfrm>
            <a:off x="-2340768" y="3212976"/>
            <a:ext cx="2160240" cy="2016224"/>
          </a:xfrm>
          <a:prstGeom prst="rect">
            <a:avLst/>
          </a:prstGeom>
          <a:noFill/>
        </p:spPr>
        <p:txBody>
          <a:bodyPr wrap="square" rtlCol="0">
            <a:spAutoFit/>
          </a:bodyPr>
          <a:lstStyle/>
          <a:p>
            <a:endParaRPr lang="en-GB" dirty="0"/>
          </a:p>
        </p:txBody>
      </p:sp>
      <p:sp>
        <p:nvSpPr>
          <p:cNvPr id="8" name="Title 1">
            <a:extLst>
              <a:ext uri="{FF2B5EF4-FFF2-40B4-BE49-F238E27FC236}">
                <a16:creationId xmlns:a16="http://schemas.microsoft.com/office/drawing/2014/main" id="{CA4DDE44-D60F-4149-A9A8-8DD8C7D83955}"/>
              </a:ext>
            </a:extLst>
          </p:cNvPr>
          <p:cNvSpPr>
            <a:spLocks noGrp="1"/>
          </p:cNvSpPr>
          <p:nvPr>
            <p:ph type="title"/>
          </p:nvPr>
        </p:nvSpPr>
        <p:spPr>
          <a:xfrm>
            <a:off x="505205" y="233570"/>
            <a:ext cx="7886700" cy="574621"/>
          </a:xfrm>
        </p:spPr>
        <p:txBody>
          <a:bodyPr/>
          <a:lstStyle/>
          <a:p>
            <a:pPr algn="ctr"/>
            <a:r>
              <a:rPr lang="en-GB" sz="2400" dirty="0">
                <a:latin typeface="+mn-lt"/>
                <a:cs typeface="Calibri" panose="020F0502020204030204" pitchFamily="34" charset="0"/>
              </a:rPr>
              <a:t>Approach | Drop-ins  </a:t>
            </a:r>
            <a:br>
              <a:rPr lang="en-GB" sz="2400" dirty="0">
                <a:latin typeface="+mn-lt"/>
                <a:cs typeface="Calibri" panose="020F0502020204030204" pitchFamily="34" charset="0"/>
              </a:rPr>
            </a:br>
            <a:endParaRPr lang="en-GB" sz="2400" dirty="0">
              <a:latin typeface="+mn-lt"/>
            </a:endParaRPr>
          </a:p>
        </p:txBody>
      </p:sp>
      <p:graphicFrame>
        <p:nvGraphicFramePr>
          <p:cNvPr id="2" name="Diagram 1">
            <a:extLst>
              <a:ext uri="{FF2B5EF4-FFF2-40B4-BE49-F238E27FC236}">
                <a16:creationId xmlns:a16="http://schemas.microsoft.com/office/drawing/2014/main" id="{F5E3B1DE-D010-39CA-252E-553300C89F99}"/>
              </a:ext>
            </a:extLst>
          </p:cNvPr>
          <p:cNvGraphicFramePr/>
          <p:nvPr>
            <p:extLst>
              <p:ext uri="{D42A27DB-BD31-4B8C-83A1-F6EECF244321}">
                <p14:modId xmlns:p14="http://schemas.microsoft.com/office/powerpoint/2010/main" val="406773010"/>
              </p:ext>
            </p:extLst>
          </p:nvPr>
        </p:nvGraphicFramePr>
        <p:xfrm>
          <a:off x="1152184" y="914687"/>
          <a:ext cx="6744460" cy="4064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16867D55-A112-261A-A110-918E053BE1CD}"/>
              </a:ext>
            </a:extLst>
          </p:cNvPr>
          <p:cNvSpPr txBox="1"/>
          <p:nvPr/>
        </p:nvSpPr>
        <p:spPr>
          <a:xfrm>
            <a:off x="1043608" y="5085184"/>
            <a:ext cx="6853036" cy="646331"/>
          </a:xfrm>
          <a:prstGeom prst="rect">
            <a:avLst/>
          </a:prstGeom>
          <a:noFill/>
        </p:spPr>
        <p:txBody>
          <a:bodyPr wrap="square" rtlCol="0">
            <a:spAutoFit/>
          </a:bodyPr>
          <a:lstStyle/>
          <a:p>
            <a:pPr algn="ctr"/>
            <a:r>
              <a:rPr lang="en-GB" dirty="0"/>
              <a:t>Designed as a community-oriented experiential learning cycle supporting educator capability </a:t>
            </a:r>
          </a:p>
        </p:txBody>
      </p:sp>
    </p:spTree>
    <p:extLst>
      <p:ext uri="{BB962C8B-B14F-4D97-AF65-F5344CB8AC3E}">
        <p14:creationId xmlns:p14="http://schemas.microsoft.com/office/powerpoint/2010/main" val="1863928268"/>
      </p:ext>
    </p:extLst>
  </p:cSld>
  <p:clrMapOvr>
    <a:masterClrMapping/>
  </p:clrMapOvr>
  <mc:AlternateContent xmlns:mc="http://schemas.openxmlformats.org/markup-compatibility/2006" xmlns:p14="http://schemas.microsoft.com/office/powerpoint/2010/main">
    <mc:Choice Requires="p14">
      <p:transition spd="slow" p14:dur="2000" advTm="1217"/>
    </mc:Choice>
    <mc:Fallback xmlns="">
      <p:transition spd="slow" advTm="1217"/>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3B51647-C56C-A801-A0E7-BCC451756D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644" y="144215"/>
            <a:ext cx="1134529" cy="1340569"/>
          </a:xfrm>
          <a:prstGeom prst="rect">
            <a:avLst/>
          </a:prstGeom>
        </p:spPr>
      </p:pic>
      <p:sp>
        <p:nvSpPr>
          <p:cNvPr id="15" name="Title 1">
            <a:extLst>
              <a:ext uri="{FF2B5EF4-FFF2-40B4-BE49-F238E27FC236}">
                <a16:creationId xmlns:a16="http://schemas.microsoft.com/office/drawing/2014/main" id="{5B70ECCE-A86C-4FC8-A714-7E8224594A61}"/>
              </a:ext>
            </a:extLst>
          </p:cNvPr>
          <p:cNvSpPr>
            <a:spLocks noGrp="1"/>
          </p:cNvSpPr>
          <p:nvPr>
            <p:ph type="title"/>
          </p:nvPr>
        </p:nvSpPr>
        <p:spPr>
          <a:xfrm>
            <a:off x="895724" y="274750"/>
            <a:ext cx="8064500" cy="1079500"/>
          </a:xfrm>
        </p:spPr>
        <p:txBody>
          <a:bodyPr/>
          <a:lstStyle/>
          <a:p>
            <a:pPr algn="ctr"/>
            <a:r>
              <a:rPr lang="en-GB" sz="2400" dirty="0">
                <a:latin typeface="+mn-lt"/>
                <a:cs typeface="Calibri" panose="020F0502020204030204" pitchFamily="34" charset="0"/>
              </a:rPr>
              <a:t>Results </a:t>
            </a:r>
            <a:endParaRPr lang="en-GB" sz="2400" dirty="0">
              <a:latin typeface="+mn-lt"/>
            </a:endParaRPr>
          </a:p>
        </p:txBody>
      </p:sp>
      <p:graphicFrame>
        <p:nvGraphicFramePr>
          <p:cNvPr id="17" name="Chart 16">
            <a:extLst>
              <a:ext uri="{FF2B5EF4-FFF2-40B4-BE49-F238E27FC236}">
                <a16:creationId xmlns:a16="http://schemas.microsoft.com/office/drawing/2014/main" id="{771A31DE-45AE-66BF-CA31-2B93B002E430}"/>
              </a:ext>
            </a:extLst>
          </p:cNvPr>
          <p:cNvGraphicFramePr>
            <a:graphicFrameLocks/>
          </p:cNvGraphicFramePr>
          <p:nvPr>
            <p:extLst>
              <p:ext uri="{D42A27DB-BD31-4B8C-83A1-F6EECF244321}">
                <p14:modId xmlns:p14="http://schemas.microsoft.com/office/powerpoint/2010/main" val="1819165372"/>
              </p:ext>
            </p:extLst>
          </p:nvPr>
        </p:nvGraphicFramePr>
        <p:xfrm>
          <a:off x="351409" y="1500160"/>
          <a:ext cx="4107764" cy="2792936"/>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AA40E780-5848-1844-0AF2-D2D451C97127}"/>
              </a:ext>
            </a:extLst>
          </p:cNvPr>
          <p:cNvSpPr txBox="1"/>
          <p:nvPr/>
        </p:nvSpPr>
        <p:spPr>
          <a:xfrm>
            <a:off x="592695" y="4708362"/>
            <a:ext cx="3895822" cy="923330"/>
          </a:xfrm>
          <a:prstGeom prst="rect">
            <a:avLst/>
          </a:prstGeom>
          <a:solidFill>
            <a:srgbClr val="BF027A"/>
          </a:solidFill>
        </p:spPr>
        <p:txBody>
          <a:bodyPr wrap="square">
            <a:spAutoFit/>
          </a:bodyPr>
          <a:lstStyle/>
          <a:p>
            <a:r>
              <a:rPr lang="en-GB" dirty="0">
                <a:solidFill>
                  <a:schemeClr val="bg1"/>
                </a:solidFill>
              </a:rPr>
              <a:t>100% felt confident and prepared both before and after the session</a:t>
            </a:r>
          </a:p>
          <a:p>
            <a:endParaRPr lang="en-GB" dirty="0">
              <a:solidFill>
                <a:schemeClr val="bg1"/>
              </a:solidFill>
            </a:endParaRPr>
          </a:p>
        </p:txBody>
      </p:sp>
      <p:graphicFrame>
        <p:nvGraphicFramePr>
          <p:cNvPr id="22" name="Chart 21">
            <a:extLst>
              <a:ext uri="{FF2B5EF4-FFF2-40B4-BE49-F238E27FC236}">
                <a16:creationId xmlns:a16="http://schemas.microsoft.com/office/drawing/2014/main" id="{08CD4AD0-796D-94B0-CA09-46B2282CC9FA}"/>
              </a:ext>
            </a:extLst>
          </p:cNvPr>
          <p:cNvGraphicFramePr>
            <a:graphicFrameLocks/>
          </p:cNvGraphicFramePr>
          <p:nvPr>
            <p:extLst>
              <p:ext uri="{D42A27DB-BD31-4B8C-83A1-F6EECF244321}">
                <p14:modId xmlns:p14="http://schemas.microsoft.com/office/powerpoint/2010/main" val="718728763"/>
              </p:ext>
            </p:extLst>
          </p:nvPr>
        </p:nvGraphicFramePr>
        <p:xfrm>
          <a:off x="4459173" y="1500160"/>
          <a:ext cx="4333418" cy="2792936"/>
        </p:xfrm>
        <a:graphic>
          <a:graphicData uri="http://schemas.openxmlformats.org/drawingml/2006/chart">
            <c:chart xmlns:c="http://schemas.openxmlformats.org/drawingml/2006/chart" xmlns:r="http://schemas.openxmlformats.org/officeDocument/2006/relationships" r:id="rId5"/>
          </a:graphicData>
        </a:graphic>
      </p:graphicFrame>
      <p:pic>
        <p:nvPicPr>
          <p:cNvPr id="23" name="Picture 2">
            <a:extLst>
              <a:ext uri="{FF2B5EF4-FFF2-40B4-BE49-F238E27FC236}">
                <a16:creationId xmlns:a16="http://schemas.microsoft.com/office/drawing/2014/main" id="{63E8042E-9EC7-1876-3678-1D6D28D20A7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8468" r="7476" b="-902"/>
          <a:stretch>
            <a:fillRect/>
          </a:stretch>
        </p:blipFill>
        <p:spPr bwMode="auto">
          <a:xfrm>
            <a:off x="4927974" y="4705143"/>
            <a:ext cx="3914202" cy="926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98678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B40D340-9156-A1B7-8683-B507562A1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6644" y="144215"/>
            <a:ext cx="1134529" cy="1340569"/>
          </a:xfrm>
          <a:prstGeom prst="rect">
            <a:avLst/>
          </a:prstGeom>
        </p:spPr>
      </p:pic>
      <p:graphicFrame>
        <p:nvGraphicFramePr>
          <p:cNvPr id="16" name="Chart 15">
            <a:extLst>
              <a:ext uri="{FF2B5EF4-FFF2-40B4-BE49-F238E27FC236}">
                <a16:creationId xmlns:a16="http://schemas.microsoft.com/office/drawing/2014/main" id="{52E0A009-1A45-B6C8-BECA-EBB53F206E25}"/>
              </a:ext>
            </a:extLst>
          </p:cNvPr>
          <p:cNvGraphicFramePr>
            <a:graphicFrameLocks/>
          </p:cNvGraphicFramePr>
          <p:nvPr>
            <p:extLst>
              <p:ext uri="{D42A27DB-BD31-4B8C-83A1-F6EECF244321}">
                <p14:modId xmlns:p14="http://schemas.microsoft.com/office/powerpoint/2010/main" val="650150139"/>
              </p:ext>
            </p:extLst>
          </p:nvPr>
        </p:nvGraphicFramePr>
        <p:xfrm>
          <a:off x="395536" y="909528"/>
          <a:ext cx="4572000" cy="2295744"/>
        </p:xfrm>
        <a:graphic>
          <a:graphicData uri="http://schemas.openxmlformats.org/drawingml/2006/chart">
            <c:chart xmlns:c="http://schemas.openxmlformats.org/drawingml/2006/chart" xmlns:r="http://schemas.openxmlformats.org/officeDocument/2006/relationships" r:id="rId4"/>
          </a:graphicData>
        </a:graphic>
      </p:graphicFrame>
      <p:sp>
        <p:nvSpPr>
          <p:cNvPr id="5" name="Title 1">
            <a:extLst>
              <a:ext uri="{FF2B5EF4-FFF2-40B4-BE49-F238E27FC236}">
                <a16:creationId xmlns:a16="http://schemas.microsoft.com/office/drawing/2014/main" id="{3D8A8792-3037-462A-3D45-AE4DBB5D421B}"/>
              </a:ext>
            </a:extLst>
          </p:cNvPr>
          <p:cNvSpPr>
            <a:spLocks noGrp="1"/>
          </p:cNvSpPr>
          <p:nvPr>
            <p:ph type="title"/>
          </p:nvPr>
        </p:nvSpPr>
        <p:spPr>
          <a:xfrm>
            <a:off x="895724" y="274750"/>
            <a:ext cx="8064500" cy="1079500"/>
          </a:xfrm>
        </p:spPr>
        <p:txBody>
          <a:bodyPr/>
          <a:lstStyle/>
          <a:p>
            <a:pPr algn="ctr"/>
            <a:r>
              <a:rPr lang="en-GB" sz="2400" dirty="0">
                <a:latin typeface="+mn-lt"/>
                <a:cs typeface="Calibri" panose="020F0502020204030204" pitchFamily="34" charset="0"/>
              </a:rPr>
              <a:t>Results </a:t>
            </a:r>
            <a:endParaRPr lang="en-GB" sz="2400" dirty="0">
              <a:latin typeface="+mn-lt"/>
            </a:endParaRPr>
          </a:p>
        </p:txBody>
      </p:sp>
      <p:pic>
        <p:nvPicPr>
          <p:cNvPr id="7" name="Picture 6" descr="A group of people standing next to a couch&#10;&#10;AI-generated content may be incorrect.">
            <a:extLst>
              <a:ext uri="{FF2B5EF4-FFF2-40B4-BE49-F238E27FC236}">
                <a16:creationId xmlns:a16="http://schemas.microsoft.com/office/drawing/2014/main" id="{52DFDA8B-16FA-5C86-6F5D-908E8D62C963}"/>
              </a:ext>
            </a:extLst>
          </p:cNvPr>
          <p:cNvPicPr>
            <a:picLocks noChangeAspect="1"/>
          </p:cNvPicPr>
          <p:nvPr/>
        </p:nvPicPr>
        <p:blipFill>
          <a:blip r:embed="rId5"/>
          <a:stretch>
            <a:fillRect/>
          </a:stretch>
        </p:blipFill>
        <p:spPr>
          <a:xfrm>
            <a:off x="6520977" y="3720588"/>
            <a:ext cx="2623023" cy="2057935"/>
          </a:xfrm>
          <a:prstGeom prst="rect">
            <a:avLst/>
          </a:prstGeom>
        </p:spPr>
      </p:pic>
      <p:sp>
        <p:nvSpPr>
          <p:cNvPr id="8" name="Speech Bubble: Rectangle with Corners Rounded 7">
            <a:extLst>
              <a:ext uri="{FF2B5EF4-FFF2-40B4-BE49-F238E27FC236}">
                <a16:creationId xmlns:a16="http://schemas.microsoft.com/office/drawing/2014/main" id="{5DCF887D-F0A9-8DD3-66B2-8E319F6C2B8C}"/>
              </a:ext>
            </a:extLst>
          </p:cNvPr>
          <p:cNvSpPr/>
          <p:nvPr/>
        </p:nvSpPr>
        <p:spPr>
          <a:xfrm>
            <a:off x="5223940" y="1484784"/>
            <a:ext cx="3024336" cy="1487677"/>
          </a:xfrm>
          <a:prstGeom prst="wedgeRoundRectCallout">
            <a:avLst>
              <a:gd name="adj1" fmla="val -18314"/>
              <a:gd name="adj2" fmla="val 80428"/>
              <a:gd name="adj3" fmla="val 16667"/>
            </a:avLst>
          </a:prstGeom>
          <a:solidFill>
            <a:srgbClr val="BF027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i="1" dirty="0"/>
              <a:t>“Nicely facilitated, good reflective questions”</a:t>
            </a:r>
          </a:p>
        </p:txBody>
      </p:sp>
      <p:graphicFrame>
        <p:nvGraphicFramePr>
          <p:cNvPr id="9" name="Chart 8">
            <a:extLst>
              <a:ext uri="{FF2B5EF4-FFF2-40B4-BE49-F238E27FC236}">
                <a16:creationId xmlns:a16="http://schemas.microsoft.com/office/drawing/2014/main" id="{EA32340C-CBF5-ED6C-9751-8D1BDEB41180}"/>
              </a:ext>
            </a:extLst>
          </p:cNvPr>
          <p:cNvGraphicFramePr>
            <a:graphicFrameLocks/>
          </p:cNvGraphicFramePr>
          <p:nvPr>
            <p:extLst>
              <p:ext uri="{D42A27DB-BD31-4B8C-83A1-F6EECF244321}">
                <p14:modId xmlns:p14="http://schemas.microsoft.com/office/powerpoint/2010/main" val="3979630236"/>
              </p:ext>
            </p:extLst>
          </p:nvPr>
        </p:nvGraphicFramePr>
        <p:xfrm>
          <a:off x="395536" y="3205272"/>
          <a:ext cx="4572000" cy="2743200"/>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222325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C71864D8-92AC-4B1A-9727-1BD810B09F56}"/>
              </a:ext>
            </a:extLst>
          </p:cNvPr>
          <p:cNvSpPr>
            <a:spLocks noGrp="1"/>
          </p:cNvSpPr>
          <p:nvPr>
            <p:ph type="title"/>
          </p:nvPr>
        </p:nvSpPr>
        <p:spPr/>
        <p:txBody>
          <a:bodyPr/>
          <a:lstStyle/>
          <a:p>
            <a:pPr algn="ctr"/>
            <a:r>
              <a:rPr lang="en-GB" sz="2400" dirty="0">
                <a:latin typeface="+mn-lt"/>
                <a:cs typeface="Calibri" panose="020F0502020204030204" pitchFamily="34" charset="0"/>
              </a:rPr>
              <a:t>Conclusion and Next Steps</a:t>
            </a:r>
            <a:endParaRPr lang="en-GB" sz="2400" dirty="0">
              <a:latin typeface="+mn-lt"/>
            </a:endParaRPr>
          </a:p>
        </p:txBody>
      </p:sp>
      <p:graphicFrame>
        <p:nvGraphicFramePr>
          <p:cNvPr id="3" name="Content Placeholder 2">
            <a:extLst>
              <a:ext uri="{FF2B5EF4-FFF2-40B4-BE49-F238E27FC236}">
                <a16:creationId xmlns:a16="http://schemas.microsoft.com/office/drawing/2014/main" id="{04889D63-55B3-7531-A681-4D11297AC965}"/>
              </a:ext>
            </a:extLst>
          </p:cNvPr>
          <p:cNvGraphicFramePr>
            <a:graphicFrameLocks noGrp="1"/>
          </p:cNvGraphicFramePr>
          <p:nvPr>
            <p:ph sz="half" idx="1"/>
            <p:extLst>
              <p:ext uri="{D42A27DB-BD31-4B8C-83A1-F6EECF244321}">
                <p14:modId xmlns:p14="http://schemas.microsoft.com/office/powerpoint/2010/main" val="1504251265"/>
              </p:ext>
            </p:extLst>
          </p:nvPr>
        </p:nvGraphicFramePr>
        <p:xfrm>
          <a:off x="112827" y="1484784"/>
          <a:ext cx="3951288" cy="40767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EF02874A-1EA0-B4BE-9E81-D497C57327B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96644" y="144215"/>
            <a:ext cx="1134529" cy="1340569"/>
          </a:xfrm>
          <a:prstGeom prst="rect">
            <a:avLst/>
          </a:prstGeom>
        </p:spPr>
      </p:pic>
      <p:graphicFrame>
        <p:nvGraphicFramePr>
          <p:cNvPr id="7" name="Content Placeholder 6">
            <a:extLst>
              <a:ext uri="{FF2B5EF4-FFF2-40B4-BE49-F238E27FC236}">
                <a16:creationId xmlns:a16="http://schemas.microsoft.com/office/drawing/2014/main" id="{DAADF464-568B-6CCE-8B9E-667468C363CC}"/>
              </a:ext>
            </a:extLst>
          </p:cNvPr>
          <p:cNvGraphicFramePr>
            <a:graphicFrameLocks noGrp="1"/>
          </p:cNvGraphicFramePr>
          <p:nvPr>
            <p:ph sz="half" idx="2"/>
            <p:extLst>
              <p:ext uri="{D42A27DB-BD31-4B8C-83A1-F6EECF244321}">
                <p14:modId xmlns:p14="http://schemas.microsoft.com/office/powerpoint/2010/main" val="698279686"/>
              </p:ext>
            </p:extLst>
          </p:nvPr>
        </p:nvGraphicFramePr>
        <p:xfrm>
          <a:off x="3973531" y="2337817"/>
          <a:ext cx="5025470" cy="3035399"/>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Tree>
    <p:extLst>
      <p:ext uri="{BB962C8B-B14F-4D97-AF65-F5344CB8AC3E}">
        <p14:creationId xmlns:p14="http://schemas.microsoft.com/office/powerpoint/2010/main" val="18187060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8F324A1-58C4-46EF-8D62-026965231400}"/>
              </a:ext>
            </a:extLst>
          </p:cNvPr>
          <p:cNvSpPr>
            <a:spLocks noGrp="1"/>
          </p:cNvSpPr>
          <p:nvPr>
            <p:ph type="subTitle" idx="4294967295"/>
          </p:nvPr>
        </p:nvSpPr>
        <p:spPr>
          <a:xfrm>
            <a:off x="899592" y="1916832"/>
            <a:ext cx="6858000" cy="1655762"/>
          </a:xfrm>
        </p:spPr>
        <p:txBody>
          <a:bodyPr/>
          <a:lstStyle/>
          <a:p>
            <a:pPr marL="0" indent="0" algn="ctr">
              <a:buNone/>
            </a:pPr>
            <a:r>
              <a:rPr lang="en-GB" dirty="0">
                <a:solidFill>
                  <a:srgbClr val="0070C0"/>
                </a:solidFill>
              </a:rPr>
              <a:t>GSTT AHP Workforce and Education Team </a:t>
            </a:r>
          </a:p>
          <a:p>
            <a:pPr marL="0" indent="0">
              <a:buNone/>
            </a:pPr>
            <a:endParaRPr lang="en-GB" dirty="0">
              <a:solidFill>
                <a:srgbClr val="CC0099"/>
              </a:solidFill>
            </a:endParaRPr>
          </a:p>
          <a:p>
            <a:pPr marL="0" indent="0" algn="ctr">
              <a:buNone/>
            </a:pPr>
            <a:r>
              <a:rPr lang="en-GB" dirty="0">
                <a:solidFill>
                  <a:srgbClr val="CC0099"/>
                </a:solidFill>
              </a:rPr>
              <a:t>Gstt.AHPPlacements@nhs.net</a:t>
            </a:r>
          </a:p>
          <a:p>
            <a:pPr marL="0" indent="0" algn="ctr">
              <a:buNone/>
            </a:pPr>
            <a:endParaRPr lang="en-GB" dirty="0"/>
          </a:p>
        </p:txBody>
      </p:sp>
      <p:pic>
        <p:nvPicPr>
          <p:cNvPr id="2" name="Picture 1">
            <a:extLst>
              <a:ext uri="{FF2B5EF4-FFF2-40B4-BE49-F238E27FC236}">
                <a16:creationId xmlns:a16="http://schemas.microsoft.com/office/drawing/2014/main" id="{2BF26B05-6DC4-4CAE-971A-6AE4D7F9C0D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75068" y="3212976"/>
            <a:ext cx="2193864" cy="2592288"/>
          </a:xfrm>
          <a:prstGeom prst="rect">
            <a:avLst/>
          </a:prstGeom>
        </p:spPr>
      </p:pic>
    </p:spTree>
    <p:extLst>
      <p:ext uri="{BB962C8B-B14F-4D97-AF65-F5344CB8AC3E}">
        <p14:creationId xmlns:p14="http://schemas.microsoft.com/office/powerpoint/2010/main" val="3059781970"/>
      </p:ext>
    </p:extLst>
  </p:cSld>
  <p:clrMapOvr>
    <a:masterClrMapping/>
  </p:clrMapOvr>
</p:sld>
</file>

<file path=ppt/theme/theme1.xml><?xml version="1.0" encoding="utf-8"?>
<a:theme xmlns:a="http://schemas.openxmlformats.org/drawingml/2006/main" name="Corporate PowerPoin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KHP FontSc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KHP PPT Template 1">
        <a:dk1>
          <a:srgbClr val="414141"/>
        </a:dk1>
        <a:lt1>
          <a:srgbClr val="FFFFFF"/>
        </a:lt1>
        <a:dk2>
          <a:srgbClr val="808285"/>
        </a:dk2>
        <a:lt2>
          <a:srgbClr val="E7E8E9"/>
        </a:lt2>
        <a:accent1>
          <a:srgbClr val="D81E05"/>
        </a:accent1>
        <a:accent2>
          <a:srgbClr val="E46250"/>
        </a:accent2>
        <a:accent3>
          <a:srgbClr val="FFFFFF"/>
        </a:accent3>
        <a:accent4>
          <a:srgbClr val="363636"/>
        </a:accent4>
        <a:accent5>
          <a:srgbClr val="E9ABAA"/>
        </a:accent5>
        <a:accent6>
          <a:srgbClr val="CF5848"/>
        </a:accent6>
        <a:hlink>
          <a:srgbClr val="EB8E82"/>
        </a:hlink>
        <a:folHlink>
          <a:srgbClr val="F7D2C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HP Poster Competition_Supervision_JM GJ [Compatibility Mode]" id="{7890E6A5-39BA-4445-951E-299180295E4D}" vid="{9F29AE7B-7DEF-407A-803F-A8420EB2CE12}"/>
    </a:ext>
  </a:extLst>
</a:theme>
</file>

<file path=ppt/theme/theme2.xml><?xml version="1.0" encoding="utf-8"?>
<a:theme xmlns:a="http://schemas.openxmlformats.org/drawingml/2006/main" name="9_KHP PPT Template">
  <a:themeElements>
    <a:clrScheme name="">
      <a:dk1>
        <a:srgbClr val="000000"/>
      </a:dk1>
      <a:lt1>
        <a:srgbClr val="FFFFFF"/>
      </a:lt1>
      <a:dk2>
        <a:srgbClr val="000000"/>
      </a:dk2>
      <a:lt2>
        <a:srgbClr val="F8F8F8"/>
      </a:lt2>
      <a:accent1>
        <a:srgbClr val="DDDDDD"/>
      </a:accent1>
      <a:accent2>
        <a:srgbClr val="B2B2B2"/>
      </a:accent2>
      <a:accent3>
        <a:srgbClr val="FFFFFF"/>
      </a:accent3>
      <a:accent4>
        <a:srgbClr val="000000"/>
      </a:accent4>
      <a:accent5>
        <a:srgbClr val="EBEBEB"/>
      </a:accent5>
      <a:accent6>
        <a:srgbClr val="A1A1A1"/>
      </a:accent6>
      <a:hlink>
        <a:srgbClr val="5F5F5F"/>
      </a:hlink>
      <a:folHlink>
        <a:srgbClr val="919191"/>
      </a:folHlink>
    </a:clrScheme>
    <a:fontScheme name="9_KHP PPT Template">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9_KHP PPT Template 1">
        <a:dk1>
          <a:srgbClr val="414141"/>
        </a:dk1>
        <a:lt1>
          <a:srgbClr val="FFFFFF"/>
        </a:lt1>
        <a:dk2>
          <a:srgbClr val="808285"/>
        </a:dk2>
        <a:lt2>
          <a:srgbClr val="E7E8E9"/>
        </a:lt2>
        <a:accent1>
          <a:srgbClr val="D81E05"/>
        </a:accent1>
        <a:accent2>
          <a:srgbClr val="E46250"/>
        </a:accent2>
        <a:accent3>
          <a:srgbClr val="FFFFFF"/>
        </a:accent3>
        <a:accent4>
          <a:srgbClr val="363636"/>
        </a:accent4>
        <a:accent5>
          <a:srgbClr val="E9ABAA"/>
        </a:accent5>
        <a:accent6>
          <a:srgbClr val="CF5848"/>
        </a:accent6>
        <a:hlink>
          <a:srgbClr val="EB8E82"/>
        </a:hlink>
        <a:folHlink>
          <a:srgbClr val="F7D2CD"/>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KHP Poster Competition_Supervision_JM GJ [Compatibility Mode]" id="{7890E6A5-39BA-4445-951E-299180295E4D}" vid="{881ECCCD-6B04-4470-AFAA-F78C6C5B31EF}"/>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2964497b-b486-4562-84f4-c2454b65fd6f" xsi:nil="true"/>
    <lcf76f155ced4ddcb4097134ff3c332f xmlns="cada5e76-a6be-4042-a550-726da6388da1">
      <Terms xmlns="http://schemas.microsoft.com/office/infopath/2007/PartnerControls"/>
    </lcf76f155ced4ddcb4097134ff3c332f>
    <Number xmlns="cada5e76-a6be-4042-a550-726da6388da1"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20C866B6537804D86EA93CE77116DC4" ma:contentTypeVersion="15" ma:contentTypeDescription="Create a new document." ma:contentTypeScope="" ma:versionID="e49e49306022b9418ace4255262ecb03">
  <xsd:schema xmlns:xsd="http://www.w3.org/2001/XMLSchema" xmlns:xs="http://www.w3.org/2001/XMLSchema" xmlns:p="http://schemas.microsoft.com/office/2006/metadata/properties" xmlns:ns2="cada5e76-a6be-4042-a550-726da6388da1" xmlns:ns3="2964497b-b486-4562-84f4-c2454b65fd6f" targetNamespace="http://schemas.microsoft.com/office/2006/metadata/properties" ma:root="true" ma:fieldsID="deea6363ff7cfd2b473dfe03353281e0" ns2:_="" ns3:_="">
    <xsd:import namespace="cada5e76-a6be-4042-a550-726da6388da1"/>
    <xsd:import namespace="2964497b-b486-4562-84f4-c2454b65fd6f"/>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ObjectDetectorVersions" minOccurs="0"/>
                <xsd:element ref="ns2:MediaServiceSearchProperties" minOccurs="0"/>
                <xsd:element ref="ns2:MediaServiceDateTaken" minOccurs="0"/>
                <xsd:element ref="ns2:MediaServiceGenerationTime" minOccurs="0"/>
                <xsd:element ref="ns2:MediaServiceEventHashCode" minOccurs="0"/>
                <xsd:element ref="ns2:MediaLengthInSeconds" minOccurs="0"/>
                <xsd:element ref="ns2:Number"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da5e76-a6be-4042-a550-726da6388da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SearchProperties" ma:index="13" nillable="true" ma:displayName="MediaServiceSearchProperties" ma:hidden="true" ma:internalName="MediaServiceSearchProperties" ma:readOnly="true">
      <xsd:simpleType>
        <xsd:restriction base="dms:Note"/>
      </xsd:simple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LengthInSeconds" ma:index="17" nillable="true" ma:displayName="MediaLengthInSeconds" ma:hidden="true" ma:internalName="MediaLengthInSeconds" ma:readOnly="true">
      <xsd:simpleType>
        <xsd:restriction base="dms:Unknown"/>
      </xsd:simpleType>
    </xsd:element>
    <xsd:element name="Number" ma:index="18" nillable="true" ma:displayName="Number" ma:format="Dropdown" ma:internalName="Number" ma:percentage="FALSE">
      <xsd:simpleType>
        <xsd:restriction base="dms:Number"/>
      </xsd:simpleType>
    </xsd:element>
    <xsd:element name="lcf76f155ced4ddcb4097134ff3c332f" ma:index="20" nillable="true" ma:taxonomy="true" ma:internalName="lcf76f155ced4ddcb4097134ff3c332f" ma:taxonomyFieldName="MediaServiceImageTags" ma:displayName="Image Tags" ma:readOnly="false" ma:fieldId="{5cf76f15-5ced-4ddc-b409-7134ff3c332f}" ma:taxonomyMulti="true" ma:sspId="7a802cd3-19d1-4162-9d92-4df546ef9cfb" ma:termSetId="09814cd3-568e-fe90-9814-8d621ff8fb84" ma:anchorId="fba54fb3-c3e1-fe81-a776-ca4b69148c4d" ma:open="true" ma:isKeyword="false">
      <xsd:complexType>
        <xsd:sequence>
          <xsd:element ref="pc:Terms" minOccurs="0" maxOccurs="1"/>
        </xsd:sequence>
      </xsd:complexType>
    </xsd:element>
    <xsd:element name="MediaServiceOCR" ma:index="22"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964497b-b486-4562-84f4-c2454b65fd6f"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6f3ef375-73d2-4fca-bdd7-a91992e6fc4d}" ma:internalName="TaxCatchAll" ma:showField="CatchAllData" ma:web="2964497b-b486-4562-84f4-c2454b65fd6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27FBFB6-F2AD-456D-9471-3C9B967D0CC8}">
  <ds:schemaRefs>
    <ds:schemaRef ds:uri="http://purl.org/dc/dcmitype/"/>
    <ds:schemaRef ds:uri="http://www.w3.org/XML/1998/namespace"/>
    <ds:schemaRef ds:uri="http://schemas.openxmlformats.org/package/2006/metadata/core-properties"/>
    <ds:schemaRef ds:uri="818e4a09-79b0-457e-a167-88b5e1f4c02e"/>
    <ds:schemaRef ds:uri="http://schemas.microsoft.com/office/infopath/2007/PartnerControls"/>
    <ds:schemaRef ds:uri="http://schemas.microsoft.com/office/2006/documentManagement/types"/>
    <ds:schemaRef ds:uri="http://purl.org/dc/elements/1.1/"/>
    <ds:schemaRef ds:uri="http://schemas.microsoft.com/office/2006/metadata/properties"/>
    <ds:schemaRef ds:uri="http://purl.org/dc/terms/"/>
  </ds:schemaRefs>
</ds:datastoreItem>
</file>

<file path=customXml/itemProps2.xml><?xml version="1.0" encoding="utf-8"?>
<ds:datastoreItem xmlns:ds="http://schemas.openxmlformats.org/officeDocument/2006/customXml" ds:itemID="{3A0DCE9D-72F5-4E88-860D-93C527EA736F}">
  <ds:schemaRefs>
    <ds:schemaRef ds:uri="http://schemas.microsoft.com/sharepoint/v3/contenttype/forms"/>
  </ds:schemaRefs>
</ds:datastoreItem>
</file>

<file path=customXml/itemProps3.xml><?xml version="1.0" encoding="utf-8"?>
<ds:datastoreItem xmlns:ds="http://schemas.openxmlformats.org/officeDocument/2006/customXml" ds:itemID="{F97A477C-7291-4F04-A50A-6D00B9FD6D00}"/>
</file>

<file path=docMetadata/LabelInfo.xml><?xml version="1.0" encoding="utf-8"?>
<clbl:labelList xmlns:clbl="http://schemas.microsoft.com/office/2020/mipLabelMetadata">
  <clbl:label id="{37c354b2-85b0-47f5-b222-07b48d774ee3}" enabled="0" method="" siteId="{37c354b2-85b0-47f5-b222-07b48d774ee3}" removed="1"/>
</clbl:labelList>
</file>

<file path=docProps/app.xml><?xml version="1.0" encoding="utf-8"?>
<Properties xmlns="http://schemas.openxmlformats.org/officeDocument/2006/extended-properties" xmlns:vt="http://schemas.openxmlformats.org/officeDocument/2006/docPropsVTypes">
  <Template>KHP Poster Competition_Supervision_JM GJ</Template>
  <TotalTime>3498</TotalTime>
  <Words>1589</Words>
  <Application>Microsoft Office PowerPoint</Application>
  <PresentationFormat>On-screen Show (4:3)</PresentationFormat>
  <Paragraphs>127</Paragraphs>
  <Slides>7</Slides>
  <Notes>6</Notes>
  <HiddenSlides>0</HiddenSlides>
  <MMClips>0</MMClips>
  <ScaleCrop>false</ScaleCrop>
  <HeadingPairs>
    <vt:vector size="6" baseType="variant">
      <vt:variant>
        <vt:lpstr>Fonts Used</vt:lpstr>
      </vt:variant>
      <vt:variant>
        <vt:i4>3</vt:i4>
      </vt:variant>
      <vt:variant>
        <vt:lpstr>Theme</vt:lpstr>
      </vt:variant>
      <vt:variant>
        <vt:i4>2</vt:i4>
      </vt:variant>
      <vt:variant>
        <vt:lpstr>Slide Titles</vt:lpstr>
      </vt:variant>
      <vt:variant>
        <vt:i4>7</vt:i4>
      </vt:variant>
    </vt:vector>
  </HeadingPairs>
  <TitlesOfParts>
    <vt:vector size="12" baseType="lpstr">
      <vt:lpstr>Arial</vt:lpstr>
      <vt:lpstr>Calibri</vt:lpstr>
      <vt:lpstr>LucidaGrande</vt:lpstr>
      <vt:lpstr>Corporate PowerPoint</vt:lpstr>
      <vt:lpstr>9_KHP PPT Template</vt:lpstr>
      <vt:lpstr>      Connect, Reflect, Support:  Learning though collaboration via a digital hub to enhance AHP Practice Educator preparedness and placement quality </vt:lpstr>
      <vt:lpstr>Overview</vt:lpstr>
      <vt:lpstr>Approach | Drop-ins   </vt:lpstr>
      <vt:lpstr>Results </vt:lpstr>
      <vt:lpstr>Results </vt:lpstr>
      <vt:lpstr>Conclusion and Next Steps</vt:lpstr>
      <vt:lpstr>PowerPoint Presentation</vt:lpstr>
    </vt:vector>
  </TitlesOfParts>
  <Company>GSTT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Implementation of AHP and Multi-Professional Supervision Training for Registered and Advanced Practitioners   Jules Marchant (Trust Lead AHP Workforce and Education), Judith Reep (AHP Consultant) and Gareth Jones (Education Physiotherapist) – Guy’s and St Thomas’ NHS Foundation Trust</dc:title>
  <dc:creator>Marchant Julie</dc:creator>
  <cp:lastModifiedBy>MAY, Lizzie (GUY'S AND ST THOMAS' NHS FOUNDATION TRUST)</cp:lastModifiedBy>
  <cp:revision>114</cp:revision>
  <dcterms:created xsi:type="dcterms:W3CDTF">2024-08-29T15:07:09Z</dcterms:created>
  <dcterms:modified xsi:type="dcterms:W3CDTF">2026-03-02T13:00:10Z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0x010100520C866B6537804D86EA93CE77116DC4</vt:lpwstr>
  </property>
</Properties>
</file>