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0" r:id="rId4"/>
    <p:sldMasterId id="2147484006" r:id="rId5"/>
  </p:sldMasterIdLst>
  <p:notesMasterIdLst>
    <p:notesMasterId r:id="rId23"/>
  </p:notesMasterIdLst>
  <p:sldIdLst>
    <p:sldId id="596" r:id="rId6"/>
    <p:sldId id="661" r:id="rId7"/>
    <p:sldId id="683" r:id="rId8"/>
    <p:sldId id="642" r:id="rId9"/>
    <p:sldId id="681" r:id="rId10"/>
    <p:sldId id="678" r:id="rId11"/>
    <p:sldId id="652" r:id="rId12"/>
    <p:sldId id="672" r:id="rId13"/>
    <p:sldId id="673" r:id="rId14"/>
    <p:sldId id="665" r:id="rId15"/>
    <p:sldId id="682" r:id="rId16"/>
    <p:sldId id="684" r:id="rId17"/>
    <p:sldId id="645" r:id="rId18"/>
    <p:sldId id="655" r:id="rId19"/>
    <p:sldId id="657" r:id="rId20"/>
    <p:sldId id="659" r:id="rId21"/>
    <p:sldId id="646" r:id="rId22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44">
          <p15:clr>
            <a:srgbClr val="A4A3A4"/>
          </p15:clr>
        </p15:guide>
        <p15:guide id="2" orient="horz" pos="4043">
          <p15:clr>
            <a:srgbClr val="A4A3A4"/>
          </p15:clr>
        </p15:guide>
        <p15:guide id="3" orient="horz" pos="1202">
          <p15:clr>
            <a:srgbClr val="A4A3A4"/>
          </p15:clr>
        </p15:guide>
        <p15:guide id="4" orient="horz" pos="2162">
          <p15:clr>
            <a:srgbClr val="A4A3A4"/>
          </p15:clr>
        </p15:guide>
        <p15:guide id="5" pos="2966">
          <p15:clr>
            <a:srgbClr val="A4A3A4"/>
          </p15:clr>
        </p15:guide>
        <p15:guide id="6" pos="27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31198E-D8E2-5C5B-62BA-844E83CBF87C}" name="Roberto Vergara" initials="RV" userId="S::k2371782@kcl.ac.uk::aacd797a-232f-4be7-ae12-6b1880cca32d" providerId="AD"/>
  <p188:author id="{A2C4E6CC-629E-9BEC-6EED-1CD4D8D25CCA}" name="Lorna Johnson" initials="LJ" userId="S::kbke4302@kcl.ac.uk::213b8b91-6391-4eb9-a618-c162818b261c" providerId="AD"/>
  <p188:author id="{5FA5CADF-5532-9448-FAFA-FF5BC4F26DC7}" name="Stewart Morrison" initials="SM" userId="S::k2252984@kcl.ac.uk::1a5504de-0572-49e7-a6eb-e770cb8aecbb" providerId="AD"/>
  <p188:author id="{15710BF9-02D0-71B2-CAFD-1EAEE889DD6B}" name="Nam Ke" initials="NK" userId="S::k23034863@kcl.ac.uk::32fa34aa-e124-4b7b-9ca2-41f9a0afbd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29"/>
    <a:srgbClr val="DEDFD2"/>
    <a:srgbClr val="FA8300"/>
    <a:srgbClr val="FF4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3944"/>
        <p:guide orient="horz" pos="4043"/>
        <p:guide orient="horz" pos="1202"/>
        <p:guide orient="horz" pos="2162"/>
        <p:guide pos="2966"/>
        <p:guide pos="27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FD979-D5EE-4CD9-A8FB-9489ED1FB065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85DD649-2EEC-45BA-9EC6-C4DFA029CC52}">
      <dgm:prSet phldrT="[Text]"/>
      <dgm:spPr/>
      <dgm:t>
        <a:bodyPr/>
        <a:lstStyle/>
        <a:p>
          <a:r>
            <a:rPr lang="en-GB" dirty="0"/>
            <a:t>Recruitment of student partners </a:t>
          </a:r>
        </a:p>
      </dgm:t>
    </dgm:pt>
    <dgm:pt modelId="{5628261B-F4B1-46C8-91E9-936889E4D302}" type="parTrans" cxnId="{02075964-3CD7-4DD9-A611-75DEBF6FD4A7}">
      <dgm:prSet/>
      <dgm:spPr/>
      <dgm:t>
        <a:bodyPr/>
        <a:lstStyle/>
        <a:p>
          <a:endParaRPr lang="en-GB"/>
        </a:p>
      </dgm:t>
    </dgm:pt>
    <dgm:pt modelId="{197FE014-699F-4911-ABAA-60DBA83DA164}" type="sibTrans" cxnId="{02075964-3CD7-4DD9-A611-75DEBF6FD4A7}">
      <dgm:prSet/>
      <dgm:spPr/>
      <dgm:t>
        <a:bodyPr/>
        <a:lstStyle/>
        <a:p>
          <a:endParaRPr lang="en-GB"/>
        </a:p>
      </dgm:t>
    </dgm:pt>
    <dgm:pt modelId="{640CDB24-AE2E-442A-8CAA-A7FF605B8972}">
      <dgm:prSet phldrT="[Text]" phldr="0"/>
      <dgm:spPr/>
      <dgm:t>
        <a:bodyPr/>
        <a:lstStyle/>
        <a:p>
          <a:pPr rtl="0"/>
          <a:r>
            <a:rPr lang="en-GB" dirty="0">
              <a:latin typeface="Impact"/>
            </a:rPr>
            <a:t> </a:t>
          </a:r>
          <a:r>
            <a:rPr lang="en-GB" dirty="0">
              <a:latin typeface="Georgia"/>
            </a:rPr>
            <a:t>Teaching resources piloted</a:t>
          </a:r>
        </a:p>
      </dgm:t>
    </dgm:pt>
    <dgm:pt modelId="{134369A2-2FDA-4959-96FC-4218902F147A}" type="parTrans" cxnId="{3A880303-4670-4B76-8442-0B873BD63F67}">
      <dgm:prSet/>
      <dgm:spPr/>
      <dgm:t>
        <a:bodyPr/>
        <a:lstStyle/>
        <a:p>
          <a:endParaRPr lang="en-GB"/>
        </a:p>
      </dgm:t>
    </dgm:pt>
    <dgm:pt modelId="{A8C266D3-7E77-4117-B6EC-F73EC9D53810}" type="sibTrans" cxnId="{3A880303-4670-4B76-8442-0B873BD63F67}">
      <dgm:prSet/>
      <dgm:spPr/>
      <dgm:t>
        <a:bodyPr/>
        <a:lstStyle/>
        <a:p>
          <a:endParaRPr lang="en-GB"/>
        </a:p>
      </dgm:t>
    </dgm:pt>
    <dgm:pt modelId="{B9A28C7C-CADE-41E6-B3AD-1F711A06AAAF}">
      <dgm:prSet phldrT="[Text]" phldr="0"/>
      <dgm:spPr/>
      <dgm:t>
        <a:bodyPr/>
        <a:lstStyle/>
        <a:p>
          <a:pPr rtl="0"/>
          <a:r>
            <a:rPr lang="en-GB" dirty="0">
              <a:latin typeface="Georgia"/>
            </a:rPr>
            <a:t>Delivery to BSc year 1 students (Lecture &amp; Seminar)</a:t>
          </a:r>
        </a:p>
      </dgm:t>
    </dgm:pt>
    <dgm:pt modelId="{9F04E73D-6E08-44D5-9E15-DD70D6A9AB3F}" type="parTrans" cxnId="{244A4183-6BAC-4332-812F-6CA8F3D7AB07}">
      <dgm:prSet/>
      <dgm:spPr/>
      <dgm:t>
        <a:bodyPr/>
        <a:lstStyle/>
        <a:p>
          <a:endParaRPr lang="en-GB"/>
        </a:p>
      </dgm:t>
    </dgm:pt>
    <dgm:pt modelId="{4D2BF387-D2C7-483E-A639-E6DB36D36B74}" type="sibTrans" cxnId="{244A4183-6BAC-4332-812F-6CA8F3D7AB07}">
      <dgm:prSet/>
      <dgm:spPr/>
      <dgm:t>
        <a:bodyPr/>
        <a:lstStyle/>
        <a:p>
          <a:endParaRPr lang="en-GB"/>
        </a:p>
      </dgm:t>
    </dgm:pt>
    <dgm:pt modelId="{50C1292F-32C6-429B-93E3-464DAEBCFD29}">
      <dgm:prSet phldrT="[Text]" phldr="0"/>
      <dgm:spPr/>
      <dgm:t>
        <a:bodyPr/>
        <a:lstStyle/>
        <a:p>
          <a:pPr rtl="0"/>
          <a:r>
            <a:rPr lang="en-GB" dirty="0">
              <a:latin typeface="Georgia"/>
            </a:rPr>
            <a:t>Evaluation </a:t>
          </a:r>
        </a:p>
      </dgm:t>
    </dgm:pt>
    <dgm:pt modelId="{5874EE14-8561-42D7-A917-17A31255FF67}" type="parTrans" cxnId="{D866C26A-54B1-4F1C-8333-CFF058BCBF43}">
      <dgm:prSet/>
      <dgm:spPr/>
      <dgm:t>
        <a:bodyPr/>
        <a:lstStyle/>
        <a:p>
          <a:endParaRPr lang="en-GB"/>
        </a:p>
      </dgm:t>
    </dgm:pt>
    <dgm:pt modelId="{79CCE78C-9E5D-426C-85C4-253A11D1ACA3}" type="sibTrans" cxnId="{D866C26A-54B1-4F1C-8333-CFF058BCBF43}">
      <dgm:prSet/>
      <dgm:spPr/>
      <dgm:t>
        <a:bodyPr/>
        <a:lstStyle/>
        <a:p>
          <a:endParaRPr lang="en-GB"/>
        </a:p>
      </dgm:t>
    </dgm:pt>
    <dgm:pt modelId="{31C68ADD-E0C1-4EA0-82E7-3769B485CB87}">
      <dgm:prSet/>
      <dgm:spPr/>
      <dgm:t>
        <a:bodyPr/>
        <a:lstStyle/>
        <a:p>
          <a:pPr rtl="0"/>
          <a:r>
            <a:rPr lang="en-GB" dirty="0">
              <a:latin typeface="Georgia"/>
            </a:rPr>
            <a:t>Student partner visits- sustainability in-action at CLCH</a:t>
          </a:r>
          <a:endParaRPr lang="en-US" dirty="0">
            <a:latin typeface="Georgia"/>
          </a:endParaRPr>
        </a:p>
      </dgm:t>
    </dgm:pt>
    <dgm:pt modelId="{140EF6EB-C824-4D3E-A88E-659F9A2751D8}" type="parTrans" cxnId="{F823448A-B89D-4746-AEE9-0D58800CD11A}">
      <dgm:prSet/>
      <dgm:spPr/>
      <dgm:t>
        <a:bodyPr/>
        <a:lstStyle/>
        <a:p>
          <a:endParaRPr lang="en-GB"/>
        </a:p>
      </dgm:t>
    </dgm:pt>
    <dgm:pt modelId="{60413D48-D834-4A02-B5FD-57BEC973D758}" type="sibTrans" cxnId="{F823448A-B89D-4746-AEE9-0D58800CD11A}">
      <dgm:prSet/>
      <dgm:spPr/>
      <dgm:t>
        <a:bodyPr/>
        <a:lstStyle/>
        <a:p>
          <a:endParaRPr lang="en-GB"/>
        </a:p>
      </dgm:t>
    </dgm:pt>
    <dgm:pt modelId="{38EAC269-1A46-40BE-AF9F-D2EA555CEFFF}">
      <dgm:prSet/>
      <dgm:spPr/>
      <dgm:t>
        <a:bodyPr/>
        <a:lstStyle/>
        <a:p>
          <a:r>
            <a:rPr lang="en-GB" dirty="0"/>
            <a:t>Staff and student partners completed training sessions with </a:t>
          </a:r>
          <a:r>
            <a:rPr lang="en-GB" dirty="0" err="1"/>
            <a:t>SusQI</a:t>
          </a:r>
          <a:r>
            <a:rPr lang="en-GB" dirty="0"/>
            <a:t> and engage with range of resources</a:t>
          </a:r>
          <a:endParaRPr lang="en-US" dirty="0"/>
        </a:p>
      </dgm:t>
    </dgm:pt>
    <dgm:pt modelId="{76C8630D-4224-4FDE-B7C1-A7BA9FFC0FDF}" type="parTrans" cxnId="{3D18E88B-79B1-4BDF-B7DD-C1F77DC30218}">
      <dgm:prSet/>
      <dgm:spPr/>
      <dgm:t>
        <a:bodyPr/>
        <a:lstStyle/>
        <a:p>
          <a:endParaRPr lang="en-GB"/>
        </a:p>
      </dgm:t>
    </dgm:pt>
    <dgm:pt modelId="{2D575708-999C-441F-96B6-8F155ECB9A68}" type="sibTrans" cxnId="{3D18E88B-79B1-4BDF-B7DD-C1F77DC30218}">
      <dgm:prSet/>
      <dgm:spPr/>
      <dgm:t>
        <a:bodyPr/>
        <a:lstStyle/>
        <a:p>
          <a:endParaRPr lang="en-GB"/>
        </a:p>
      </dgm:t>
    </dgm:pt>
    <dgm:pt modelId="{C450619A-5607-4169-AFAF-D9BA143C7BCF}">
      <dgm:prSet/>
      <dgm:spPr/>
      <dgm:t>
        <a:bodyPr/>
        <a:lstStyle/>
        <a:p>
          <a:pPr rtl="0"/>
          <a:r>
            <a:rPr lang="en-GB" dirty="0">
              <a:latin typeface="Georgia"/>
            </a:rPr>
            <a:t> </a:t>
          </a:r>
          <a:r>
            <a:rPr lang="en-GB" b="1" dirty="0">
              <a:latin typeface="Georgia"/>
            </a:rPr>
            <a:t>Placements </a:t>
          </a:r>
          <a:r>
            <a:rPr lang="en-GB" dirty="0">
              <a:latin typeface="Georgia"/>
            </a:rPr>
            <a:t>with a leadership/sustainability focus at CLCH</a:t>
          </a:r>
          <a:endParaRPr lang="en-US" dirty="0">
            <a:latin typeface="Georgia"/>
          </a:endParaRPr>
        </a:p>
      </dgm:t>
    </dgm:pt>
    <dgm:pt modelId="{D5DA4091-8D26-435C-985E-478C9441ADC7}" type="parTrans" cxnId="{B88FDB4D-9F6C-42E0-8BE6-82B7AB79A7EA}">
      <dgm:prSet/>
      <dgm:spPr/>
      <dgm:t>
        <a:bodyPr/>
        <a:lstStyle/>
        <a:p>
          <a:endParaRPr lang="en-GB"/>
        </a:p>
      </dgm:t>
    </dgm:pt>
    <dgm:pt modelId="{51D849EA-AEA0-4267-B154-16852AB77E18}" type="sibTrans" cxnId="{B88FDB4D-9F6C-42E0-8BE6-82B7AB79A7EA}">
      <dgm:prSet/>
      <dgm:spPr/>
      <dgm:t>
        <a:bodyPr/>
        <a:lstStyle/>
        <a:p>
          <a:endParaRPr lang="en-GB"/>
        </a:p>
      </dgm:t>
    </dgm:pt>
    <dgm:pt modelId="{7293F07F-7BA3-424E-8468-03C782491F80}">
      <dgm:prSet/>
      <dgm:spPr/>
      <dgm:t>
        <a:bodyPr/>
        <a:lstStyle/>
        <a:p>
          <a:r>
            <a:rPr lang="en-GB" dirty="0"/>
            <a:t>Teaching resources (lecture and seminar) co-produced using backward design </a:t>
          </a:r>
          <a:endParaRPr lang="en-US" dirty="0"/>
        </a:p>
      </dgm:t>
    </dgm:pt>
    <dgm:pt modelId="{21030EE9-992E-4478-B919-15A544B14160}" type="parTrans" cxnId="{6E6DCACE-8E27-48FC-9E2E-E5FA49605098}">
      <dgm:prSet/>
      <dgm:spPr/>
      <dgm:t>
        <a:bodyPr/>
        <a:lstStyle/>
        <a:p>
          <a:endParaRPr lang="en-GB"/>
        </a:p>
      </dgm:t>
    </dgm:pt>
    <dgm:pt modelId="{366D30A4-EF85-41E5-B2E0-F83319C7D22F}" type="sibTrans" cxnId="{6E6DCACE-8E27-48FC-9E2E-E5FA49605098}">
      <dgm:prSet/>
      <dgm:spPr/>
      <dgm:t>
        <a:bodyPr/>
        <a:lstStyle/>
        <a:p>
          <a:endParaRPr lang="en-GB"/>
        </a:p>
      </dgm:t>
    </dgm:pt>
    <dgm:pt modelId="{98A9D48F-E238-4416-85E7-663C232B47BD}">
      <dgm:prSet phldr="0"/>
      <dgm:spPr/>
      <dgm:t>
        <a:bodyPr/>
        <a:lstStyle/>
        <a:p>
          <a:pPr rtl="0"/>
          <a:r>
            <a:rPr lang="en-GB" dirty="0">
              <a:latin typeface="Georgia"/>
            </a:rPr>
            <a:t>Training for student partners (pedagogy and teaching delivery)</a:t>
          </a:r>
        </a:p>
      </dgm:t>
    </dgm:pt>
    <dgm:pt modelId="{567F1A63-1112-4196-AFA9-0736A765B992}" type="parTrans" cxnId="{12B38AC7-FFD4-488D-928D-AC2840A58ED1}">
      <dgm:prSet/>
      <dgm:spPr/>
      <dgm:t>
        <a:bodyPr/>
        <a:lstStyle/>
        <a:p>
          <a:endParaRPr lang="en-GB"/>
        </a:p>
      </dgm:t>
    </dgm:pt>
    <dgm:pt modelId="{5089698D-0E6A-4232-B933-B0C424B85971}" type="sibTrans" cxnId="{12B38AC7-FFD4-488D-928D-AC2840A58ED1}">
      <dgm:prSet/>
      <dgm:spPr/>
      <dgm:t>
        <a:bodyPr/>
        <a:lstStyle/>
        <a:p>
          <a:endParaRPr lang="en-GB"/>
        </a:p>
      </dgm:t>
    </dgm:pt>
    <dgm:pt modelId="{89275353-1107-45B9-BEB4-8BC212C75169}" type="pres">
      <dgm:prSet presAssocID="{7D8FD979-D5EE-4CD9-A8FB-9489ED1FB065}" presName="Name0" presStyleCnt="0">
        <dgm:presLayoutVars>
          <dgm:dir/>
          <dgm:resizeHandles/>
        </dgm:presLayoutVars>
      </dgm:prSet>
      <dgm:spPr/>
    </dgm:pt>
    <dgm:pt modelId="{AFC06DD3-28AF-4715-9857-E514377A38D1}" type="pres">
      <dgm:prSet presAssocID="{F85DD649-2EEC-45BA-9EC6-C4DFA029CC52}" presName="compNode" presStyleCnt="0"/>
      <dgm:spPr/>
    </dgm:pt>
    <dgm:pt modelId="{E3D9EFC9-58C6-4B1D-954D-FDDDB02212F3}" type="pres">
      <dgm:prSet presAssocID="{F85DD649-2EEC-45BA-9EC6-C4DFA029CC52}" presName="dummyConnPt" presStyleCnt="0"/>
      <dgm:spPr/>
    </dgm:pt>
    <dgm:pt modelId="{A7A5CA94-4D1F-4EC1-9213-5272D41D01A8}" type="pres">
      <dgm:prSet presAssocID="{F85DD649-2EEC-45BA-9EC6-C4DFA029CC52}" presName="node" presStyleLbl="node1" presStyleIdx="0" presStyleCnt="9">
        <dgm:presLayoutVars>
          <dgm:bulletEnabled val="1"/>
        </dgm:presLayoutVars>
      </dgm:prSet>
      <dgm:spPr/>
    </dgm:pt>
    <dgm:pt modelId="{327E5D2B-C3A1-40E2-A7AF-27EF487E7182}" type="pres">
      <dgm:prSet presAssocID="{197FE014-699F-4911-ABAA-60DBA83DA164}" presName="sibTrans" presStyleLbl="bgSibTrans2D1" presStyleIdx="0" presStyleCnt="8"/>
      <dgm:spPr/>
    </dgm:pt>
    <dgm:pt modelId="{C825EBE6-B1A5-4C96-95D1-835F1EF02C1C}" type="pres">
      <dgm:prSet presAssocID="{31C68ADD-E0C1-4EA0-82E7-3769B485CB87}" presName="compNode" presStyleCnt="0"/>
      <dgm:spPr/>
    </dgm:pt>
    <dgm:pt modelId="{0C2AF51B-940D-4903-A296-CA33CABCC36B}" type="pres">
      <dgm:prSet presAssocID="{31C68ADD-E0C1-4EA0-82E7-3769B485CB87}" presName="dummyConnPt" presStyleCnt="0"/>
      <dgm:spPr/>
    </dgm:pt>
    <dgm:pt modelId="{327BAC16-DCB1-4CFA-8E8A-294318586612}" type="pres">
      <dgm:prSet presAssocID="{31C68ADD-E0C1-4EA0-82E7-3769B485CB87}" presName="node" presStyleLbl="node1" presStyleIdx="1" presStyleCnt="9">
        <dgm:presLayoutVars>
          <dgm:bulletEnabled val="1"/>
        </dgm:presLayoutVars>
      </dgm:prSet>
      <dgm:spPr/>
    </dgm:pt>
    <dgm:pt modelId="{C1A59B84-DCC4-46E0-ADB7-18B98BCA245A}" type="pres">
      <dgm:prSet presAssocID="{60413D48-D834-4A02-B5FD-57BEC973D758}" presName="sibTrans" presStyleLbl="bgSibTrans2D1" presStyleIdx="1" presStyleCnt="8"/>
      <dgm:spPr/>
    </dgm:pt>
    <dgm:pt modelId="{2E2860D5-2441-474B-BF9F-0628A98D089F}" type="pres">
      <dgm:prSet presAssocID="{38EAC269-1A46-40BE-AF9F-D2EA555CEFFF}" presName="compNode" presStyleCnt="0"/>
      <dgm:spPr/>
    </dgm:pt>
    <dgm:pt modelId="{1594B0CE-473A-4F42-8BF2-9A18FB408729}" type="pres">
      <dgm:prSet presAssocID="{38EAC269-1A46-40BE-AF9F-D2EA555CEFFF}" presName="dummyConnPt" presStyleCnt="0"/>
      <dgm:spPr/>
    </dgm:pt>
    <dgm:pt modelId="{F0142395-8CB4-4055-A42C-60EBB17DBFDD}" type="pres">
      <dgm:prSet presAssocID="{38EAC269-1A46-40BE-AF9F-D2EA555CEFFF}" presName="node" presStyleLbl="node1" presStyleIdx="2" presStyleCnt="9">
        <dgm:presLayoutVars>
          <dgm:bulletEnabled val="1"/>
        </dgm:presLayoutVars>
      </dgm:prSet>
      <dgm:spPr/>
    </dgm:pt>
    <dgm:pt modelId="{7A75A080-AD77-4DD4-A078-CAE4EBDAD13D}" type="pres">
      <dgm:prSet presAssocID="{2D575708-999C-441F-96B6-8F155ECB9A68}" presName="sibTrans" presStyleLbl="bgSibTrans2D1" presStyleIdx="2" presStyleCnt="8"/>
      <dgm:spPr/>
    </dgm:pt>
    <dgm:pt modelId="{EAA1017D-997D-4C75-9B55-4D4CBD7F350D}" type="pres">
      <dgm:prSet presAssocID="{C450619A-5607-4169-AFAF-D9BA143C7BCF}" presName="compNode" presStyleCnt="0"/>
      <dgm:spPr/>
    </dgm:pt>
    <dgm:pt modelId="{90B314E2-366A-48D1-8715-3376DD3B2F20}" type="pres">
      <dgm:prSet presAssocID="{C450619A-5607-4169-AFAF-D9BA143C7BCF}" presName="dummyConnPt" presStyleCnt="0"/>
      <dgm:spPr/>
    </dgm:pt>
    <dgm:pt modelId="{E6A7B195-71C0-4009-B38C-7F086EF53BF3}" type="pres">
      <dgm:prSet presAssocID="{C450619A-5607-4169-AFAF-D9BA143C7BCF}" presName="node" presStyleLbl="node1" presStyleIdx="3" presStyleCnt="9">
        <dgm:presLayoutVars>
          <dgm:bulletEnabled val="1"/>
        </dgm:presLayoutVars>
      </dgm:prSet>
      <dgm:spPr/>
    </dgm:pt>
    <dgm:pt modelId="{25AEC767-D04E-4C9F-A12C-1CD3CF67314E}" type="pres">
      <dgm:prSet presAssocID="{51D849EA-AEA0-4267-B154-16852AB77E18}" presName="sibTrans" presStyleLbl="bgSibTrans2D1" presStyleIdx="3" presStyleCnt="8"/>
      <dgm:spPr/>
    </dgm:pt>
    <dgm:pt modelId="{CC109D4E-C3F4-493F-9CDF-3392F21EE066}" type="pres">
      <dgm:prSet presAssocID="{98A9D48F-E238-4416-85E7-663C232B47BD}" presName="compNode" presStyleCnt="0"/>
      <dgm:spPr/>
    </dgm:pt>
    <dgm:pt modelId="{889991A5-21C6-4A24-83D4-08D6CEB04C64}" type="pres">
      <dgm:prSet presAssocID="{98A9D48F-E238-4416-85E7-663C232B47BD}" presName="dummyConnPt" presStyleCnt="0"/>
      <dgm:spPr/>
    </dgm:pt>
    <dgm:pt modelId="{BB383536-FA12-4297-92BB-4A85A6DB761E}" type="pres">
      <dgm:prSet presAssocID="{98A9D48F-E238-4416-85E7-663C232B47BD}" presName="node" presStyleLbl="node1" presStyleIdx="4" presStyleCnt="9">
        <dgm:presLayoutVars>
          <dgm:bulletEnabled val="1"/>
        </dgm:presLayoutVars>
      </dgm:prSet>
      <dgm:spPr/>
    </dgm:pt>
    <dgm:pt modelId="{A0B4E682-5EB0-4EFB-8D36-805DEA51BC8A}" type="pres">
      <dgm:prSet presAssocID="{5089698D-0E6A-4232-B933-B0C424B85971}" presName="sibTrans" presStyleLbl="bgSibTrans2D1" presStyleIdx="4" presStyleCnt="8"/>
      <dgm:spPr/>
    </dgm:pt>
    <dgm:pt modelId="{DDA2BA8D-DED0-4F64-AD79-96D33ED07A3F}" type="pres">
      <dgm:prSet presAssocID="{7293F07F-7BA3-424E-8468-03C782491F80}" presName="compNode" presStyleCnt="0"/>
      <dgm:spPr/>
    </dgm:pt>
    <dgm:pt modelId="{8605F214-8757-417C-AD3B-FE0569471484}" type="pres">
      <dgm:prSet presAssocID="{7293F07F-7BA3-424E-8468-03C782491F80}" presName="dummyConnPt" presStyleCnt="0"/>
      <dgm:spPr/>
    </dgm:pt>
    <dgm:pt modelId="{B2348263-B986-4BFF-BADA-05F424D737EB}" type="pres">
      <dgm:prSet presAssocID="{7293F07F-7BA3-424E-8468-03C782491F80}" presName="node" presStyleLbl="node1" presStyleIdx="5" presStyleCnt="9">
        <dgm:presLayoutVars>
          <dgm:bulletEnabled val="1"/>
        </dgm:presLayoutVars>
      </dgm:prSet>
      <dgm:spPr/>
    </dgm:pt>
    <dgm:pt modelId="{AA9369C5-63C3-4208-B7A0-1FFF9CDD39CA}" type="pres">
      <dgm:prSet presAssocID="{366D30A4-EF85-41E5-B2E0-F83319C7D22F}" presName="sibTrans" presStyleLbl="bgSibTrans2D1" presStyleIdx="5" presStyleCnt="8"/>
      <dgm:spPr/>
    </dgm:pt>
    <dgm:pt modelId="{B97BC464-F7CC-4AAC-848C-D9B282F4C345}" type="pres">
      <dgm:prSet presAssocID="{640CDB24-AE2E-442A-8CAA-A7FF605B8972}" presName="compNode" presStyleCnt="0"/>
      <dgm:spPr/>
    </dgm:pt>
    <dgm:pt modelId="{19C4A14E-CA9F-4E2E-819D-E9C1BB5E23B0}" type="pres">
      <dgm:prSet presAssocID="{640CDB24-AE2E-442A-8CAA-A7FF605B8972}" presName="dummyConnPt" presStyleCnt="0"/>
      <dgm:spPr/>
    </dgm:pt>
    <dgm:pt modelId="{C6A38583-71BF-4814-81CD-06D1B1FB6CBA}" type="pres">
      <dgm:prSet presAssocID="{640CDB24-AE2E-442A-8CAA-A7FF605B8972}" presName="node" presStyleLbl="node1" presStyleIdx="6" presStyleCnt="9">
        <dgm:presLayoutVars>
          <dgm:bulletEnabled val="1"/>
        </dgm:presLayoutVars>
      </dgm:prSet>
      <dgm:spPr/>
    </dgm:pt>
    <dgm:pt modelId="{29B71BF3-F68F-4D8C-B7E7-9D88D921ED2E}" type="pres">
      <dgm:prSet presAssocID="{A8C266D3-7E77-4117-B6EC-F73EC9D53810}" presName="sibTrans" presStyleLbl="bgSibTrans2D1" presStyleIdx="6" presStyleCnt="8"/>
      <dgm:spPr/>
    </dgm:pt>
    <dgm:pt modelId="{5B330EF9-86B7-4F09-95A5-922332BE37BD}" type="pres">
      <dgm:prSet presAssocID="{B9A28C7C-CADE-41E6-B3AD-1F711A06AAAF}" presName="compNode" presStyleCnt="0"/>
      <dgm:spPr/>
    </dgm:pt>
    <dgm:pt modelId="{4CA9F3E0-5FE6-49A3-8B4C-46D0ED7EA0CE}" type="pres">
      <dgm:prSet presAssocID="{B9A28C7C-CADE-41E6-B3AD-1F711A06AAAF}" presName="dummyConnPt" presStyleCnt="0"/>
      <dgm:spPr/>
    </dgm:pt>
    <dgm:pt modelId="{36EBD237-5C95-415C-A056-C6C6FA3B8574}" type="pres">
      <dgm:prSet presAssocID="{B9A28C7C-CADE-41E6-B3AD-1F711A06AAAF}" presName="node" presStyleLbl="node1" presStyleIdx="7" presStyleCnt="9">
        <dgm:presLayoutVars>
          <dgm:bulletEnabled val="1"/>
        </dgm:presLayoutVars>
      </dgm:prSet>
      <dgm:spPr/>
    </dgm:pt>
    <dgm:pt modelId="{60086A2E-E688-448A-AED4-5D5109B903FE}" type="pres">
      <dgm:prSet presAssocID="{4D2BF387-D2C7-483E-A639-E6DB36D36B74}" presName="sibTrans" presStyleLbl="bgSibTrans2D1" presStyleIdx="7" presStyleCnt="8"/>
      <dgm:spPr/>
    </dgm:pt>
    <dgm:pt modelId="{A5963B9A-761A-49B4-B659-BCA1D2BE7F72}" type="pres">
      <dgm:prSet presAssocID="{50C1292F-32C6-429B-93E3-464DAEBCFD29}" presName="compNode" presStyleCnt="0"/>
      <dgm:spPr/>
    </dgm:pt>
    <dgm:pt modelId="{D0E96BDE-2E3F-454D-AC30-37D26FD5F95B}" type="pres">
      <dgm:prSet presAssocID="{50C1292F-32C6-429B-93E3-464DAEBCFD29}" presName="dummyConnPt" presStyleCnt="0"/>
      <dgm:spPr/>
    </dgm:pt>
    <dgm:pt modelId="{6404A8C5-0570-4AC7-AC31-B035B8F00DFA}" type="pres">
      <dgm:prSet presAssocID="{50C1292F-32C6-429B-93E3-464DAEBCFD29}" presName="node" presStyleLbl="node1" presStyleIdx="8" presStyleCnt="9">
        <dgm:presLayoutVars>
          <dgm:bulletEnabled val="1"/>
        </dgm:presLayoutVars>
      </dgm:prSet>
      <dgm:spPr/>
    </dgm:pt>
  </dgm:ptLst>
  <dgm:cxnLst>
    <dgm:cxn modelId="{3A880303-4670-4B76-8442-0B873BD63F67}" srcId="{7D8FD979-D5EE-4CD9-A8FB-9489ED1FB065}" destId="{640CDB24-AE2E-442A-8CAA-A7FF605B8972}" srcOrd="6" destOrd="0" parTransId="{134369A2-2FDA-4959-96FC-4218902F147A}" sibTransId="{A8C266D3-7E77-4117-B6EC-F73EC9D53810}"/>
    <dgm:cxn modelId="{7FC6DA06-D330-44CF-91E7-3A3B8477AABF}" type="presOf" srcId="{366D30A4-EF85-41E5-B2E0-F83319C7D22F}" destId="{AA9369C5-63C3-4208-B7A0-1FFF9CDD39CA}" srcOrd="0" destOrd="0" presId="urn:microsoft.com/office/officeart/2005/8/layout/bProcess4"/>
    <dgm:cxn modelId="{C5B77914-B2B4-4ABF-A335-012655391125}" type="presOf" srcId="{98A9D48F-E238-4416-85E7-663C232B47BD}" destId="{BB383536-FA12-4297-92BB-4A85A6DB761E}" srcOrd="0" destOrd="0" presId="urn:microsoft.com/office/officeart/2005/8/layout/bProcess4"/>
    <dgm:cxn modelId="{11C15726-920A-473A-AF4F-C5A5A5EA78CC}" type="presOf" srcId="{51D849EA-AEA0-4267-B154-16852AB77E18}" destId="{25AEC767-D04E-4C9F-A12C-1CD3CF67314E}" srcOrd="0" destOrd="0" presId="urn:microsoft.com/office/officeart/2005/8/layout/bProcess4"/>
    <dgm:cxn modelId="{7A940D2B-574C-4A7D-97AD-1EA7B10A28DC}" type="presOf" srcId="{7293F07F-7BA3-424E-8468-03C782491F80}" destId="{B2348263-B986-4BFF-BADA-05F424D737EB}" srcOrd="0" destOrd="0" presId="urn:microsoft.com/office/officeart/2005/8/layout/bProcess4"/>
    <dgm:cxn modelId="{1CB0EF3C-BCE6-41FD-8A74-C29BD485BC86}" type="presOf" srcId="{5089698D-0E6A-4232-B933-B0C424B85971}" destId="{A0B4E682-5EB0-4EFB-8D36-805DEA51BC8A}" srcOrd="0" destOrd="0" presId="urn:microsoft.com/office/officeart/2005/8/layout/bProcess4"/>
    <dgm:cxn modelId="{2341D45B-249C-4850-853E-FFB0EEA7C3CF}" type="presOf" srcId="{7D8FD979-D5EE-4CD9-A8FB-9489ED1FB065}" destId="{89275353-1107-45B9-BEB4-8BC212C75169}" srcOrd="0" destOrd="0" presId="urn:microsoft.com/office/officeart/2005/8/layout/bProcess4"/>
    <dgm:cxn modelId="{02075964-3CD7-4DD9-A611-75DEBF6FD4A7}" srcId="{7D8FD979-D5EE-4CD9-A8FB-9489ED1FB065}" destId="{F85DD649-2EEC-45BA-9EC6-C4DFA029CC52}" srcOrd="0" destOrd="0" parTransId="{5628261B-F4B1-46C8-91E9-936889E4D302}" sibTransId="{197FE014-699F-4911-ABAA-60DBA83DA164}"/>
    <dgm:cxn modelId="{D866C26A-54B1-4F1C-8333-CFF058BCBF43}" srcId="{7D8FD979-D5EE-4CD9-A8FB-9489ED1FB065}" destId="{50C1292F-32C6-429B-93E3-464DAEBCFD29}" srcOrd="8" destOrd="0" parTransId="{5874EE14-8561-42D7-A917-17A31255FF67}" sibTransId="{79CCE78C-9E5D-426C-85C4-253A11D1ACA3}"/>
    <dgm:cxn modelId="{B88FDB4D-9F6C-42E0-8BE6-82B7AB79A7EA}" srcId="{7D8FD979-D5EE-4CD9-A8FB-9489ED1FB065}" destId="{C450619A-5607-4169-AFAF-D9BA143C7BCF}" srcOrd="3" destOrd="0" parTransId="{D5DA4091-8D26-435C-985E-478C9441ADC7}" sibTransId="{51D849EA-AEA0-4267-B154-16852AB77E18}"/>
    <dgm:cxn modelId="{8809E758-B0F2-4461-8EDD-3FF2448819D4}" type="presOf" srcId="{197FE014-699F-4911-ABAA-60DBA83DA164}" destId="{327E5D2B-C3A1-40E2-A7AF-27EF487E7182}" srcOrd="0" destOrd="0" presId="urn:microsoft.com/office/officeart/2005/8/layout/bProcess4"/>
    <dgm:cxn modelId="{E06A997A-BBE0-4070-8D88-740E88F1C265}" type="presOf" srcId="{F85DD649-2EEC-45BA-9EC6-C4DFA029CC52}" destId="{A7A5CA94-4D1F-4EC1-9213-5272D41D01A8}" srcOrd="0" destOrd="0" presId="urn:microsoft.com/office/officeart/2005/8/layout/bProcess4"/>
    <dgm:cxn modelId="{DE9A6682-ADCC-4B47-ACC3-46672EAC7A60}" type="presOf" srcId="{4D2BF387-D2C7-483E-A639-E6DB36D36B74}" destId="{60086A2E-E688-448A-AED4-5D5109B903FE}" srcOrd="0" destOrd="0" presId="urn:microsoft.com/office/officeart/2005/8/layout/bProcess4"/>
    <dgm:cxn modelId="{244A4183-6BAC-4332-812F-6CA8F3D7AB07}" srcId="{7D8FD979-D5EE-4CD9-A8FB-9489ED1FB065}" destId="{B9A28C7C-CADE-41E6-B3AD-1F711A06AAAF}" srcOrd="7" destOrd="0" parTransId="{9F04E73D-6E08-44D5-9E15-DD70D6A9AB3F}" sibTransId="{4D2BF387-D2C7-483E-A639-E6DB36D36B74}"/>
    <dgm:cxn modelId="{A27CAB86-3C4C-4AF9-801C-B0317CA686FD}" type="presOf" srcId="{640CDB24-AE2E-442A-8CAA-A7FF605B8972}" destId="{C6A38583-71BF-4814-81CD-06D1B1FB6CBA}" srcOrd="0" destOrd="0" presId="urn:microsoft.com/office/officeart/2005/8/layout/bProcess4"/>
    <dgm:cxn modelId="{F823448A-B89D-4746-AEE9-0D58800CD11A}" srcId="{7D8FD979-D5EE-4CD9-A8FB-9489ED1FB065}" destId="{31C68ADD-E0C1-4EA0-82E7-3769B485CB87}" srcOrd="1" destOrd="0" parTransId="{140EF6EB-C824-4D3E-A88E-659F9A2751D8}" sibTransId="{60413D48-D834-4A02-B5FD-57BEC973D758}"/>
    <dgm:cxn modelId="{3D18E88B-79B1-4BDF-B7DD-C1F77DC30218}" srcId="{7D8FD979-D5EE-4CD9-A8FB-9489ED1FB065}" destId="{38EAC269-1A46-40BE-AF9F-D2EA555CEFFF}" srcOrd="2" destOrd="0" parTransId="{76C8630D-4224-4FDE-B7C1-A7BA9FFC0FDF}" sibTransId="{2D575708-999C-441F-96B6-8F155ECB9A68}"/>
    <dgm:cxn modelId="{5B62138E-F937-4C01-B032-A7E0E2A32D8B}" type="presOf" srcId="{2D575708-999C-441F-96B6-8F155ECB9A68}" destId="{7A75A080-AD77-4DD4-A078-CAE4EBDAD13D}" srcOrd="0" destOrd="0" presId="urn:microsoft.com/office/officeart/2005/8/layout/bProcess4"/>
    <dgm:cxn modelId="{FE561191-0A7C-462C-A567-49BE910CC5DC}" type="presOf" srcId="{B9A28C7C-CADE-41E6-B3AD-1F711A06AAAF}" destId="{36EBD237-5C95-415C-A056-C6C6FA3B8574}" srcOrd="0" destOrd="0" presId="urn:microsoft.com/office/officeart/2005/8/layout/bProcess4"/>
    <dgm:cxn modelId="{9E4F5F98-A78E-42D4-B7EA-73F32C8685BD}" type="presOf" srcId="{60413D48-D834-4A02-B5FD-57BEC973D758}" destId="{C1A59B84-DCC4-46E0-ADB7-18B98BCA245A}" srcOrd="0" destOrd="0" presId="urn:microsoft.com/office/officeart/2005/8/layout/bProcess4"/>
    <dgm:cxn modelId="{396B149C-6E81-42CF-8707-FE4B8612358A}" type="presOf" srcId="{C450619A-5607-4169-AFAF-D9BA143C7BCF}" destId="{E6A7B195-71C0-4009-B38C-7F086EF53BF3}" srcOrd="0" destOrd="0" presId="urn:microsoft.com/office/officeart/2005/8/layout/bProcess4"/>
    <dgm:cxn modelId="{2F4941A4-5385-4968-A7AC-B87EA5DA5C58}" type="presOf" srcId="{38EAC269-1A46-40BE-AF9F-D2EA555CEFFF}" destId="{F0142395-8CB4-4055-A42C-60EBB17DBFDD}" srcOrd="0" destOrd="0" presId="urn:microsoft.com/office/officeart/2005/8/layout/bProcess4"/>
    <dgm:cxn modelId="{F489F8AC-3415-4D91-AE26-4F64466BD176}" type="presOf" srcId="{A8C266D3-7E77-4117-B6EC-F73EC9D53810}" destId="{29B71BF3-F68F-4D8C-B7E7-9D88D921ED2E}" srcOrd="0" destOrd="0" presId="urn:microsoft.com/office/officeart/2005/8/layout/bProcess4"/>
    <dgm:cxn modelId="{CFC5E4BB-8690-4802-A235-653B22BEFA98}" type="presOf" srcId="{50C1292F-32C6-429B-93E3-464DAEBCFD29}" destId="{6404A8C5-0570-4AC7-AC31-B035B8F00DFA}" srcOrd="0" destOrd="0" presId="urn:microsoft.com/office/officeart/2005/8/layout/bProcess4"/>
    <dgm:cxn modelId="{12B38AC7-FFD4-488D-928D-AC2840A58ED1}" srcId="{7D8FD979-D5EE-4CD9-A8FB-9489ED1FB065}" destId="{98A9D48F-E238-4416-85E7-663C232B47BD}" srcOrd="4" destOrd="0" parTransId="{567F1A63-1112-4196-AFA9-0736A765B992}" sibTransId="{5089698D-0E6A-4232-B933-B0C424B85971}"/>
    <dgm:cxn modelId="{6E6DCACE-8E27-48FC-9E2E-E5FA49605098}" srcId="{7D8FD979-D5EE-4CD9-A8FB-9489ED1FB065}" destId="{7293F07F-7BA3-424E-8468-03C782491F80}" srcOrd="5" destOrd="0" parTransId="{21030EE9-992E-4478-B919-15A544B14160}" sibTransId="{366D30A4-EF85-41E5-B2E0-F83319C7D22F}"/>
    <dgm:cxn modelId="{C1B0C8E6-A3E6-4395-9F46-8C30F516968B}" type="presOf" srcId="{31C68ADD-E0C1-4EA0-82E7-3769B485CB87}" destId="{327BAC16-DCB1-4CFA-8E8A-294318586612}" srcOrd="0" destOrd="0" presId="urn:microsoft.com/office/officeart/2005/8/layout/bProcess4"/>
    <dgm:cxn modelId="{8D7AFAB0-DC3D-43C3-9D84-E3FB91D1CFE6}" type="presParOf" srcId="{89275353-1107-45B9-BEB4-8BC212C75169}" destId="{AFC06DD3-28AF-4715-9857-E514377A38D1}" srcOrd="0" destOrd="0" presId="urn:microsoft.com/office/officeart/2005/8/layout/bProcess4"/>
    <dgm:cxn modelId="{6915CDC9-EDAE-45EF-9A5F-DA35E2909A81}" type="presParOf" srcId="{AFC06DD3-28AF-4715-9857-E514377A38D1}" destId="{E3D9EFC9-58C6-4B1D-954D-FDDDB02212F3}" srcOrd="0" destOrd="0" presId="urn:microsoft.com/office/officeart/2005/8/layout/bProcess4"/>
    <dgm:cxn modelId="{1FE952AF-82A2-42A1-846D-AD63B4D1187A}" type="presParOf" srcId="{AFC06DD3-28AF-4715-9857-E514377A38D1}" destId="{A7A5CA94-4D1F-4EC1-9213-5272D41D01A8}" srcOrd="1" destOrd="0" presId="urn:microsoft.com/office/officeart/2005/8/layout/bProcess4"/>
    <dgm:cxn modelId="{AEFB4A3E-1DC5-4381-AB78-C8CC2DD8F86C}" type="presParOf" srcId="{89275353-1107-45B9-BEB4-8BC212C75169}" destId="{327E5D2B-C3A1-40E2-A7AF-27EF487E7182}" srcOrd="1" destOrd="0" presId="urn:microsoft.com/office/officeart/2005/8/layout/bProcess4"/>
    <dgm:cxn modelId="{F29B47E1-F2DE-45A4-84DF-CC96F23E91A5}" type="presParOf" srcId="{89275353-1107-45B9-BEB4-8BC212C75169}" destId="{C825EBE6-B1A5-4C96-95D1-835F1EF02C1C}" srcOrd="2" destOrd="0" presId="urn:microsoft.com/office/officeart/2005/8/layout/bProcess4"/>
    <dgm:cxn modelId="{FC38F75A-DFC0-40AB-BFC5-5CDE4BA191B9}" type="presParOf" srcId="{C825EBE6-B1A5-4C96-95D1-835F1EF02C1C}" destId="{0C2AF51B-940D-4903-A296-CA33CABCC36B}" srcOrd="0" destOrd="0" presId="urn:microsoft.com/office/officeart/2005/8/layout/bProcess4"/>
    <dgm:cxn modelId="{56A6752D-3C29-4E3A-BAA8-CD97B476C0AB}" type="presParOf" srcId="{C825EBE6-B1A5-4C96-95D1-835F1EF02C1C}" destId="{327BAC16-DCB1-4CFA-8E8A-294318586612}" srcOrd="1" destOrd="0" presId="urn:microsoft.com/office/officeart/2005/8/layout/bProcess4"/>
    <dgm:cxn modelId="{F7780A9B-97BB-4C76-9864-C80F0E977A1E}" type="presParOf" srcId="{89275353-1107-45B9-BEB4-8BC212C75169}" destId="{C1A59B84-DCC4-46E0-ADB7-18B98BCA245A}" srcOrd="3" destOrd="0" presId="urn:microsoft.com/office/officeart/2005/8/layout/bProcess4"/>
    <dgm:cxn modelId="{6FE2BFE2-8A4B-43DD-A23C-4275FE1A9636}" type="presParOf" srcId="{89275353-1107-45B9-BEB4-8BC212C75169}" destId="{2E2860D5-2441-474B-BF9F-0628A98D089F}" srcOrd="4" destOrd="0" presId="urn:microsoft.com/office/officeart/2005/8/layout/bProcess4"/>
    <dgm:cxn modelId="{AE53200D-D878-4FF8-AB63-0D4AEBA511D3}" type="presParOf" srcId="{2E2860D5-2441-474B-BF9F-0628A98D089F}" destId="{1594B0CE-473A-4F42-8BF2-9A18FB408729}" srcOrd="0" destOrd="0" presId="urn:microsoft.com/office/officeart/2005/8/layout/bProcess4"/>
    <dgm:cxn modelId="{08FE5B9B-F8E6-4586-A8C2-07D7737C8CAD}" type="presParOf" srcId="{2E2860D5-2441-474B-BF9F-0628A98D089F}" destId="{F0142395-8CB4-4055-A42C-60EBB17DBFDD}" srcOrd="1" destOrd="0" presId="urn:microsoft.com/office/officeart/2005/8/layout/bProcess4"/>
    <dgm:cxn modelId="{FFC8F65F-82DE-4D7F-AF92-2377A350250D}" type="presParOf" srcId="{89275353-1107-45B9-BEB4-8BC212C75169}" destId="{7A75A080-AD77-4DD4-A078-CAE4EBDAD13D}" srcOrd="5" destOrd="0" presId="urn:microsoft.com/office/officeart/2005/8/layout/bProcess4"/>
    <dgm:cxn modelId="{CDDA59E5-F5E1-4803-9CFE-76939247F408}" type="presParOf" srcId="{89275353-1107-45B9-BEB4-8BC212C75169}" destId="{EAA1017D-997D-4C75-9B55-4D4CBD7F350D}" srcOrd="6" destOrd="0" presId="urn:microsoft.com/office/officeart/2005/8/layout/bProcess4"/>
    <dgm:cxn modelId="{486490DA-6552-4A87-91CF-42E3FD1A64D4}" type="presParOf" srcId="{EAA1017D-997D-4C75-9B55-4D4CBD7F350D}" destId="{90B314E2-366A-48D1-8715-3376DD3B2F20}" srcOrd="0" destOrd="0" presId="urn:microsoft.com/office/officeart/2005/8/layout/bProcess4"/>
    <dgm:cxn modelId="{E5B17911-7C38-4ADB-9BC1-DCB1F05DD196}" type="presParOf" srcId="{EAA1017D-997D-4C75-9B55-4D4CBD7F350D}" destId="{E6A7B195-71C0-4009-B38C-7F086EF53BF3}" srcOrd="1" destOrd="0" presId="urn:microsoft.com/office/officeart/2005/8/layout/bProcess4"/>
    <dgm:cxn modelId="{357961B3-7AB5-4B40-B585-411584EF74F5}" type="presParOf" srcId="{89275353-1107-45B9-BEB4-8BC212C75169}" destId="{25AEC767-D04E-4C9F-A12C-1CD3CF67314E}" srcOrd="7" destOrd="0" presId="urn:microsoft.com/office/officeart/2005/8/layout/bProcess4"/>
    <dgm:cxn modelId="{D6D9FE27-D0D6-4ED2-990C-0A06AECBA040}" type="presParOf" srcId="{89275353-1107-45B9-BEB4-8BC212C75169}" destId="{CC109D4E-C3F4-493F-9CDF-3392F21EE066}" srcOrd="8" destOrd="0" presId="urn:microsoft.com/office/officeart/2005/8/layout/bProcess4"/>
    <dgm:cxn modelId="{65BAF39A-586B-404D-9B84-5C490A43E226}" type="presParOf" srcId="{CC109D4E-C3F4-493F-9CDF-3392F21EE066}" destId="{889991A5-21C6-4A24-83D4-08D6CEB04C64}" srcOrd="0" destOrd="0" presId="urn:microsoft.com/office/officeart/2005/8/layout/bProcess4"/>
    <dgm:cxn modelId="{4E1DE9EA-0EE6-4910-B4B8-FE95DC21A14E}" type="presParOf" srcId="{CC109D4E-C3F4-493F-9CDF-3392F21EE066}" destId="{BB383536-FA12-4297-92BB-4A85A6DB761E}" srcOrd="1" destOrd="0" presId="urn:microsoft.com/office/officeart/2005/8/layout/bProcess4"/>
    <dgm:cxn modelId="{15976976-20F4-40DD-96F4-5321342A4B0C}" type="presParOf" srcId="{89275353-1107-45B9-BEB4-8BC212C75169}" destId="{A0B4E682-5EB0-4EFB-8D36-805DEA51BC8A}" srcOrd="9" destOrd="0" presId="urn:microsoft.com/office/officeart/2005/8/layout/bProcess4"/>
    <dgm:cxn modelId="{B27B0BC8-39E0-446B-A92E-DC310603A533}" type="presParOf" srcId="{89275353-1107-45B9-BEB4-8BC212C75169}" destId="{DDA2BA8D-DED0-4F64-AD79-96D33ED07A3F}" srcOrd="10" destOrd="0" presId="urn:microsoft.com/office/officeart/2005/8/layout/bProcess4"/>
    <dgm:cxn modelId="{40B57925-9B9B-47B7-9BA0-F08862F00059}" type="presParOf" srcId="{DDA2BA8D-DED0-4F64-AD79-96D33ED07A3F}" destId="{8605F214-8757-417C-AD3B-FE0569471484}" srcOrd="0" destOrd="0" presId="urn:microsoft.com/office/officeart/2005/8/layout/bProcess4"/>
    <dgm:cxn modelId="{71B7D801-5559-4FC2-B83A-ACA1378FC5CD}" type="presParOf" srcId="{DDA2BA8D-DED0-4F64-AD79-96D33ED07A3F}" destId="{B2348263-B986-4BFF-BADA-05F424D737EB}" srcOrd="1" destOrd="0" presId="urn:microsoft.com/office/officeart/2005/8/layout/bProcess4"/>
    <dgm:cxn modelId="{6916AB87-09F5-44C6-9E27-7895012B8945}" type="presParOf" srcId="{89275353-1107-45B9-BEB4-8BC212C75169}" destId="{AA9369C5-63C3-4208-B7A0-1FFF9CDD39CA}" srcOrd="11" destOrd="0" presId="urn:microsoft.com/office/officeart/2005/8/layout/bProcess4"/>
    <dgm:cxn modelId="{03BC49F2-A56A-47C5-860E-664F6D8E587F}" type="presParOf" srcId="{89275353-1107-45B9-BEB4-8BC212C75169}" destId="{B97BC464-F7CC-4AAC-848C-D9B282F4C345}" srcOrd="12" destOrd="0" presId="urn:microsoft.com/office/officeart/2005/8/layout/bProcess4"/>
    <dgm:cxn modelId="{3D893E25-A273-47F8-8C06-E67711A76B84}" type="presParOf" srcId="{B97BC464-F7CC-4AAC-848C-D9B282F4C345}" destId="{19C4A14E-CA9F-4E2E-819D-E9C1BB5E23B0}" srcOrd="0" destOrd="0" presId="urn:microsoft.com/office/officeart/2005/8/layout/bProcess4"/>
    <dgm:cxn modelId="{9F792C8F-52D4-4A21-B5A8-C76B55000EFF}" type="presParOf" srcId="{B97BC464-F7CC-4AAC-848C-D9B282F4C345}" destId="{C6A38583-71BF-4814-81CD-06D1B1FB6CBA}" srcOrd="1" destOrd="0" presId="urn:microsoft.com/office/officeart/2005/8/layout/bProcess4"/>
    <dgm:cxn modelId="{F23D05A3-CFC6-4A2D-BE9E-40CD859B5872}" type="presParOf" srcId="{89275353-1107-45B9-BEB4-8BC212C75169}" destId="{29B71BF3-F68F-4D8C-B7E7-9D88D921ED2E}" srcOrd="13" destOrd="0" presId="urn:microsoft.com/office/officeart/2005/8/layout/bProcess4"/>
    <dgm:cxn modelId="{75FAC65E-0B6D-4180-A069-3762B703F7A7}" type="presParOf" srcId="{89275353-1107-45B9-BEB4-8BC212C75169}" destId="{5B330EF9-86B7-4F09-95A5-922332BE37BD}" srcOrd="14" destOrd="0" presId="urn:microsoft.com/office/officeart/2005/8/layout/bProcess4"/>
    <dgm:cxn modelId="{65BA7672-8CA4-4FDB-A2BC-264BF49BFEFF}" type="presParOf" srcId="{5B330EF9-86B7-4F09-95A5-922332BE37BD}" destId="{4CA9F3E0-5FE6-49A3-8B4C-46D0ED7EA0CE}" srcOrd="0" destOrd="0" presId="urn:microsoft.com/office/officeart/2005/8/layout/bProcess4"/>
    <dgm:cxn modelId="{C6E4A9C8-E74F-4A64-9624-C7A42AA1BE90}" type="presParOf" srcId="{5B330EF9-86B7-4F09-95A5-922332BE37BD}" destId="{36EBD237-5C95-415C-A056-C6C6FA3B8574}" srcOrd="1" destOrd="0" presId="urn:microsoft.com/office/officeart/2005/8/layout/bProcess4"/>
    <dgm:cxn modelId="{7A06B925-B997-4C2C-AD61-5D8E8BB813EC}" type="presParOf" srcId="{89275353-1107-45B9-BEB4-8BC212C75169}" destId="{60086A2E-E688-448A-AED4-5D5109B903FE}" srcOrd="15" destOrd="0" presId="urn:microsoft.com/office/officeart/2005/8/layout/bProcess4"/>
    <dgm:cxn modelId="{C14C70C6-0529-4E67-A525-DEFC85EF762F}" type="presParOf" srcId="{89275353-1107-45B9-BEB4-8BC212C75169}" destId="{A5963B9A-761A-49B4-B659-BCA1D2BE7F72}" srcOrd="16" destOrd="0" presId="urn:microsoft.com/office/officeart/2005/8/layout/bProcess4"/>
    <dgm:cxn modelId="{B85ECABE-9156-4669-B099-3462FA55E298}" type="presParOf" srcId="{A5963B9A-761A-49B4-B659-BCA1D2BE7F72}" destId="{D0E96BDE-2E3F-454D-AC30-37D26FD5F95B}" srcOrd="0" destOrd="0" presId="urn:microsoft.com/office/officeart/2005/8/layout/bProcess4"/>
    <dgm:cxn modelId="{D97B4D1D-A93E-4800-B52F-26F22D5EEAB4}" type="presParOf" srcId="{A5963B9A-761A-49B4-B659-BCA1D2BE7F72}" destId="{6404A8C5-0570-4AC7-AC31-B035B8F00DF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E5D2B-C3A1-40E2-A7AF-27EF487E7182}">
      <dsp:nvSpPr>
        <dsp:cNvPr id="0" name=""/>
        <dsp:cNvSpPr/>
      </dsp:nvSpPr>
      <dsp:spPr>
        <a:xfrm rot="5400000">
          <a:off x="-388284" y="1110996"/>
          <a:ext cx="1714518" cy="206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5CA94-4D1F-4EC1-9213-5272D41D01A8}">
      <dsp:nvSpPr>
        <dsp:cNvPr id="0" name=""/>
        <dsp:cNvSpPr/>
      </dsp:nvSpPr>
      <dsp:spPr>
        <a:xfrm>
          <a:off x="4236" y="1399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Recruitment of student partners </a:t>
          </a:r>
        </a:p>
      </dsp:txBody>
      <dsp:txXfrm>
        <a:off x="44639" y="54401"/>
        <a:ext cx="2218320" cy="1298669"/>
      </dsp:txXfrm>
    </dsp:sp>
    <dsp:sp modelId="{C1A59B84-DCC4-46E0-ADB7-18B98BCA245A}">
      <dsp:nvSpPr>
        <dsp:cNvPr id="0" name=""/>
        <dsp:cNvSpPr/>
      </dsp:nvSpPr>
      <dsp:spPr>
        <a:xfrm rot="5400000">
          <a:off x="-388284" y="2835341"/>
          <a:ext cx="1714518" cy="206921"/>
        </a:xfrm>
        <a:prstGeom prst="rect">
          <a:avLst/>
        </a:prstGeom>
        <a:solidFill>
          <a:schemeClr val="accent5">
            <a:hueOff val="287449"/>
            <a:satOff val="0"/>
            <a:lumOff val="14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BAC16-DCB1-4CFA-8E8A-294318586612}">
      <dsp:nvSpPr>
        <dsp:cNvPr id="0" name=""/>
        <dsp:cNvSpPr/>
      </dsp:nvSpPr>
      <dsp:spPr>
        <a:xfrm>
          <a:off x="4236" y="1738343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251518"/>
            <a:satOff val="0"/>
            <a:lumOff val="12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Georgia"/>
            </a:rPr>
            <a:t>Student partner visits- sustainability in-action at CLCH</a:t>
          </a:r>
          <a:endParaRPr lang="en-US" sz="1500" kern="1200" dirty="0">
            <a:latin typeface="Georgia"/>
          </a:endParaRPr>
        </a:p>
      </dsp:txBody>
      <dsp:txXfrm>
        <a:off x="44639" y="1778746"/>
        <a:ext cx="2218320" cy="1298669"/>
      </dsp:txXfrm>
    </dsp:sp>
    <dsp:sp modelId="{7A75A080-AD77-4DD4-A078-CAE4EBDAD13D}">
      <dsp:nvSpPr>
        <dsp:cNvPr id="0" name=""/>
        <dsp:cNvSpPr/>
      </dsp:nvSpPr>
      <dsp:spPr>
        <a:xfrm>
          <a:off x="473887" y="3697514"/>
          <a:ext cx="3048011" cy="206921"/>
        </a:xfrm>
        <a:prstGeom prst="rect">
          <a:avLst/>
        </a:prstGeom>
        <a:solidFill>
          <a:schemeClr val="accent5">
            <a:hueOff val="574899"/>
            <a:satOff val="0"/>
            <a:lumOff val="28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42395-8CB4-4055-A42C-60EBB17DBFDD}">
      <dsp:nvSpPr>
        <dsp:cNvPr id="0" name=""/>
        <dsp:cNvSpPr/>
      </dsp:nvSpPr>
      <dsp:spPr>
        <a:xfrm>
          <a:off x="4236" y="346268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503036"/>
            <a:satOff val="0"/>
            <a:lumOff val="2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Staff and student partners completed training sessions with </a:t>
          </a:r>
          <a:r>
            <a:rPr lang="en-GB" sz="1500" kern="1200" dirty="0" err="1"/>
            <a:t>SusQI</a:t>
          </a:r>
          <a:r>
            <a:rPr lang="en-GB" sz="1500" kern="1200" dirty="0"/>
            <a:t> and engage with range of resources</a:t>
          </a:r>
          <a:endParaRPr lang="en-US" sz="1500" kern="1200" dirty="0"/>
        </a:p>
      </dsp:txBody>
      <dsp:txXfrm>
        <a:off x="44639" y="3503091"/>
        <a:ext cx="2218320" cy="1298669"/>
      </dsp:txXfrm>
    </dsp:sp>
    <dsp:sp modelId="{25AEC767-D04E-4C9F-A12C-1CD3CF67314E}">
      <dsp:nvSpPr>
        <dsp:cNvPr id="0" name=""/>
        <dsp:cNvSpPr/>
      </dsp:nvSpPr>
      <dsp:spPr>
        <a:xfrm rot="16200000">
          <a:off x="2669553" y="2835341"/>
          <a:ext cx="1714518" cy="206921"/>
        </a:xfrm>
        <a:prstGeom prst="rect">
          <a:avLst/>
        </a:prstGeom>
        <a:solidFill>
          <a:schemeClr val="accent5">
            <a:hueOff val="862348"/>
            <a:satOff val="0"/>
            <a:lumOff val="42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7B195-71C0-4009-B38C-7F086EF53BF3}">
      <dsp:nvSpPr>
        <dsp:cNvPr id="0" name=""/>
        <dsp:cNvSpPr/>
      </dsp:nvSpPr>
      <dsp:spPr>
        <a:xfrm>
          <a:off x="3062074" y="346268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754555"/>
            <a:satOff val="0"/>
            <a:lumOff val="3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Georgia"/>
            </a:rPr>
            <a:t> </a:t>
          </a:r>
          <a:r>
            <a:rPr lang="en-GB" sz="1500" b="1" kern="1200" dirty="0">
              <a:latin typeface="Georgia"/>
            </a:rPr>
            <a:t>Placements </a:t>
          </a:r>
          <a:r>
            <a:rPr lang="en-GB" sz="1500" kern="1200" dirty="0">
              <a:latin typeface="Georgia"/>
            </a:rPr>
            <a:t>with a leadership/sustainability focus at CLCH</a:t>
          </a:r>
          <a:endParaRPr lang="en-US" sz="1500" kern="1200" dirty="0">
            <a:latin typeface="Georgia"/>
          </a:endParaRPr>
        </a:p>
      </dsp:txBody>
      <dsp:txXfrm>
        <a:off x="3102477" y="3503091"/>
        <a:ext cx="2218320" cy="1298669"/>
      </dsp:txXfrm>
    </dsp:sp>
    <dsp:sp modelId="{A0B4E682-5EB0-4EFB-8D36-805DEA51BC8A}">
      <dsp:nvSpPr>
        <dsp:cNvPr id="0" name=""/>
        <dsp:cNvSpPr/>
      </dsp:nvSpPr>
      <dsp:spPr>
        <a:xfrm rot="16200000">
          <a:off x="2669553" y="1110996"/>
          <a:ext cx="1714518" cy="206921"/>
        </a:xfrm>
        <a:prstGeom prst="rect">
          <a:avLst/>
        </a:prstGeom>
        <a:solidFill>
          <a:schemeClr val="accent5">
            <a:hueOff val="1149798"/>
            <a:satOff val="0"/>
            <a:lumOff val="56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83536-FA12-4297-92BB-4A85A6DB761E}">
      <dsp:nvSpPr>
        <dsp:cNvPr id="0" name=""/>
        <dsp:cNvSpPr/>
      </dsp:nvSpPr>
      <dsp:spPr>
        <a:xfrm>
          <a:off x="3062074" y="1738343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1006073"/>
            <a:satOff val="0"/>
            <a:lumOff val="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Georgia"/>
            </a:rPr>
            <a:t>Training for student partners (pedagogy and teaching delivery)</a:t>
          </a:r>
        </a:p>
      </dsp:txBody>
      <dsp:txXfrm>
        <a:off x="3102477" y="1778746"/>
        <a:ext cx="2218320" cy="1298669"/>
      </dsp:txXfrm>
    </dsp:sp>
    <dsp:sp modelId="{AA9369C5-63C3-4208-B7A0-1FFF9CDD39CA}">
      <dsp:nvSpPr>
        <dsp:cNvPr id="0" name=""/>
        <dsp:cNvSpPr/>
      </dsp:nvSpPr>
      <dsp:spPr>
        <a:xfrm>
          <a:off x="3531725" y="248824"/>
          <a:ext cx="3048011" cy="206921"/>
        </a:xfrm>
        <a:prstGeom prst="rect">
          <a:avLst/>
        </a:prstGeom>
        <a:solidFill>
          <a:schemeClr val="accent5">
            <a:hueOff val="1437247"/>
            <a:satOff val="0"/>
            <a:lumOff val="70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48263-B986-4BFF-BADA-05F424D737EB}">
      <dsp:nvSpPr>
        <dsp:cNvPr id="0" name=""/>
        <dsp:cNvSpPr/>
      </dsp:nvSpPr>
      <dsp:spPr>
        <a:xfrm>
          <a:off x="3062074" y="1399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1257591"/>
            <a:satOff val="0"/>
            <a:lumOff val="61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Teaching resources (lecture and seminar) co-produced using backward design </a:t>
          </a:r>
          <a:endParaRPr lang="en-US" sz="1500" kern="1200" dirty="0"/>
        </a:p>
      </dsp:txBody>
      <dsp:txXfrm>
        <a:off x="3102477" y="54401"/>
        <a:ext cx="2218320" cy="1298669"/>
      </dsp:txXfrm>
    </dsp:sp>
    <dsp:sp modelId="{29B71BF3-F68F-4D8C-B7E7-9D88D921ED2E}">
      <dsp:nvSpPr>
        <dsp:cNvPr id="0" name=""/>
        <dsp:cNvSpPr/>
      </dsp:nvSpPr>
      <dsp:spPr>
        <a:xfrm rot="5400000">
          <a:off x="5727391" y="1110996"/>
          <a:ext cx="1714518" cy="206921"/>
        </a:xfrm>
        <a:prstGeom prst="rect">
          <a:avLst/>
        </a:prstGeom>
        <a:solidFill>
          <a:schemeClr val="accent5">
            <a:hueOff val="1724697"/>
            <a:satOff val="0"/>
            <a:lumOff val="84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38583-71BF-4814-81CD-06D1B1FB6CBA}">
      <dsp:nvSpPr>
        <dsp:cNvPr id="0" name=""/>
        <dsp:cNvSpPr/>
      </dsp:nvSpPr>
      <dsp:spPr>
        <a:xfrm>
          <a:off x="6119912" y="1399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1509109"/>
            <a:satOff val="0"/>
            <a:lumOff val="7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Impact"/>
            </a:rPr>
            <a:t> </a:t>
          </a:r>
          <a:r>
            <a:rPr lang="en-GB" sz="1500" kern="1200" dirty="0">
              <a:latin typeface="Georgia"/>
            </a:rPr>
            <a:t>Teaching resources piloted</a:t>
          </a:r>
        </a:p>
      </dsp:txBody>
      <dsp:txXfrm>
        <a:off x="6160315" y="54401"/>
        <a:ext cx="2218320" cy="1298669"/>
      </dsp:txXfrm>
    </dsp:sp>
    <dsp:sp modelId="{60086A2E-E688-448A-AED4-5D5109B903FE}">
      <dsp:nvSpPr>
        <dsp:cNvPr id="0" name=""/>
        <dsp:cNvSpPr/>
      </dsp:nvSpPr>
      <dsp:spPr>
        <a:xfrm rot="5400000">
          <a:off x="5727391" y="2835341"/>
          <a:ext cx="1714518" cy="206921"/>
        </a:xfrm>
        <a:prstGeom prst="rect">
          <a:avLst/>
        </a:prstGeom>
        <a:solidFill>
          <a:schemeClr val="accent5">
            <a:hueOff val="2012146"/>
            <a:satOff val="0"/>
            <a:lumOff val="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BD237-5C95-415C-A056-C6C6FA3B8574}">
      <dsp:nvSpPr>
        <dsp:cNvPr id="0" name=""/>
        <dsp:cNvSpPr/>
      </dsp:nvSpPr>
      <dsp:spPr>
        <a:xfrm>
          <a:off x="6119912" y="1738343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1760628"/>
            <a:satOff val="0"/>
            <a:lumOff val="8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Georgia"/>
            </a:rPr>
            <a:t>Delivery to BSc year 1 students (Lecture &amp; Seminar)</a:t>
          </a:r>
        </a:p>
      </dsp:txBody>
      <dsp:txXfrm>
        <a:off x="6160315" y="1778746"/>
        <a:ext cx="2218320" cy="1298669"/>
      </dsp:txXfrm>
    </dsp:sp>
    <dsp:sp modelId="{6404A8C5-0570-4AC7-AC31-B035B8F00DFA}">
      <dsp:nvSpPr>
        <dsp:cNvPr id="0" name=""/>
        <dsp:cNvSpPr/>
      </dsp:nvSpPr>
      <dsp:spPr>
        <a:xfrm>
          <a:off x="6119912" y="3462688"/>
          <a:ext cx="2299126" cy="1379475"/>
        </a:xfrm>
        <a:prstGeom prst="roundRect">
          <a:avLst>
            <a:gd name="adj" fmla="val 10000"/>
          </a:avLst>
        </a:prstGeom>
        <a:solidFill>
          <a:schemeClr val="accent5">
            <a:hueOff val="2012146"/>
            <a:satOff val="0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Georgia"/>
            </a:rPr>
            <a:t>Evaluation </a:t>
          </a:r>
        </a:p>
      </dsp:txBody>
      <dsp:txXfrm>
        <a:off x="6160315" y="3503091"/>
        <a:ext cx="2218320" cy="1298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5B8971-1F40-4C30-9D82-9E2585607C43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04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55E7EF-3EE3-407D-8B9C-5DAA5E2D549B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3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FDE85-215E-D267-96D4-99B290D8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5421C-9BCE-952D-1D64-1CE498CB1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5C216-FC55-62A5-69E9-9C865D504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BCBD2-3CA5-8171-176D-FE0241C84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4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5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58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8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66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2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6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4D279-C97E-E6D5-A890-1C990F4F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B6947-9FEF-FA5E-D3DB-A727F9D9F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F84D5-0925-5695-7809-01E35049C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7BEDE-2C3F-F070-B285-E46BA6082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8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1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9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Sustainability in Quality Improvement framework (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SusQI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 is an approach to improving healthcare in a holistic way. In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SusQI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the “sustainable value” of a service is determined by measuring the health outcomes against its environmental, social and economic costs and impacts (these are sometimes referred to as “the triple bottom line”).</a:t>
            </a:r>
          </a:p>
          <a:p>
            <a:r>
              <a:rPr lang="en-GB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The 'Gloves are off' campaign, which </a:t>
            </a:r>
            <a:r>
              <a:rPr lang="en-GB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aims to improve patient safety</a:t>
            </a:r>
            <a:r>
              <a:rPr lang="en-GB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 by ensuring that patients and their families are seen by staff with clean hands.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03EA-657D-4339-9170-A3ED76A9BDC0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-LOGO-UK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file://localhost/Users/mac1/Desktop/KCL-LOGO-UK-1.png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L-LOGO-INTERNA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398588"/>
            <a:ext cx="60991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8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9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2pPr>
            <a:lvl3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Georgia"/>
                <a:cs typeface="Georgia"/>
              </a:defRPr>
            </a:lvl1pPr>
          </a:lstStyle>
          <a:p>
            <a:pPr>
              <a:defRPr/>
            </a:pPr>
            <a:fld id="{BD406A95-BE0D-4014-B182-B3F8EED2F40E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dirty="0">
                <a:latin typeface="Georgia"/>
                <a:cs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Georgia"/>
                <a:cs typeface="Georgia"/>
              </a:defRPr>
            </a:lvl1pPr>
          </a:lstStyle>
          <a:p>
            <a:pPr>
              <a:defRPr/>
            </a:pPr>
            <a:fld id="{88A4F1BF-9CB2-4403-A3E8-C3B8C849D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Georgia"/>
                <a:cs typeface="Georgia"/>
              </a:defRPr>
            </a:lvl1pPr>
          </a:lstStyle>
          <a:p>
            <a:pPr>
              <a:defRPr/>
            </a:pPr>
            <a:fld id="{BC559936-D391-4BBE-81CE-B2F3A289A56B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Georgia"/>
                <a:cs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Georgia"/>
                <a:cs typeface="Georgia"/>
              </a:defRPr>
            </a:lvl1pPr>
          </a:lstStyle>
          <a:p>
            <a:pPr>
              <a:defRPr/>
            </a:pPr>
            <a:fld id="{740EFA01-9B00-4EBF-8128-705DAA041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1712651-5CBB-4803-AF8C-75858EE8305B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30778A0-F151-4896-8F24-2659EE084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C947C6C-8848-499A-8CB9-CC8FA97D0BF3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409983D-4E32-4DA1-AF5B-31300D2E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1 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8424000" cy="468055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D07EE64-CE6D-4FDE-92A6-E830DC859415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D7FE210-8676-45EE-BC61-F52FC6E2F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2700021" cy="225028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2700021" cy="22546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083978" y="1088720"/>
            <a:ext cx="2702304" cy="225028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083978" y="3519000"/>
            <a:ext cx="2702304" cy="22546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3221989" y="1088720"/>
            <a:ext cx="2702304" cy="225028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3221989" y="3519000"/>
            <a:ext cx="2702304" cy="22546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A6A5673-97CA-4D6A-A8CD-04952EE92314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E020177-FB93-4B5D-BD16-934B3A546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4122000" cy="225028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4122000" cy="22546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4662000" y="1088720"/>
            <a:ext cx="4124282" cy="225028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4662000" y="3519000"/>
            <a:ext cx="4124282" cy="22546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EC8BDC2-E094-45E3-82EA-403C471534DA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6B49092-0240-44B3-A1FA-432171037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54925" y="1089025"/>
            <a:ext cx="4029075" cy="4860925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2A50D67-51F7-4870-8424-CCCDE0B7515E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DD800F3-996C-446B-BD28-5E9E7EB66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7434263" y="0"/>
            <a:ext cx="1709737" cy="1303338"/>
            <a:chOff x="7949775" y="0"/>
            <a:chExt cx="1194225" cy="910001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2708276"/>
            <a:ext cx="8424000" cy="2709726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60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4029075" cy="4860925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6D295A4-AA27-4595-AD34-E03A81F256DE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A2C7DF2-9EE1-4DB7-A1B0-5BF552A89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51750" y="1089025"/>
            <a:ext cx="4032250" cy="4860925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AF6626-1279-453F-BADE-29BF659A750E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FFE82E4-DFD3-4087-9643-D93B6DD71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0363" y="909638"/>
            <a:ext cx="842327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60000" y="1088356"/>
            <a:ext cx="4032250" cy="4860925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1A4D96E-23A4-4D1E-8DC6-1CBD058696F4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D6D8BAB-FB30-4FDC-9E78-C3325184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CL-LOGO-INTERNATIONAL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87" y="1397958"/>
            <a:ext cx="6099226" cy="40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8276"/>
            <a:ext cx="8424000" cy="2709726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434000" y="-1"/>
            <a:ext cx="1710000" cy="1303022"/>
            <a:chOff x="7949775" y="0"/>
            <a:chExt cx="1194225" cy="910001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6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-6022" r="9016" b="18999"/>
          <a:stretch>
            <a:fillRect/>
          </a:stretch>
        </p:blipFill>
        <p:spPr>
          <a:xfrm>
            <a:off x="-1" y="-413131"/>
            <a:ext cx="9144000" cy="59681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0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26295"/>
            <a:ext cx="6739466" cy="9517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434000" y="5554978"/>
            <a:ext cx="1710000" cy="1303022"/>
            <a:chOff x="7949775" y="0"/>
            <a:chExt cx="1194225" cy="91000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 descr="/Users/mac1/Desktop/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8" r="1" b="79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>
          <a:xfrm>
            <a:off x="7434000" y="-1"/>
            <a:ext cx="1710000" cy="1303022"/>
            <a:chOff x="7949775" y="0"/>
            <a:chExt cx="1194225" cy="910001"/>
          </a:xfrm>
        </p:grpSpPr>
        <p:sp>
          <p:nvSpPr>
            <p:cNvPr id="10" name="Rectangle 9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7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 descr="/Users/mac1/Desktop/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7" r="1" b="25310"/>
          <a:stretch>
            <a:fillRect/>
          </a:stretch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2" y="5726295"/>
            <a:ext cx="6754319" cy="9517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7434000" y="5554978"/>
            <a:ext cx="1710000" cy="1303022"/>
            <a:chOff x="7949775" y="0"/>
            <a:chExt cx="1194225" cy="910001"/>
          </a:xfrm>
        </p:grpSpPr>
        <p:sp>
          <p:nvSpPr>
            <p:cNvPr id="22" name="Rectangle 21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0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59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>
          <a:xfrm>
            <a:off x="7434000" y="-1"/>
            <a:ext cx="1710000" cy="1303022"/>
            <a:chOff x="7949775" y="0"/>
            <a:chExt cx="1194225" cy="910001"/>
          </a:xfrm>
        </p:grpSpPr>
        <p:sp>
          <p:nvSpPr>
            <p:cNvPr id="10" name="Rectangle 9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4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DSC1517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23836"/>
          <a:stretch>
            <a:fillRect/>
          </a:stretch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33722"/>
            <a:ext cx="6746892" cy="944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434000" y="5554978"/>
            <a:ext cx="1710000" cy="1303022"/>
            <a:chOff x="7949775" y="0"/>
            <a:chExt cx="1194225" cy="91000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0"/>
              <a:ext cx="1194225" cy="9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0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-6023" r="9016" b="18999"/>
          <a:stretch>
            <a:fillRect/>
          </a:stretch>
        </p:blipFill>
        <p:spPr bwMode="auto">
          <a:xfrm>
            <a:off x="0" y="-412750"/>
            <a:ext cx="9144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8"/>
          <p:cNvGrpSpPr>
            <a:grpSpLocks noChangeAspect="1"/>
          </p:cNvGrpSpPr>
          <p:nvPr userDrawn="1"/>
        </p:nvGrpSpPr>
        <p:grpSpPr bwMode="auto">
          <a:xfrm>
            <a:off x="7434263" y="5554663"/>
            <a:ext cx="1709737" cy="1303337"/>
            <a:chOff x="7949775" y="0"/>
            <a:chExt cx="1194225" cy="910001"/>
          </a:xfrm>
        </p:grpSpPr>
        <p:sp>
          <p:nvSpPr>
            <p:cNvPr id="8" name="Rectangle 7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80000"/>
            <a:ext cx="8424000" cy="1080000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26295"/>
            <a:ext cx="6739466" cy="951707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040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li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2pPr>
            <a:lvl3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9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8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0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1 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8424000" cy="46805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2700021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2700021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083978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083978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3221989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3221989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5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DSC1517.jpg" descr="/Users/mac1/Desktop/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8" r="2" b="79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7434263" y="0"/>
            <a:ext cx="1709737" cy="1303338"/>
            <a:chOff x="7949775" y="0"/>
            <a:chExt cx="1194225" cy="910001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8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4122000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4122000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4662000" y="1088720"/>
            <a:ext cx="4124282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4662000" y="3519000"/>
            <a:ext cx="4124282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54925" y="1089025"/>
            <a:ext cx="4029075" cy="48609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4029075" cy="48609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5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51750" y="1089025"/>
            <a:ext cx="4032250" cy="48609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60000" y="1088356"/>
            <a:ext cx="4032250" cy="48609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9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84163" y="995363"/>
            <a:ext cx="8583612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8229600" cy="4525963"/>
          </a:xfrm>
        </p:spPr>
        <p:txBody>
          <a:bodyPr>
            <a:noAutofit/>
          </a:bodyPr>
          <a:lstStyle>
            <a:lvl1pPr>
              <a:defRPr sz="2400"/>
            </a:lvl1pPr>
            <a:lvl2pPr marL="0">
              <a:buFontTx/>
              <a:buNone/>
              <a:defRPr sz="2200"/>
            </a:lvl2pPr>
            <a:lvl3pPr marL="262800" indent="-262800">
              <a:defRPr sz="2200"/>
            </a:lvl3pPr>
            <a:lvl4pPr marL="536400" indent="-273600">
              <a:defRPr sz="2200"/>
            </a:lvl4pPr>
            <a:lvl5pPr marL="813600" indent="-277200"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718E15-6866-4807-B389-B2BE1A0F969C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837DEFC-1995-4BD2-9764-042BD3A23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DSC1517.jpg" descr="/Users/mac1/Desktop/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7" r="2" b="25310"/>
          <a:stretch>
            <a:fillRect/>
          </a:stretch>
        </p:blipFill>
        <p:spPr bwMode="auto">
          <a:xfrm>
            <a:off x="0" y="0"/>
            <a:ext cx="91440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8"/>
          <p:cNvGrpSpPr>
            <a:grpSpLocks noChangeAspect="1"/>
          </p:cNvGrpSpPr>
          <p:nvPr userDrawn="1"/>
        </p:nvGrpSpPr>
        <p:grpSpPr bwMode="auto">
          <a:xfrm>
            <a:off x="7434263" y="5554663"/>
            <a:ext cx="1709737" cy="1303337"/>
            <a:chOff x="7949775" y="0"/>
            <a:chExt cx="1194225" cy="910001"/>
          </a:xfrm>
        </p:grpSpPr>
        <p:sp>
          <p:nvSpPr>
            <p:cNvPr id="8" name="Rectangle 7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80001"/>
            <a:ext cx="8424000" cy="1080000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2" y="5726295"/>
            <a:ext cx="6754319" cy="951707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2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59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7434263" y="0"/>
            <a:ext cx="1709737" cy="1303338"/>
            <a:chOff x="7949775" y="0"/>
            <a:chExt cx="1194225" cy="910001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0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DSC15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23836"/>
          <a:stretch>
            <a:fillRect/>
          </a:stretch>
        </p:blipFill>
        <p:spPr bwMode="auto">
          <a:xfrm>
            <a:off x="0" y="0"/>
            <a:ext cx="91440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8"/>
          <p:cNvGrpSpPr>
            <a:grpSpLocks noChangeAspect="1"/>
          </p:cNvGrpSpPr>
          <p:nvPr userDrawn="1"/>
        </p:nvGrpSpPr>
        <p:grpSpPr bwMode="auto">
          <a:xfrm>
            <a:off x="7434263" y="5554663"/>
            <a:ext cx="1709737" cy="1303337"/>
            <a:chOff x="7949775" y="0"/>
            <a:chExt cx="1194225" cy="910001"/>
          </a:xfrm>
        </p:grpSpPr>
        <p:sp>
          <p:nvSpPr>
            <p:cNvPr id="8" name="Rectangle 7"/>
            <p:cNvSpPr/>
            <p:nvPr userDrawn="1"/>
          </p:nvSpPr>
          <p:spPr>
            <a:xfrm>
              <a:off x="7949775" y="0"/>
              <a:ext cx="1194225" cy="910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KCL-LOGO-UK-1.png" descr="/Users/mac1/Desktop/KCL-LOGO-UK-1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75" y="0"/>
              <a:ext cx="1194225" cy="9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80001"/>
            <a:ext cx="8424000" cy="1080000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33722"/>
            <a:ext cx="6746892" cy="944280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34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6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li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5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179388"/>
            <a:ext cx="84232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089025"/>
            <a:ext cx="84232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497638"/>
            <a:ext cx="719137" cy="3603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A2D50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27A08666-6269-4B0C-9664-B49B536302AF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9500" y="6497638"/>
            <a:ext cx="6985000" cy="3603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0A2D50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4500" y="6497638"/>
            <a:ext cx="719138" cy="360362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A2D50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43357554-CA67-4F26-86AE-A152DADC8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8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rgbClr val="0A2D50"/>
          </a:solidFill>
          <a:latin typeface="Impact"/>
          <a:ea typeface="Impact" pitchFamily="34" charset="0"/>
          <a:cs typeface="Impact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0A2D50"/>
          </a:solidFill>
          <a:latin typeface="Impact" pitchFamily="34" charset="0"/>
          <a:ea typeface="Impact" pitchFamily="34" charset="0"/>
          <a:cs typeface="Impact" pitchFamily="34" charset="0"/>
        </a:defRPr>
      </a:lvl9pPr>
    </p:titleStyle>
    <p:bodyStyle>
      <a:lvl1pPr marL="269875" indent="-269875" algn="l" defTabSz="457200" rtl="0" fontAlgn="base">
        <a:lnSpc>
          <a:spcPct val="120000"/>
        </a:lnSpc>
        <a:spcBef>
          <a:spcPct val="0"/>
        </a:spcBef>
        <a:spcAft>
          <a:spcPct val="0"/>
        </a:spcAft>
        <a:buClr>
          <a:srgbClr val="0A2D50"/>
        </a:buClr>
        <a:buFont typeface="Arial" charset="0"/>
        <a:buChar char="•"/>
        <a:defRPr sz="2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1pPr>
      <a:lvl2pPr marL="539750" indent="-269875" algn="l" defTabSz="457200" rtl="0" fontAlgn="base">
        <a:lnSpc>
          <a:spcPct val="120000"/>
        </a:lnSpc>
        <a:spcBef>
          <a:spcPct val="0"/>
        </a:spcBef>
        <a:spcAft>
          <a:spcPct val="0"/>
        </a:spcAft>
        <a:buClr>
          <a:srgbClr val="0A2D50"/>
        </a:buClr>
        <a:buFont typeface="Arial" charset="0"/>
        <a:buChar char="•"/>
        <a:defRPr sz="2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2pPr>
      <a:lvl3pPr marL="809625" indent="-269875" algn="l" defTabSz="457200" rtl="0" fontAlgn="base">
        <a:lnSpc>
          <a:spcPct val="120000"/>
        </a:lnSpc>
        <a:spcBef>
          <a:spcPct val="0"/>
        </a:spcBef>
        <a:spcAft>
          <a:spcPct val="0"/>
        </a:spcAft>
        <a:buClr>
          <a:srgbClr val="0A2D50"/>
        </a:buClr>
        <a:buFont typeface="Arial" charset="0"/>
        <a:buChar char="•"/>
        <a:defRPr sz="2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3pPr>
      <a:lvl4pPr marL="1079500" indent="-269875" algn="l" defTabSz="457200" rtl="0" fontAlgn="base">
        <a:lnSpc>
          <a:spcPct val="120000"/>
        </a:lnSpc>
        <a:spcBef>
          <a:spcPct val="0"/>
        </a:spcBef>
        <a:spcAft>
          <a:spcPct val="0"/>
        </a:spcAft>
        <a:buClr>
          <a:srgbClr val="0A2D50"/>
        </a:buClr>
        <a:buFont typeface="Arial" charset="0"/>
        <a:buChar char="•"/>
        <a:defRPr sz="2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4pPr>
      <a:lvl5pPr marL="1341438" indent="-261938" algn="l" defTabSz="457200" rtl="0" fontAlgn="base">
        <a:lnSpc>
          <a:spcPct val="120000"/>
        </a:lnSpc>
        <a:spcBef>
          <a:spcPct val="0"/>
        </a:spcBef>
        <a:spcAft>
          <a:spcPct val="0"/>
        </a:spcAft>
        <a:buClr>
          <a:srgbClr val="0A2D50"/>
        </a:buClr>
        <a:buFont typeface="Arial" charset="0"/>
        <a:buChar char="•"/>
        <a:defRPr sz="2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089220"/>
            <a:ext cx="8424000" cy="485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498000"/>
            <a:ext cx="72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0000" y="6498000"/>
            <a:ext cx="698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4000" y="6498000"/>
            <a:ext cx="720000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30" r:id="rId23"/>
    <p:sldLayoutId id="2147484032" r:id="rId2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A2D50"/>
          </a:solidFill>
          <a:latin typeface="Impact"/>
          <a:ea typeface="+mj-ea"/>
          <a:cs typeface="Impact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ofdeans.org.uk/wp-content/uploads/2023/12/ES-curricula-guidance-CoDH-version_SM-final-no-link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england.nhs.uk/greenernhs/wp-content/uploads/sites/51/2022/07/B1728-delivering-a-net-zero-nhs-july-2022.pdf" TargetMode="External"/><Relationship Id="rId4" Type="http://schemas.openxmlformats.org/officeDocument/2006/relationships/hyperlink" Target="https://networks.sustainablehealthcare.org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776" y="1638778"/>
            <a:ext cx="8686800" cy="1703202"/>
          </a:xfrm>
        </p:spPr>
        <p:txBody>
          <a:bodyPr rtlCol="0">
            <a:noAutofit/>
          </a:bodyPr>
          <a:lstStyle/>
          <a:p>
            <a:pPr>
              <a:defRPr/>
            </a:pPr>
            <a:br>
              <a:rPr lang="en-US" sz="3000" dirty="0">
                <a:latin typeface="+mj-lt"/>
              </a:rPr>
            </a:br>
            <a:br>
              <a:rPr lang="en-US" sz="3000" dirty="0">
                <a:latin typeface="+mj-lt"/>
              </a:rPr>
            </a:br>
            <a:r>
              <a:rPr lang="en-GB" sz="2400" b="0" i="0" dirty="0">
                <a:solidFill>
                  <a:schemeClr val="bg1"/>
                </a:solidFill>
                <a:effectLst/>
                <a:latin typeface="+mj-lt"/>
              </a:rPr>
              <a:t>Embedding sustainability within physiotherapy curricula using a real-world scenario to develop innovative learning resources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+mj-lt"/>
              </a:rPr>
              <a:t>. </a:t>
            </a:r>
            <a:br>
              <a:rPr lang="en-US" sz="3200" dirty="0">
                <a:latin typeface="+mj-lt"/>
                <a:cs typeface="Calibri" panose="020F0502020204030204" pitchFamily="34" charset="0"/>
              </a:rPr>
            </a:br>
            <a:br>
              <a:rPr lang="en-US" dirty="0">
                <a:latin typeface="+mj-lt"/>
                <a:ea typeface="+mj-ea"/>
              </a:rPr>
            </a:br>
            <a:r>
              <a:rPr lang="en-US" sz="2400" dirty="0">
                <a:latin typeface="+mj-lt"/>
                <a:cs typeface="Calibri"/>
              </a:rPr>
              <a:t>Lorna Johnson &amp; Jo Conway</a:t>
            </a:r>
            <a:br>
              <a:rPr lang="en-US" dirty="0">
                <a:latin typeface="+mj-lt"/>
                <a:ea typeface="+mj-ea"/>
              </a:rPr>
            </a:br>
            <a:endParaRPr lang="en-US" dirty="0">
              <a:latin typeface="+mj-lt"/>
              <a:ea typeface="+mj-e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088" y="5787518"/>
            <a:ext cx="4671897" cy="192883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050"/>
              </a:lnSpc>
              <a:defRPr/>
            </a:pPr>
            <a:r>
              <a:rPr lang="en-US" sz="2000">
                <a:solidFill>
                  <a:srgbClr val="333C3E"/>
                </a:solidFill>
                <a:latin typeface="Georgia"/>
                <a:cs typeface="Georgia"/>
              </a:rPr>
              <a:t>Faculty of Life Sciences &amp; Medicine</a:t>
            </a:r>
          </a:p>
        </p:txBody>
      </p:sp>
      <p:pic>
        <p:nvPicPr>
          <p:cNvPr id="38918" name="Picture Placeholder 10" descr="KHP_M_oneline_lr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88" y="6222380"/>
            <a:ext cx="5367408" cy="42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EA97F4-60A1-A1AE-3100-CDCFF329F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495" y="5545539"/>
            <a:ext cx="19240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5395-E0E2-D5E5-512C-3C3A926A5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D32E-6401-02A3-6CDF-B5F4852A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- 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2B8B-46E9-7FE1-1F7E-B7A8202BC6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2060"/>
              </a:solidFill>
              <a:cs typeface="Calibri"/>
            </a:endParaRPr>
          </a:p>
          <a:p>
            <a:endParaRPr lang="en-GB" dirty="0"/>
          </a:p>
        </p:txBody>
      </p:sp>
      <p:pic>
        <p:nvPicPr>
          <p:cNvPr id="5" name="Picture 4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635AEF81-752D-D7D3-56D7-07D8D3D4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193" y="1088571"/>
            <a:ext cx="3688793" cy="3706994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8345B6A-FBFF-E3C5-0DAE-99B2D53D7F6D}"/>
              </a:ext>
            </a:extLst>
          </p:cNvPr>
          <p:cNvSpPr/>
          <p:nvPr/>
        </p:nvSpPr>
        <p:spPr>
          <a:xfrm>
            <a:off x="275113" y="2837800"/>
            <a:ext cx="4448402" cy="2042018"/>
          </a:xfrm>
          <a:prstGeom prst="wedgeRoundRectCallou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Sustainability in healthcare was a new concept to me, therefore, engaging in the leadership placement focusing on sustainability was an opportunity to broaden my perspective. I now view sustainability as a key pillar of modern progressive healthcare. The placement encouraged me to think critically about whether our healthcare systems are benefiting current but also future generations</a:t>
            </a:r>
            <a:endParaRPr lang="en-US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C81AC3B-FC4D-B1AB-94C0-AF2F3A1D6688}"/>
              </a:ext>
            </a:extLst>
          </p:cNvPr>
          <p:cNvSpPr/>
          <p:nvPr/>
        </p:nvSpPr>
        <p:spPr>
          <a:xfrm>
            <a:off x="275112" y="981934"/>
            <a:ext cx="4298867" cy="1790284"/>
          </a:xfrm>
          <a:prstGeom prst="wedgeRoundRectCallou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242424"/>
                </a:solidFill>
                <a:latin typeface="Segoe UI"/>
                <a:cs typeface="Segoe UI"/>
              </a:rPr>
              <a:t>This experience has informed my subsequent clinical placements, making me more aware of the sustainability impact of my clinical actions - for example, prescribing digital home exercise </a:t>
            </a:r>
            <a:r>
              <a:rPr lang="en-US" sz="1400" dirty="0" err="1">
                <a:solidFill>
                  <a:srgbClr val="242424"/>
                </a:solidFill>
                <a:latin typeface="Segoe UI"/>
                <a:cs typeface="Segoe UI"/>
              </a:rPr>
              <a:t>programmes</a:t>
            </a:r>
            <a:r>
              <a:rPr lang="en-US" sz="1400" dirty="0">
                <a:solidFill>
                  <a:srgbClr val="242424"/>
                </a:solidFill>
                <a:latin typeface="Segoe UI"/>
                <a:cs typeface="Segoe UI"/>
              </a:rPr>
              <a:t> instead of paper printouts, and considering how MDT handovers could be streamlined for greater efficiency.</a:t>
            </a:r>
            <a:endParaRPr lang="en-US" sz="14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9237AC4-1407-3388-3ECA-E90AAE61B2C4}"/>
              </a:ext>
            </a:extLst>
          </p:cNvPr>
          <p:cNvSpPr/>
          <p:nvPr/>
        </p:nvSpPr>
        <p:spPr>
          <a:xfrm>
            <a:off x="4392000" y="4522383"/>
            <a:ext cx="4298867" cy="1790284"/>
          </a:xfrm>
          <a:prstGeom prst="wedgeRoundRectCallou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242424"/>
                </a:solidFill>
                <a:latin typeface="Segoe UI"/>
                <a:cs typeface="Segoe UI"/>
              </a:rPr>
              <a:t>It also directly strengthened my academic work: in a recent QI assignment, I was able to confidently develop an initiative and apply relevant frameworks, tools, and best practices - much of which drew on the practical and conceptual learning gained during the placement.</a:t>
            </a:r>
            <a:endParaRPr lang="en-US" sz="1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5EFD7E-0981-32C1-656B-A9A80E2D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050" y="917375"/>
            <a:ext cx="4032000" cy="486056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9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76FE-68E1-4C21-9127-781FB39D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co-production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C2524-17CE-0DD5-C780-DE9B9A111C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>
                <a:latin typeface="Georgia"/>
              </a:rPr>
              <a:t>Scoping resources</a:t>
            </a:r>
            <a:endParaRPr lang="en-US"/>
          </a:p>
          <a:p>
            <a:pPr marL="342900" indent="-342900">
              <a:buChar char="•"/>
            </a:pPr>
            <a:r>
              <a:rPr lang="en-US" dirty="0">
                <a:latin typeface="Georgia"/>
              </a:rPr>
              <a:t>Meetings to share resources, ideas</a:t>
            </a:r>
          </a:p>
          <a:p>
            <a:pPr marL="342900" indent="-342900">
              <a:buChar char="•"/>
            </a:pPr>
            <a:r>
              <a:rPr lang="en-US" dirty="0">
                <a:latin typeface="Georgia"/>
              </a:rPr>
              <a:t>Backward design</a:t>
            </a:r>
          </a:p>
          <a:p>
            <a:pPr marL="342900" indent="-342900">
              <a:buChar char="•"/>
            </a:pPr>
            <a:r>
              <a:rPr lang="en-US" dirty="0">
                <a:latin typeface="Georgia"/>
              </a:rPr>
              <a:t>Learning Outcomes</a:t>
            </a:r>
          </a:p>
          <a:p>
            <a:pPr marL="342900" indent="-342900">
              <a:buChar char="•"/>
            </a:pPr>
            <a:r>
              <a:rPr lang="en-US" dirty="0">
                <a:latin typeface="Georgia"/>
              </a:rPr>
              <a:t>Content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Georgia"/>
              </a:rPr>
              <a:t>Delivery</a:t>
            </a:r>
          </a:p>
        </p:txBody>
      </p:sp>
      <p:pic>
        <p:nvPicPr>
          <p:cNvPr id="9" name="Content Placeholder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8AAB1A9-094F-F88C-9F95-FCF844D04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7945" y="4114631"/>
            <a:ext cx="4039161" cy="2273321"/>
          </a:xfrm>
        </p:spPr>
      </p:pic>
      <p:pic>
        <p:nvPicPr>
          <p:cNvPr id="6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F29C2B-E369-C41A-7948-FE006EE9D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220" y="1088386"/>
            <a:ext cx="3707683" cy="2051696"/>
          </a:xfrm>
          <a:prstGeom prst="rect">
            <a:avLst/>
          </a:prstGeom>
        </p:spPr>
      </p:pic>
      <p:pic>
        <p:nvPicPr>
          <p:cNvPr id="8" name="Picture 7" descr="A screen shot of a group of people&#10;&#10;AI-generated content may be incorrect.">
            <a:extLst>
              <a:ext uri="{FF2B5EF4-FFF2-40B4-BE49-F238E27FC236}">
                <a16:creationId xmlns:a16="http://schemas.microsoft.com/office/drawing/2014/main" id="{1EE99A8A-9BB0-2499-B76C-EE46E16DA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799" y="3517313"/>
            <a:ext cx="3339919" cy="2582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7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D36C-2CB5-5205-74CB-95D6DD06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– content creation</a:t>
            </a:r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C6747B3-3527-53E8-4909-7B27ABC5073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67742195"/>
              </p:ext>
            </p:extLst>
          </p:nvPr>
        </p:nvGraphicFramePr>
        <p:xfrm>
          <a:off x="4751388" y="1089025"/>
          <a:ext cx="4032249" cy="36156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6712">
                  <a:extLst>
                    <a:ext uri="{9D8B030D-6E8A-4147-A177-3AD203B41FA5}">
                      <a16:colId xmlns:a16="http://schemas.microsoft.com/office/drawing/2014/main" val="1695643174"/>
                    </a:ext>
                  </a:extLst>
                </a:gridCol>
                <a:gridCol w="3285537">
                  <a:extLst>
                    <a:ext uri="{9D8B030D-6E8A-4147-A177-3AD203B41FA5}">
                      <a16:colId xmlns:a16="http://schemas.microsoft.com/office/drawing/2014/main" val="3696991926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Learning Outcome Number</a:t>
                      </a:r>
                      <a:endParaRPr lang="en-US" sz="10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Seminar Learning Outcomes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0167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1</a:t>
                      </a:r>
                      <a:endParaRPr lang="en-US" sz="12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1. Discuss the healthcare and environmental impacts of sustainable clinical practice in a </a:t>
                      </a:r>
                      <a:endParaRPr lang="en-US" sz="12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specific physiotherapy example</a:t>
                      </a:r>
                      <a:endParaRPr lang="en-US" sz="1200"/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369299"/>
                  </a:ext>
                </a:extLst>
              </a:tr>
              <a:tr h="896020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2</a:t>
                      </a:r>
                      <a:endParaRPr lang="en-US" sz="12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2. Discuss ways to improve the environmental sustainability of health system in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individual practice (as physiotherapist/students) and health service management.</a:t>
                      </a: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68506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3</a:t>
                      </a:r>
                      <a:endParaRPr lang="en-US" sz="12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3. Engage in respectful, diverse, and inclusive conversations, acknowledging the </a:t>
                      </a:r>
                    </a:p>
                    <a:p>
                      <a:pPr lvl="0" algn="l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significance of compassionate care and eco-anxiety</a:t>
                      </a:r>
                      <a:endParaRPr lang="en-US" sz="1200"/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12372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D67BC45-4903-30AE-872C-7DF0AAAD35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8026436"/>
              </p:ext>
            </p:extLst>
          </p:nvPr>
        </p:nvGraphicFramePr>
        <p:xfrm>
          <a:off x="360363" y="1089025"/>
          <a:ext cx="4032249" cy="44767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6712">
                  <a:extLst>
                    <a:ext uri="{9D8B030D-6E8A-4147-A177-3AD203B41FA5}">
                      <a16:colId xmlns:a16="http://schemas.microsoft.com/office/drawing/2014/main" val="700650811"/>
                    </a:ext>
                  </a:extLst>
                </a:gridCol>
                <a:gridCol w="3285537">
                  <a:extLst>
                    <a:ext uri="{9D8B030D-6E8A-4147-A177-3AD203B41FA5}">
                      <a16:colId xmlns:a16="http://schemas.microsoft.com/office/drawing/2014/main" val="3365184784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Learning Outcome Number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Lecture Learning Outcomes</a:t>
                      </a:r>
                      <a:endParaRPr lang="en-US" sz="1200" b="1" i="0" dirty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975818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1</a:t>
                      </a:r>
                      <a:endParaRPr lang="en-US" sz="10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Define the concept of environmental sustainability in healthcare and describe the health impacts of climate change.</a:t>
                      </a: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97226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2</a:t>
                      </a:r>
                      <a:endParaRPr lang="en-US" sz="10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Describe the different types of environmental impact resulting from healthcare provision, including physiotherapy examples (i.e. inhalers, walking aids, self-referral, MDT meetings).</a:t>
                      </a: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53607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3</a:t>
                      </a:r>
                      <a:endParaRPr lang="en-US" sz="10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Identify previous sustainability initiatives and ways to improve the environmental sustainability of health systems – in individual practice and health service management.</a:t>
                      </a: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641009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4</a:t>
                      </a:r>
                      <a:endParaRPr lang="en-US" sz="1000" b="1" i="0">
                        <a:solidFill>
                          <a:srgbClr val="FFFFFF"/>
                        </a:solidFill>
                        <a:effectLst/>
                        <a:latin typeface="Georgia"/>
                      </a:endParaRP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Identify ways to improve environmental sustainability as physiotherapists/student physiotherapists.</a:t>
                      </a:r>
                    </a:p>
                  </a:txBody>
                  <a:tcPr marL="49549" marR="49549">
                    <a:lnL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D48F-BD99-9B02-2E84-E7D6889D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– lecture &amp; seminar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1CEBD-66F8-AD3D-349C-ECE722FD2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2060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FC1CB-8498-D53E-134D-2E8DA0DC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0" y="3904460"/>
            <a:ext cx="8312559" cy="2264842"/>
          </a:xfrm>
          <a:prstGeom prst="rect">
            <a:avLst/>
          </a:prstGeom>
        </p:spPr>
      </p:pic>
      <p:pic>
        <p:nvPicPr>
          <p:cNvPr id="6" name="Content Placeholder 3" descr="A screenshot of a survey&#10;&#10;AI-generated content may be incorrect.">
            <a:extLst>
              <a:ext uri="{FF2B5EF4-FFF2-40B4-BE49-F238E27FC236}">
                <a16:creationId xmlns:a16="http://schemas.microsoft.com/office/drawing/2014/main" id="{FF331074-0C71-1468-933F-E816DF75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45" y="931731"/>
            <a:ext cx="4030955" cy="2329069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468F24D1-7F6E-7D86-889D-D668117F5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96" y="912380"/>
            <a:ext cx="4099574" cy="23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1EE6-408B-0C4A-9FA7-75E067B0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8B9D7-7411-0D52-337A-9CEA264A3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  <a:latin typeface="+mn-lt"/>
                <a:cs typeface="Calibri"/>
              </a:rPr>
              <a:t>Survey and focus groups to examine students’ understanding of sustainability and their preparedness to engage with sustainability  and to influence change during placements and in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  <a:latin typeface="+mn-lt"/>
                <a:cs typeface="Calibri"/>
              </a:rPr>
              <a:t>Evaluation before and after placements in summer and autumn 2026</a:t>
            </a:r>
          </a:p>
          <a:p>
            <a:endParaRPr lang="en-GB" sz="1800" dirty="0">
              <a:solidFill>
                <a:srgbClr val="002060"/>
              </a:solidFill>
              <a:latin typeface="Georgia"/>
              <a:cs typeface="Calibri"/>
            </a:endParaRPr>
          </a:p>
          <a:p>
            <a:r>
              <a:rPr lang="en-GB" sz="1800" dirty="0">
                <a:solidFill>
                  <a:srgbClr val="002060"/>
                </a:solidFill>
                <a:latin typeface="Georgia"/>
                <a:cs typeface="Calibri"/>
              </a:rPr>
              <a:t>Themes to explore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>
                    <a:lumMod val="49000"/>
                  </a:schemeClr>
                </a:solidFill>
                <a:latin typeface="Georgia"/>
                <a:cs typeface="Calibri"/>
              </a:rPr>
              <a:t>Knowledge of Sustainable Healthcare in Physiotherapy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>
                    <a:lumMod val="49000"/>
                  </a:schemeClr>
                </a:solidFill>
                <a:latin typeface="Georgia"/>
                <a:cs typeface="Calibri"/>
              </a:rPr>
              <a:t>Confidence</a:t>
            </a:r>
          </a:p>
          <a:p>
            <a:pPr marL="539750" indent="-269875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49000"/>
                  </a:schemeClr>
                </a:solidFill>
                <a:latin typeface="Georgia"/>
                <a:cs typeface="Calibri"/>
              </a:rPr>
              <a:t>I am likely to ask questions about sustainable healthcare and physiotherapy practice during my placement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49000"/>
                  </a:schemeClr>
                </a:solidFill>
                <a:cs typeface="Calibri"/>
              </a:rPr>
              <a:t>I am likely to take action to reduce the environmental impact of physiotherapy practice during my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>
                    <a:lumMod val="49000"/>
                  </a:schemeClr>
                </a:solidFill>
                <a:latin typeface="Georgia"/>
                <a:cs typeface="Calibri"/>
              </a:rPr>
              <a:t>Attitude and applied value</a:t>
            </a:r>
          </a:p>
          <a:p>
            <a:pPr marL="555625" lvl="2" indent="-285750"/>
            <a:r>
              <a:rPr lang="en-GB" sz="1800" dirty="0">
                <a:solidFill>
                  <a:schemeClr val="accent6">
                    <a:lumMod val="49000"/>
                  </a:schemeClr>
                </a:solidFill>
                <a:cs typeface="Calibri"/>
              </a:rPr>
              <a:t>It’s important to me to take action to reduce carbon emission in my practice placements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>
                    <a:lumMod val="49000"/>
                  </a:schemeClr>
                </a:solidFill>
                <a:latin typeface="Georgia"/>
                <a:cs typeface="Calibri"/>
              </a:rPr>
              <a:t>Placement Experience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7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7C16-0A8A-DDE7-4F7B-35C29813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9729-298D-85DD-3C80-FB746314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D17C6-FA93-8260-67ED-32DC67557E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Student Partners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Developed skills in collaboration and co-creation of teaching content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Hospital visits offered insight into real-world sustainability practices in healthcare 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Understood the behind-the-scenes work involved in sustainable service delivery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Encouraged more critical thinking around sustainability in both physiotherapy education and clinical practice</a:t>
            </a:r>
          </a:p>
          <a:p>
            <a:r>
              <a:rPr lang="en-GB" sz="1400" b="1" dirty="0">
                <a:solidFill>
                  <a:schemeClr val="accent6">
                    <a:lumMod val="49000"/>
                  </a:schemeClr>
                </a:solidFill>
              </a:rPr>
              <a:t>Carrying Sustainability into Placement: Upper Limb Rehab at RNOH</a:t>
            </a:r>
            <a:endParaRPr lang="en-US" sz="1400" b="1" dirty="0">
              <a:solidFill>
                <a:schemeClr val="accent6">
                  <a:lumMod val="49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1400" dirty="0">
                <a:solidFill>
                  <a:schemeClr val="accent6">
                    <a:lumMod val="49000"/>
                  </a:schemeClr>
                </a:solidFill>
              </a:rPr>
              <a:t>“This project made me more mindful of small choices , like when to give out exercise bands, or how towels are used in hydrotherapy and how they impact sustainability in clinical settings.”</a:t>
            </a:r>
          </a:p>
          <a:p>
            <a:pPr marL="0" indent="0">
              <a:buNone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2BB82-67A8-1EE6-653E-3C5F18EB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000" y="771984"/>
            <a:ext cx="4032000" cy="486056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solidFill>
                <a:schemeClr val="accent6">
                  <a:lumMod val="49000"/>
                </a:schemeClr>
              </a:solidFill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Staff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Increased knowledge and understanding 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Networking opportunities</a:t>
            </a: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Enhanced curricula – contemporary &amp; authentic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Additional Placement capacity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341CE-99AE-9D4F-4DE0-956644B2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09" y="2760462"/>
            <a:ext cx="3547573" cy="33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853B1-4FF1-12A5-D6E5-939DA091E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8380-87AF-95FB-6767-1EFFB68A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0B8A-E4DC-BA8E-D277-9023EAF779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Complete evaluation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Sustainable placements summer 2026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Develop additional resources for seminars and workshops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Embed in later stage of curricula to include quality improvement projects 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079BC9-3034-67B0-C52B-0CEA45E9D3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1388" y="1697660"/>
            <a:ext cx="4032250" cy="36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6857-9584-5DE9-3584-5E826FA5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77A6-5D1A-6FBA-C2C9-693C32D2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Acknowledgements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King’s – Dr Stewart Morrison &amp; Roberto Vergara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King’s Academy – Dr Mira Vogel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SUSQI Academy – Catherine Richards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CLCH Community  Trust – Harry Brackley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Student partners: Cheryl Ke (BSc year 2); Zachary Ong (BSc year 3); Ru </a:t>
            </a:r>
            <a:r>
              <a:rPr lang="en-GB" dirty="0" err="1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Satkunarajah</a:t>
            </a:r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 (MSc year 2); Talullah Harper (MSc year 2)</a:t>
            </a:r>
          </a:p>
          <a:p>
            <a:r>
              <a:rPr lang="en-GB" dirty="0">
                <a:solidFill>
                  <a:srgbClr val="002060"/>
                </a:solidFill>
                <a:latin typeface="Georgia" panose="02040502050405020303" pitchFamily="18" charset="0"/>
                <a:cs typeface="Calibri"/>
              </a:rPr>
              <a:t>MSc students who completed elevator pitches – Chi Chen, Daisy Faithful, Matthew Hanselman &amp; Irena Cashman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Resources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Education for sustainable healthcare within UK pre-registration curricula for allied health professions: Council of Deans 2023 </a:t>
            </a:r>
            <a:r>
              <a:rPr lang="en-GB" u="sng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https://www.councilofdeans.org.uk/wp-content/uploads/2023/12/ES-curricula-guidance-CoDH-version_SM-final-no-links.pdf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Centre for Sustainable Healthcare Networks: </a:t>
            </a:r>
            <a:r>
              <a:rPr lang="en-GB" u="sng" dirty="0">
                <a:solidFill>
                  <a:schemeClr val="accent6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https://networks.sustainablehealthcare.org.uk/</a:t>
            </a:r>
            <a:endParaRPr lang="en-GB" u="sng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Delivering a ‘Net Zero’ National Health Service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B1728-delivering-a-net-zero-nhs-july-2022.pdf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1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01AD-7F5A-E174-24FD-32699FE5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</p:spPr>
        <p:txBody>
          <a:bodyPr anchor="t">
            <a:normAutofit/>
          </a:bodyPr>
          <a:lstStyle/>
          <a:p>
            <a:r>
              <a:rPr lang="en-GB" dirty="0"/>
              <a:t>Outline of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660FF-35FB-FFF1-D80E-266A6737F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 vert="horz" lIns="0" tIns="0" rIns="0" bIns="0" rtlCol="0"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Background</a:t>
            </a:r>
            <a:endParaRPr lang="en-US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Objectives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Project outline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Progress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Planned evaluation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Reflections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en-GB" dirty="0">
                <a:latin typeface="Georgia" panose="02040502050405020303" pitchFamily="18" charset="0"/>
              </a:rPr>
              <a:t>Next Steps</a:t>
            </a:r>
          </a:p>
          <a:p>
            <a:endParaRPr lang="en-US" dirty="0"/>
          </a:p>
          <a:p>
            <a:r>
              <a:rPr lang="en-US" b="1" dirty="0">
                <a:latin typeface="+mn-lt"/>
              </a:rPr>
              <a:t>Sustainable Healthcare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'Health system that improves, maintains or restores health, while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minimising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negative impacts on the environment and leveraging opportunities to restore and improve it, to the benefit of the health and wellbeing of current and future generations' (WHO, 2017)</a:t>
            </a:r>
          </a:p>
          <a:p>
            <a:pPr marL="342900" indent="-342900">
              <a:spcAft>
                <a:spcPts val="600"/>
              </a:spcAft>
              <a:buChar char="•"/>
            </a:pPr>
            <a:endParaRPr lang="en-GB" dirty="0"/>
          </a:p>
        </p:txBody>
      </p:sp>
      <p:pic>
        <p:nvPicPr>
          <p:cNvPr id="5" name="Content Placeholder 4" descr="A pond surrounded by trees&#10;&#10;AI-generated content may be incorrect.">
            <a:extLst>
              <a:ext uri="{FF2B5EF4-FFF2-40B4-BE49-F238E27FC236}">
                <a16:creationId xmlns:a16="http://schemas.microsoft.com/office/drawing/2014/main" id="{81CFCB6C-9E39-902E-60AF-02A623225D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898" r="-2" b="9100"/>
          <a:stretch>
            <a:fillRect/>
          </a:stretch>
        </p:blipFill>
        <p:spPr>
          <a:xfrm>
            <a:off x="4752000" y="1088721"/>
            <a:ext cx="4032000" cy="4860560"/>
          </a:xfrm>
          <a:noFill/>
        </p:spPr>
      </p:pic>
    </p:spTree>
    <p:extLst>
      <p:ext uri="{BB962C8B-B14F-4D97-AF65-F5344CB8AC3E}">
        <p14:creationId xmlns:p14="http://schemas.microsoft.com/office/powerpoint/2010/main" val="15121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D07-278E-587D-9A61-6767B251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D3A9-7D46-CDC0-78C3-8E690E6F5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370247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endParaRPr lang="en-GB" sz="1800" dirty="0">
              <a:solidFill>
                <a:srgbClr val="002060"/>
              </a:solidFill>
            </a:endParaRPr>
          </a:p>
          <a:p>
            <a:pPr marL="285750" indent="-285750">
              <a:buChar char="•"/>
            </a:pPr>
            <a:r>
              <a:rPr lang="en-GB" sz="1800" dirty="0">
                <a:solidFill>
                  <a:srgbClr val="002060"/>
                </a:solidFill>
                <a:latin typeface="Georgia"/>
              </a:rPr>
              <a:t>Two pre-registration physiotherapy curricula at King’s launched in 2021 (BSc and MSc pre-reg). </a:t>
            </a:r>
            <a:endParaRPr lang="en-US" sz="1800" dirty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Curricula are integrated and use a spiralled approach to curriculum delivery.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285750" indent="-285750">
              <a:buChar char="•"/>
            </a:pPr>
            <a:r>
              <a:rPr lang="en-GB" sz="1800" dirty="0">
                <a:solidFill>
                  <a:srgbClr val="002060"/>
                </a:solidFill>
                <a:latin typeface="Georgia"/>
              </a:rPr>
              <a:t>Aim to train physiotherapists who will be future leaders in delivering healthcare and health research. </a:t>
            </a:r>
          </a:p>
          <a:p>
            <a:pPr marL="285750" indent="-285750">
              <a:buFont typeface="Arial"/>
              <a:buChar char="•"/>
            </a:pPr>
            <a:r>
              <a:rPr lang="en-GB" sz="1800" i="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Allied health professionals (AHPs) are the third largest workforce in the NHS and thus well placed to lead delivery of sustainable healthcare (The Council of Deans, 2023)</a:t>
            </a:r>
          </a:p>
          <a:p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GB" sz="1800" i="0" dirty="0">
              <a:solidFill>
                <a:schemeClr val="accent6">
                  <a:lumMod val="50000"/>
                </a:schemeClr>
              </a:solidFill>
              <a:effectLst/>
              <a:latin typeface="+mn-lt"/>
            </a:endParaRPr>
          </a:p>
          <a:p>
            <a:pPr marL="285750" indent="-285750">
              <a:buChar char="•"/>
            </a:pPr>
            <a:endParaRPr lang="en-GB" sz="1800" dirty="0">
              <a:solidFill>
                <a:srgbClr val="002060"/>
              </a:solidFill>
              <a:latin typeface="Georgia"/>
            </a:endParaRPr>
          </a:p>
          <a:p>
            <a:pPr marL="285750" indent="-285750">
              <a:buChar char="•"/>
            </a:pPr>
            <a:endParaRPr lang="en-GB" sz="1800" dirty="0">
              <a:solidFill>
                <a:srgbClr val="002060"/>
              </a:solidFill>
              <a:latin typeface="Georgi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45419-2806-88E5-CFA1-890D09C974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>
              <a:solidFill>
                <a:srgbClr val="002060"/>
              </a:solidFill>
              <a:latin typeface="Georgia"/>
            </a:endParaRPr>
          </a:p>
          <a:p>
            <a:endParaRPr lang="en-US" sz="1800" dirty="0">
              <a:solidFill>
                <a:srgbClr val="002060"/>
              </a:solidFill>
              <a:latin typeface="Georg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C1DC5-498E-2D59-97E8-E7880711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50" y="1965960"/>
            <a:ext cx="4460810" cy="24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C2C3D-5DE3-684C-2FB3-EC46D8C7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AB0BB-F61E-F07A-8523-4DB2737A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</p:spPr>
        <p:txBody>
          <a:bodyPr anchor="t">
            <a:normAutofit/>
          </a:bodyPr>
          <a:lstStyle/>
          <a:p>
            <a:r>
              <a:rPr lang="en-GB"/>
              <a:t>Project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52D62-C515-CC3A-88F1-D926E209D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8229600" cy="4525963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GB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o identify a real-world scenario focused on a sustainability theme that will form the basis of the learning resource to be developed for use in the classroom</a:t>
            </a:r>
          </a:p>
          <a:p>
            <a:pPr>
              <a:spcAft>
                <a:spcPts val="600"/>
              </a:spcAft>
            </a:pP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GB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o increase staff and student knowledge and understanding about sustainability in healthcare by engaging with relevant literature and training and support provided by the Sustainability in Quality Improvement (SUSQI) Academy</a:t>
            </a:r>
          </a:p>
          <a:p>
            <a:pPr>
              <a:spcAft>
                <a:spcPts val="600"/>
              </a:spcAft>
            </a:pP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To co-produce teaching resources and situate within both programmes using a spiralled approach (lecture and seminar</a:t>
            </a:r>
            <a:r>
              <a:rPr lang="en-GB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91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E1DE-3EBC-BBF1-8F46-E6484500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outline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1FBE284-96B7-397F-7F82-69787D8A2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517399"/>
              </p:ext>
            </p:extLst>
          </p:nvPr>
        </p:nvGraphicFramePr>
        <p:xfrm>
          <a:off x="587149" y="1324882"/>
          <a:ext cx="8423275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4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8249-28E1-878E-B4A6-1D9BA07F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</p:spPr>
        <p:txBody>
          <a:bodyPr anchor="t">
            <a:normAutofit/>
          </a:bodyPr>
          <a:lstStyle/>
          <a:p>
            <a:r>
              <a:rPr lang="en-US" dirty="0"/>
              <a:t>Site visits- sustainability in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A401-52AF-E55A-8144-C0CE7952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tx2"/>
                </a:solidFill>
              </a:rPr>
              <a:t>Finchley Memorial Hospital Falls Clinic &amp; Parson’s Green Health Centre</a:t>
            </a:r>
            <a:endParaRPr lang="en-US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Saw how language barriers in referral letters can delay care and waste time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tx2"/>
                </a:solidFill>
              </a:rPr>
              <a:t>Realised</a:t>
            </a:r>
            <a:r>
              <a:rPr lang="en-US" dirty="0">
                <a:solidFill>
                  <a:schemeClr val="tx2"/>
                </a:solidFill>
              </a:rPr>
              <a:t> that unclear admin can lead to unnecessary travel and strain on staff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‘It made me think about how improving communication systems also supports sustainability’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Noticed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how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training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staff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and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choosing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suppliers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with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green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policies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makes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real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difference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4" name="圖片 3" descr="Finchley Memorial Hospital | Royal Free London">
            <a:extLst>
              <a:ext uri="{FF2B5EF4-FFF2-40B4-BE49-F238E27FC236}">
                <a16:creationId xmlns:a16="http://schemas.microsoft.com/office/drawing/2014/main" id="{27A5B8E3-F5D1-AF04-F290-A1E649941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80" r="31888" b="-2"/>
          <a:stretch>
            <a:fillRect/>
          </a:stretch>
        </p:blipFill>
        <p:spPr>
          <a:xfrm>
            <a:off x="5860363" y="1217370"/>
            <a:ext cx="2171534" cy="2614146"/>
          </a:xfrm>
          <a:prstGeom prst="rect">
            <a:avLst/>
          </a:prstGeom>
          <a:noFill/>
        </p:spPr>
      </p:pic>
      <p:pic>
        <p:nvPicPr>
          <p:cNvPr id="6" name="圖片 7" descr="A welcome: Lilyville GP Surgery relocating to Parsons Green Health Centre  :: Central London Community Healthcare NHS Trust">
            <a:extLst>
              <a:ext uri="{FF2B5EF4-FFF2-40B4-BE49-F238E27FC236}">
                <a16:creationId xmlns:a16="http://schemas.microsoft.com/office/drawing/2014/main" id="{309059D5-4BF2-4414-D439-0D3C366B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746" y="4275260"/>
            <a:ext cx="3490546" cy="19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E7B7-3A8A-0CE8-EB02-62BCEC3B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- 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413D-570B-99CD-80E5-4DC07C4899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cs typeface="Calibri"/>
              </a:rPr>
              <a:t>Four students completed placements with a leadership/sustainability focus at CLCH in August 2024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cs typeface="Calibri"/>
              </a:rPr>
              <a:t>6-week hybrid placement </a:t>
            </a:r>
          </a:p>
          <a:p>
            <a:pPr marL="0" indent="0">
              <a:buNone/>
            </a:pPr>
            <a:endParaRPr lang="en-GB" b="1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cs typeface="Calibri"/>
              </a:rPr>
              <a:t>Outputs</a:t>
            </a: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cs typeface="Calibri"/>
              </a:rPr>
              <a:t>Elevator pitches for two quality improvement projects</a:t>
            </a:r>
            <a:endParaRPr lang="en-GB" dirty="0"/>
          </a:p>
          <a:p>
            <a:pPr marL="0" indent="0">
              <a:buNone/>
            </a:pPr>
            <a:endParaRPr lang="en-GB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cs typeface="Calibri"/>
              </a:rPr>
              <a:t>Project 1: Transport </a:t>
            </a:r>
            <a:endParaRPr lang="en-GB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cs typeface="Calibri"/>
              </a:rPr>
              <a:t>Project 2: Gloves off</a:t>
            </a:r>
            <a:endParaRPr lang="en-GB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GB">
              <a:solidFill>
                <a:srgbClr val="002060"/>
              </a:solidFill>
              <a:cs typeface="Calibri"/>
            </a:endParaRPr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97C5A-299E-AD1D-3089-AE63484FCC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pic>
        <p:nvPicPr>
          <p:cNvPr id="8" name="Picture 7" descr="A cartoon of hands holding a green string&#10;&#10;AI-generated content may be incorrect.">
            <a:extLst>
              <a:ext uri="{FF2B5EF4-FFF2-40B4-BE49-F238E27FC236}">
                <a16:creationId xmlns:a16="http://schemas.microsoft.com/office/drawing/2014/main" id="{9A4E6A3C-A750-34A8-0521-1980CD28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993" y="5658926"/>
            <a:ext cx="1743411" cy="1249402"/>
          </a:xfrm>
          <a:prstGeom prst="rect">
            <a:avLst/>
          </a:prstGeom>
        </p:spPr>
      </p:pic>
      <p:pic>
        <p:nvPicPr>
          <p:cNvPr id="9" name="Content Placeholder 4" descr="A sign with text on it&#10;&#10;AI-generated content may be incorrect.">
            <a:extLst>
              <a:ext uri="{FF2B5EF4-FFF2-40B4-BE49-F238E27FC236}">
                <a16:creationId xmlns:a16="http://schemas.microsoft.com/office/drawing/2014/main" id="{2A763330-1209-866B-060B-1785A69F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431" y="537326"/>
            <a:ext cx="2377457" cy="55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65BD-082B-BDA1-06E1-43E62F52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1 -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76AB-F782-779A-43A7-93772CE174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GB" sz="1600" dirty="0">
                <a:latin typeface="Georgia"/>
                <a:cs typeface="Segoe UI"/>
              </a:rPr>
              <a:t>Did you know that NHS-related travel &amp; transport totals 9.5 billion miles per annum? </a:t>
            </a:r>
            <a:r>
              <a:rPr lang="en-GB" sz="1600" baseline="30000" dirty="0">
                <a:latin typeface="Georgia"/>
                <a:cs typeface="Segoe UI"/>
              </a:rPr>
              <a:t>1</a:t>
            </a:r>
            <a:r>
              <a:rPr lang="en-GB" sz="1600" dirty="0">
                <a:latin typeface="Georgia"/>
                <a:cs typeface="Segoe UI"/>
              </a:rPr>
              <a:t> That’s equal to going</a:t>
            </a:r>
            <a:r>
              <a:rPr lang="en-GB" sz="1600" dirty="0">
                <a:solidFill>
                  <a:srgbClr val="262626"/>
                </a:solidFill>
                <a:latin typeface="Georgia"/>
                <a:cs typeface="Segoe UI"/>
              </a:rPr>
              <a:t> around the globe 380,000 times!!</a:t>
            </a:r>
            <a:r>
              <a:rPr lang="en-GB" sz="1600" dirty="0">
                <a:latin typeface="Georgia"/>
                <a:cs typeface="Segoe UI"/>
              </a:rPr>
              <a:t> </a:t>
            </a:r>
            <a:endParaRPr lang="en-US" sz="1600">
              <a:solidFill>
                <a:srgbClr val="000000"/>
              </a:solidFill>
              <a:latin typeface="Georgia"/>
              <a:cs typeface="Segoe UI"/>
            </a:endParaRPr>
          </a:p>
          <a:p>
            <a:pPr marL="342900" indent="-342900">
              <a:buChar char="•"/>
            </a:pPr>
            <a:endParaRPr lang="en-GB" sz="1600" dirty="0">
              <a:latin typeface="Georgia"/>
              <a:cs typeface="Segoe UI"/>
            </a:endParaRPr>
          </a:p>
          <a:p>
            <a:pPr marL="342900" indent="-342900">
              <a:buChar char="•"/>
            </a:pPr>
            <a:r>
              <a:rPr lang="en-GB" sz="1600" dirty="0">
                <a:latin typeface="Georgia"/>
                <a:cs typeface="Segoe UI"/>
              </a:rPr>
              <a:t>Within CLCH Maximising Independence (MI) team, each staff member makes an estimated 4 trips a day on average, spending 40 minutes per trip. That’s a lot of travels and CO</a:t>
            </a:r>
            <a:r>
              <a:rPr lang="en-GB" sz="1600" baseline="-25000" dirty="0">
                <a:latin typeface="Georgia"/>
                <a:cs typeface="Segoe UI"/>
              </a:rPr>
              <a:t>2</a:t>
            </a:r>
            <a:endParaRPr lang="en-GB" sz="1600" dirty="0">
              <a:latin typeface="Georgia"/>
              <a:cs typeface="Segoe UI"/>
            </a:endParaRPr>
          </a:p>
          <a:p>
            <a:pPr marL="342900" indent="-342900">
              <a:buChar char="•"/>
            </a:pPr>
            <a:endParaRPr lang="en-GB" sz="1600" baseline="-25000" dirty="0">
              <a:latin typeface="Georgia"/>
              <a:cs typeface="Segoe UI"/>
            </a:endParaRPr>
          </a:p>
          <a:p>
            <a:pPr marL="342900" indent="-342900">
              <a:buChar char="•"/>
            </a:pPr>
            <a:endParaRPr lang="en-GB" sz="1600" dirty="0">
              <a:latin typeface="Georgia"/>
              <a:cs typeface="Segoe UI"/>
            </a:endParaRPr>
          </a:p>
          <a:p>
            <a:endParaRPr lang="en-GB" sz="1300" i="1">
              <a:latin typeface="Segoe UI"/>
              <a:cs typeface="Segoe U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FB1F5-D6E8-BCAA-FC75-DD1A2169B5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buChar char="•"/>
            </a:pPr>
            <a:r>
              <a:rPr lang="en-GB" sz="1600" dirty="0">
                <a:latin typeface="Georgia"/>
              </a:rPr>
              <a:t>Our project aims to reduce MI staff travel &amp; transport carbon emissions by 20% by 30 June 2025.</a:t>
            </a: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F87B693-2D58-F274-60CC-E18AA1F7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32" y="3427396"/>
            <a:ext cx="5909984" cy="30780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BD2554-6905-CBBC-E7B0-6B82147E48D2}"/>
              </a:ext>
            </a:extLst>
          </p:cNvPr>
          <p:cNvSpPr/>
          <p:nvPr/>
        </p:nvSpPr>
        <p:spPr>
          <a:xfrm>
            <a:off x="4843604" y="4137434"/>
            <a:ext cx="3802455" cy="887239"/>
          </a:xfrm>
          <a:prstGeom prst="ellipse">
            <a:avLst/>
          </a:prstGeom>
          <a:noFill/>
          <a:ln w="38100">
            <a:solidFill>
              <a:srgbClr val="FF382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37631-9197-5A61-0BD1-4DAD2D8E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86FE-9951-FCE9-6206-FEA31504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Projects– Gloves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76A35-F886-6CB0-630F-B6903E3B2E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GB">
              <a:latin typeface="Georgia"/>
              <a:cs typeface="Segoe UI"/>
            </a:endParaRPr>
          </a:p>
          <a:p>
            <a:endParaRPr lang="en-GB" sz="1300" i="1">
              <a:latin typeface="Segoe UI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4F334-C271-009C-53DF-C0ECCAFA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908719"/>
            <a:ext cx="7438575" cy="389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3BF7F-FF5D-3A57-9702-1BA53A35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09" y="5055539"/>
            <a:ext cx="5532120" cy="15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KCL UPDATE v4 4x3">
  <a:themeElements>
    <a:clrScheme name="KCL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E2231A"/>
      </a:hlink>
      <a:folHlink>
        <a:srgbClr val="E2231A"/>
      </a:folHlink>
    </a:clrScheme>
    <a:fontScheme name="KCL-fonts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8081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1">
  <a:themeElements>
    <a:clrScheme name="KCL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E2231A"/>
      </a:hlink>
      <a:folHlink>
        <a:srgbClr val="E2231A"/>
      </a:folHlink>
    </a:clrScheme>
    <a:fontScheme name="KCL-fonts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8081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66B6537804D86EA93CE77116DC4" ma:contentTypeVersion="15" ma:contentTypeDescription="Create a new document." ma:contentTypeScope="" ma:versionID="e49e49306022b9418ace4255262ecb03">
  <xsd:schema xmlns:xsd="http://www.w3.org/2001/XMLSchema" xmlns:xs="http://www.w3.org/2001/XMLSchema" xmlns:p="http://schemas.microsoft.com/office/2006/metadata/properties" xmlns:ns2="cada5e76-a6be-4042-a550-726da6388da1" xmlns:ns3="2964497b-b486-4562-84f4-c2454b65fd6f" targetNamespace="http://schemas.microsoft.com/office/2006/metadata/properties" ma:root="true" ma:fieldsID="deea6363ff7cfd2b473dfe03353281e0" ns2:_="" ns3:_="">
    <xsd:import namespace="cada5e76-a6be-4042-a550-726da6388da1"/>
    <xsd:import namespace="2964497b-b486-4562-84f4-c2454b65f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a5e76-a6be-4042-a550-726da6388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Number" ma:index="18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a802cd3-19d1-4162-9d92-4df546ef9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4497b-b486-4562-84f4-c2454b65f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f3ef375-73d2-4fca-bdd7-a91992e6fc4d}" ma:internalName="TaxCatchAll" ma:showField="CatchAllData" ma:web="2964497b-b486-4562-84f4-c2454b65f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64497b-b486-4562-84f4-c2454b65fd6f" xsi:nil="true"/>
    <lcf76f155ced4ddcb4097134ff3c332f xmlns="cada5e76-a6be-4042-a550-726da6388da1">
      <Terms xmlns="http://schemas.microsoft.com/office/infopath/2007/PartnerControls"/>
    </lcf76f155ced4ddcb4097134ff3c332f>
    <Number xmlns="cada5e76-a6be-4042-a550-726da6388da1" xsi:nil="true"/>
  </documentManagement>
</p:properties>
</file>

<file path=customXml/itemProps1.xml><?xml version="1.0" encoding="utf-8"?>
<ds:datastoreItem xmlns:ds="http://schemas.openxmlformats.org/officeDocument/2006/customXml" ds:itemID="{B177E80B-6FEC-468D-A988-1ACBD563B6E1}"/>
</file>

<file path=customXml/itemProps2.xml><?xml version="1.0" encoding="utf-8"?>
<ds:datastoreItem xmlns:ds="http://schemas.openxmlformats.org/officeDocument/2006/customXml" ds:itemID="{A7D58FFA-3415-4E93-A239-F7306ED750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533375-1EDA-42CC-94A2-959B3B3D7EA7}">
  <ds:schemaRefs>
    <ds:schemaRef ds:uri="http://purl.org/dc/terms/"/>
    <ds:schemaRef ds:uri="4aaf35b1-80a8-48e7-9d03-c612add1997b"/>
    <ds:schemaRef ds:uri="b855270d-d71a-4ded-a0d6-f25bb824f2e5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82d27d3-f944-415a-b25d-92fb68c4a49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1347</Words>
  <Application>Microsoft Office PowerPoint</Application>
  <PresentationFormat>On-screen Show (4:3)</PresentationFormat>
  <Paragraphs>168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Georgia</vt:lpstr>
      <vt:lpstr>Impact</vt:lpstr>
      <vt:lpstr>Open Sans</vt:lpstr>
      <vt:lpstr>Segoe UI</vt:lpstr>
      <vt:lpstr>KCL UPDATE v4 4x3</vt:lpstr>
      <vt:lpstr>Theme1</vt:lpstr>
      <vt:lpstr>  Embedding sustainability within physiotherapy curricula using a real-world scenario to develop innovative learning resources.   Lorna Johnson &amp; Jo Conway </vt:lpstr>
      <vt:lpstr>Outline of session</vt:lpstr>
      <vt:lpstr>Background</vt:lpstr>
      <vt:lpstr>Project Objectives</vt:lpstr>
      <vt:lpstr>Project outline</vt:lpstr>
      <vt:lpstr>Site visits- sustainability in action </vt:lpstr>
      <vt:lpstr>Progress - Placements</vt:lpstr>
      <vt:lpstr>Project 1 - transport</vt:lpstr>
      <vt:lpstr>Projects– Gloves off</vt:lpstr>
      <vt:lpstr>Progress - Placements</vt:lpstr>
      <vt:lpstr>Content co-production</vt:lpstr>
      <vt:lpstr>Progress – content creation</vt:lpstr>
      <vt:lpstr>Implementation – lecture &amp; seminar</vt:lpstr>
      <vt:lpstr>Evaluation</vt:lpstr>
      <vt:lpstr>Impact</vt:lpstr>
      <vt:lpstr>Next steps</vt:lpstr>
      <vt:lpstr>Thank you</vt:lpstr>
    </vt:vector>
  </TitlesOfParts>
  <Company>King's College London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Ayre</dc:creator>
  <cp:lastModifiedBy>Lorna Johnson</cp:lastModifiedBy>
  <cp:revision>518</cp:revision>
  <cp:lastPrinted>2025-06-23T07:30:30Z</cp:lastPrinted>
  <dcterms:created xsi:type="dcterms:W3CDTF">2013-05-14T10:29:28Z</dcterms:created>
  <dcterms:modified xsi:type="dcterms:W3CDTF">2026-03-03T09:24:10Z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0x010100520C866B6537804D86EA93CE77116DC4</vt:lpwstr>
  </property>
  <property fmtid="{D5CDD505-2E9C-101B-9397-08002B2CF9AE}" pid="3" name="MediaServiceImageTags">
    <vt:lpwstr/>
  </property>
</Properties>
</file>