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17" r:id="rId4"/>
  </p:sldMasterIdLst>
  <p:notesMasterIdLst>
    <p:notesMasterId r:id="rId12"/>
  </p:notesMasterIdLst>
  <p:handoutMasterIdLst>
    <p:handoutMasterId r:id="rId13"/>
  </p:handoutMasterIdLst>
  <p:sldIdLst>
    <p:sldId id="303" r:id="rId5"/>
    <p:sldId id="304" r:id="rId6"/>
    <p:sldId id="305" r:id="rId7"/>
    <p:sldId id="256" r:id="rId8"/>
    <p:sldId id="307" r:id="rId9"/>
    <p:sldId id="308" r:id="rId10"/>
    <p:sldId id="309" r:id="rId11"/>
  </p:sldIdLst>
  <p:sldSz cx="12192000" cy="6858000"/>
  <p:notesSz cx="6858000" cy="91440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49" autoAdjust="0"/>
  </p:normalViewPr>
  <p:slideViewPr>
    <p:cSldViewPr snapToGrid="0">
      <p:cViewPr varScale="1">
        <p:scale>
          <a:sx n="87" d="100"/>
          <a:sy n="87" d="100"/>
        </p:scale>
        <p:origin x="843" y="89"/>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86" d="100"/>
          <a:sy n="86" d="100"/>
        </p:scale>
        <p:origin x="387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800B954-848D-4F52-986B-10AB0BBBEC88}" type="datetime1">
              <a:rPr lang="en-GB" smtClean="0"/>
              <a:t>03/03/2026</a:t>
            </a:fld>
            <a:endParaRPr lang="en-GB"/>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82E420-31C0-4FAB-9C47-370244A3A0D7}" type="slidenum">
              <a:rPr lang="en-GB" smtClean="0"/>
              <a:t>‹#›</a:t>
            </a:fld>
            <a:endParaRPr lang="en-GB"/>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3015482-51EC-4150-AA6C-6BACF3EC0F0E}" type="datetime1">
              <a:rPr lang="en-GB" noProof="0" smtClean="0"/>
              <a:t>03/03/2026</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FBDF500-FE05-4D50-AB42-37EDEB80A66C}" type="slidenum">
              <a:rPr lang="en-GB" noProof="0" smtClean="0"/>
              <a:t>‹#›</a:t>
            </a:fld>
            <a:endParaRPr lang="en-GB" noProof="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Workstream for Practice Learning</a:t>
            </a:r>
          </a:p>
          <a:p>
            <a:pPr marL="171450" indent="-171450">
              <a:buFont typeface="Arial" panose="020B0604020202020204" pitchFamily="34" charset="0"/>
              <a:buChar char="•"/>
            </a:pPr>
            <a:r>
              <a:rPr lang="en-GB" dirty="0"/>
              <a:t>Includes HEI and Employer partners</a:t>
            </a:r>
          </a:p>
          <a:p>
            <a:pPr marL="171450" indent="-171450">
              <a:buFont typeface="Arial" panose="020B0604020202020204" pitchFamily="34" charset="0"/>
              <a:buChar char="•"/>
            </a:pPr>
            <a:r>
              <a:rPr lang="en-GB" dirty="0"/>
              <a:t>Focus on SW placement </a:t>
            </a:r>
            <a:r>
              <a:rPr lang="en-GB" dirty="0" err="1"/>
              <a:t>requirments</a:t>
            </a:r>
            <a:r>
              <a:rPr lang="en-GB" dirty="0"/>
              <a:t> and training for practice educator</a:t>
            </a:r>
          </a:p>
        </p:txBody>
      </p:sp>
      <p:sp>
        <p:nvSpPr>
          <p:cNvPr id="4" name="Slide Number Placeholder 3"/>
          <p:cNvSpPr>
            <a:spLocks noGrp="1"/>
          </p:cNvSpPr>
          <p:nvPr>
            <p:ph type="sldNum" sz="quarter" idx="5"/>
          </p:nvPr>
        </p:nvSpPr>
        <p:spPr/>
        <p:txBody>
          <a:bodyPr/>
          <a:lstStyle/>
          <a:p>
            <a:pPr rtl="0"/>
            <a:fld id="{0FBDF500-FE05-4D50-AB42-37EDEB80A66C}" type="slidenum">
              <a:rPr lang="en-GB" noProof="0" smtClean="0"/>
              <a:t>2</a:t>
            </a:fld>
            <a:endParaRPr lang="en-GB" noProof="0"/>
          </a:p>
        </p:txBody>
      </p:sp>
    </p:spTree>
    <p:extLst>
      <p:ext uri="{BB962C8B-B14F-4D97-AF65-F5344CB8AC3E}">
        <p14:creationId xmlns:p14="http://schemas.microsoft.com/office/powerpoint/2010/main" val="406570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1" dirty="0">
                <a:solidFill>
                  <a:schemeClr val="tx1"/>
                </a:solidFill>
              </a:rPr>
              <a:t>1. Increased demand/ shortages of Practice Educators:  </a:t>
            </a:r>
            <a:r>
              <a:rPr lang="en-GB" sz="1200" i="1" dirty="0">
                <a:solidFill>
                  <a:schemeClr val="tx1"/>
                </a:solidFill>
              </a:rPr>
              <a:t>Training across all sectors Shortage of PEs and a waiting list for training resulted in a high demand for places on PE courses.</a:t>
            </a:r>
          </a:p>
          <a:p>
            <a:pPr marL="285750" indent="-285750">
              <a:buFont typeface="Arial" panose="020B0604020202020204" pitchFamily="34" charset="0"/>
              <a:buChar char="•"/>
            </a:pPr>
            <a:r>
              <a:rPr lang="en-GB" sz="1200" b="1" dirty="0">
                <a:solidFill>
                  <a:schemeClr val="tx1"/>
                </a:solidFill>
              </a:rPr>
              <a:t>2. Limited resources: </a:t>
            </a:r>
            <a:r>
              <a:rPr lang="en-GB" sz="1200" i="1" dirty="0">
                <a:solidFill>
                  <a:schemeClr val="tx1"/>
                </a:solidFill>
              </a:rPr>
              <a:t>5 day PE training programme demanding of staff time and resources – both HEIs and Local Authority Workforce Teams</a:t>
            </a:r>
            <a:r>
              <a:rPr lang="en-GB" sz="1200" dirty="0">
                <a:solidFill>
                  <a:schemeClr val="tx1"/>
                </a:solidFill>
              </a:rPr>
              <a:t>.</a:t>
            </a:r>
            <a:endParaRPr lang="en-GB" sz="1200" b="1" dirty="0">
              <a:solidFill>
                <a:schemeClr val="tx1"/>
              </a:solidFill>
            </a:endParaRPr>
          </a:p>
          <a:p>
            <a:pPr marL="285750" indent="-285750">
              <a:buFont typeface="Arial" panose="020B0604020202020204" pitchFamily="34" charset="0"/>
              <a:buChar char="•"/>
            </a:pPr>
            <a:r>
              <a:rPr lang="en-GB" sz="1200" b="1" dirty="0">
                <a:solidFill>
                  <a:schemeClr val="tx1"/>
                </a:solidFill>
              </a:rPr>
              <a:t>3. Inflexibility: </a:t>
            </a:r>
            <a:r>
              <a:rPr lang="en-GB" sz="1200" i="1" dirty="0">
                <a:solidFill>
                  <a:schemeClr val="tx1"/>
                </a:solidFill>
              </a:rPr>
              <a:t>Traditional models of PE training didn’t offer flexibility.</a:t>
            </a:r>
            <a:endParaRPr lang="en-GB" sz="1200" b="1" i="1" dirty="0">
              <a:solidFill>
                <a:schemeClr val="tx1"/>
              </a:solidFill>
            </a:endParaRPr>
          </a:p>
          <a:p>
            <a:pPr marL="285750" indent="-285750">
              <a:buFont typeface="Arial" panose="020B0604020202020204" pitchFamily="34" charset="0"/>
              <a:buChar char="•"/>
            </a:pPr>
            <a:r>
              <a:rPr lang="en-GB" sz="1200" b="1" dirty="0">
                <a:solidFill>
                  <a:schemeClr val="tx1"/>
                </a:solidFill>
              </a:rPr>
              <a:t>4. Pressures on sustainability: </a:t>
            </a:r>
            <a:r>
              <a:rPr lang="en-GB" sz="1200" i="1" dirty="0">
                <a:solidFill>
                  <a:schemeClr val="tx1"/>
                </a:solidFill>
              </a:rPr>
              <a:t>5 days out of the office for practitioners becoming increasingly problematic due to high work loads.</a:t>
            </a:r>
            <a:endParaRPr lang="en-GB" sz="1200" b="1" i="1" dirty="0">
              <a:solidFill>
                <a:schemeClr val="tx1"/>
              </a:solidFill>
            </a:endParaRPr>
          </a:p>
          <a:p>
            <a:r>
              <a:rPr lang="en-GB" sz="1200" b="1" i="1" dirty="0">
                <a:solidFill>
                  <a:schemeClr val="tx1"/>
                </a:solidFill>
              </a:rPr>
              <a:t>COVID</a:t>
            </a:r>
          </a:p>
          <a:p>
            <a:r>
              <a:rPr lang="en-GB" sz="1200" b="1" i="1" dirty="0">
                <a:solidFill>
                  <a:schemeClr val="tx1"/>
                </a:solidFill>
              </a:rPr>
              <a:t>Successful adjustments to accommodate COVID 19 restrictions, particularly online PE modules and use of Team’s and Zoom was the catalyst for making changes to the delivery of PE training.  </a:t>
            </a:r>
          </a:p>
          <a:p>
            <a:endParaRPr lang="en-GB" dirty="0"/>
          </a:p>
        </p:txBody>
      </p:sp>
      <p:sp>
        <p:nvSpPr>
          <p:cNvPr id="4" name="Slide Number Placeholder 3"/>
          <p:cNvSpPr>
            <a:spLocks noGrp="1"/>
          </p:cNvSpPr>
          <p:nvPr>
            <p:ph type="sldNum" sz="quarter" idx="5"/>
          </p:nvPr>
        </p:nvSpPr>
        <p:spPr/>
        <p:txBody>
          <a:bodyPr/>
          <a:lstStyle/>
          <a:p>
            <a:pPr rtl="0"/>
            <a:fld id="{0FBDF500-FE05-4D50-AB42-37EDEB80A66C}" type="slidenum">
              <a:rPr lang="en-GB" noProof="0" smtClean="0"/>
              <a:t>3</a:t>
            </a:fld>
            <a:endParaRPr lang="en-GB" noProof="0"/>
          </a:p>
        </p:txBody>
      </p:sp>
    </p:spTree>
    <p:extLst>
      <p:ext uri="{BB962C8B-B14F-4D97-AF65-F5344CB8AC3E}">
        <p14:creationId xmlns:p14="http://schemas.microsoft.com/office/powerpoint/2010/main" val="2380211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format during the video – is 1min 23 secs. </a:t>
            </a:r>
          </a:p>
          <a:p>
            <a:r>
              <a:rPr lang="en-GB" dirty="0"/>
              <a:t>Highlights</a:t>
            </a:r>
          </a:p>
          <a:p>
            <a:r>
              <a:rPr lang="en-GB" dirty="0"/>
              <a:t>Content – put together by partners at HEI’s. </a:t>
            </a:r>
          </a:p>
          <a:p>
            <a:r>
              <a:rPr lang="en-GB" dirty="0"/>
              <a:t>Workshops – created by both HEI and LA partners and have a collaborative model of delivery – resulting in the training being available throughout the year. </a:t>
            </a:r>
          </a:p>
          <a:p>
            <a:r>
              <a:rPr lang="en-GB" dirty="0"/>
              <a:t>Workbook – provides added stimulation to complete tasks as the learner goes along the training and added in a quiz that learners need to pass before moving to the next stage. </a:t>
            </a:r>
          </a:p>
          <a:p>
            <a:pPr marL="342900" lvl="0" indent="-342900">
              <a:buFont typeface="Symbol" panose="05050102010706020507" pitchFamily="18" charset="2"/>
              <a:buChar char=""/>
            </a:pPr>
            <a:r>
              <a:rPr lang="en-GB" dirty="0" err="1"/>
              <a:t>Acessibility</a:t>
            </a:r>
            <a:r>
              <a:rPr lang="en-GB" dirty="0"/>
              <a:t> – we added in </a:t>
            </a:r>
            <a:r>
              <a:rPr lang="en-GB" sz="1200" b="1" dirty="0">
                <a:solidFill>
                  <a:schemeClr val="tx1"/>
                </a:solidFill>
              </a:rPr>
              <a:t>The training programme is compatible with screen readers for visual impaired participants i.e. </a:t>
            </a:r>
            <a:r>
              <a:rPr lang="en-GB" sz="1200" b="1" dirty="0">
                <a:solidFill>
                  <a:schemeClr val="tx1"/>
                </a:solidFill>
                <a:effectLst/>
                <a:latin typeface="Calibri" panose="020F0502020204030204" pitchFamily="34" charset="0"/>
                <a:ea typeface="Times New Roman" panose="02020603050405020304" pitchFamily="18" charset="0"/>
              </a:rPr>
              <a:t>Jaws</a:t>
            </a:r>
            <a:endParaRPr lang="en-GB" sz="1200" b="1" dirty="0">
              <a:solidFill>
                <a:schemeClr val="tx1"/>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b="1" dirty="0">
                <a:solidFill>
                  <a:schemeClr val="tx1"/>
                </a:solidFill>
                <a:effectLst/>
                <a:latin typeface="Calibri" panose="020F0502020204030204" pitchFamily="34" charset="0"/>
                <a:ea typeface="Times New Roman" panose="02020603050405020304" pitchFamily="18" charset="0"/>
              </a:rPr>
              <a:t>NVDA</a:t>
            </a:r>
            <a:endParaRPr lang="en-GB" sz="1200" b="1" dirty="0">
              <a:solidFill>
                <a:schemeClr val="tx1"/>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b="1" dirty="0">
                <a:solidFill>
                  <a:schemeClr val="tx1"/>
                </a:solidFill>
                <a:effectLst/>
                <a:latin typeface="Calibri" panose="020F0502020204030204" pitchFamily="34" charset="0"/>
                <a:ea typeface="Times New Roman" panose="02020603050405020304" pitchFamily="18" charset="0"/>
              </a:rPr>
              <a:t>ZoomText</a:t>
            </a:r>
            <a:endParaRPr lang="en-GB" sz="1200" b="1" dirty="0">
              <a:solidFill>
                <a:schemeClr val="tx1"/>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b="1" dirty="0" err="1">
                <a:solidFill>
                  <a:schemeClr val="tx1"/>
                </a:solidFill>
                <a:effectLst/>
                <a:latin typeface="Calibri" panose="020F0502020204030204" pitchFamily="34" charset="0"/>
                <a:ea typeface="Times New Roman" panose="02020603050405020304" pitchFamily="18" charset="0"/>
              </a:rPr>
              <a:t>VoiceOver</a:t>
            </a:r>
            <a:r>
              <a:rPr lang="en-GB" sz="1200" b="1" dirty="0">
                <a:solidFill>
                  <a:schemeClr val="tx1"/>
                </a:solidFill>
                <a:effectLst/>
                <a:latin typeface="Calibri" panose="020F0502020204030204" pitchFamily="34" charset="0"/>
                <a:ea typeface="Times New Roman" panose="02020603050405020304" pitchFamily="18" charset="0"/>
              </a:rPr>
              <a:t> (Mac OS)</a:t>
            </a:r>
            <a:endParaRPr lang="en-GB" sz="1200" b="1" dirty="0">
              <a:solidFill>
                <a:schemeClr val="tx1"/>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b="1" dirty="0" err="1">
                <a:solidFill>
                  <a:schemeClr val="tx1"/>
                </a:solidFill>
                <a:effectLst/>
                <a:latin typeface="Calibri" panose="020F0502020204030204" pitchFamily="34" charset="0"/>
                <a:ea typeface="Times New Roman" panose="02020603050405020304" pitchFamily="18" charset="0"/>
              </a:rPr>
              <a:t>VoiceOver</a:t>
            </a:r>
            <a:r>
              <a:rPr lang="en-GB" sz="1200" b="1" dirty="0">
                <a:solidFill>
                  <a:schemeClr val="tx1"/>
                </a:solidFill>
                <a:effectLst/>
                <a:latin typeface="Calibri" panose="020F0502020204030204" pitchFamily="34" charset="0"/>
                <a:ea typeface="Times New Roman" panose="02020603050405020304" pitchFamily="18" charset="0"/>
              </a:rPr>
              <a:t> (iOS)</a:t>
            </a:r>
            <a:endParaRPr lang="en-GB" sz="1200" b="1" dirty="0">
              <a:solidFill>
                <a:schemeClr val="tx1"/>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b="1" dirty="0" err="1">
                <a:solidFill>
                  <a:schemeClr val="tx1"/>
                </a:solidFill>
                <a:effectLst/>
                <a:latin typeface="Calibri" panose="020F0502020204030204" pitchFamily="34" charset="0"/>
                <a:ea typeface="Times New Roman" panose="02020603050405020304" pitchFamily="18" charset="0"/>
              </a:rPr>
              <a:t>TalkBack</a:t>
            </a:r>
            <a:r>
              <a:rPr lang="en-GB" sz="1200" b="1" dirty="0">
                <a:solidFill>
                  <a:schemeClr val="tx1"/>
                </a:solidFill>
                <a:effectLst/>
                <a:latin typeface="Calibri" panose="020F0502020204030204" pitchFamily="34" charset="0"/>
                <a:ea typeface="Times New Roman" panose="02020603050405020304" pitchFamily="18" charset="0"/>
              </a:rPr>
              <a:t> for Android</a:t>
            </a:r>
            <a:endParaRPr lang="en-GB" sz="1200" b="1" dirty="0">
              <a:solidFill>
                <a:schemeClr val="tx1"/>
              </a:solidFill>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3FF9D083-C76B-4FB4-AEEE-0841D803975F}" type="slidenum">
              <a:rPr lang="en-GB" smtClean="0"/>
              <a:t>4</a:t>
            </a:fld>
            <a:endParaRPr lang="en-GB"/>
          </a:p>
        </p:txBody>
      </p:sp>
    </p:spTree>
    <p:extLst>
      <p:ext uri="{BB962C8B-B14F-4D97-AF65-F5344CB8AC3E}">
        <p14:creationId xmlns:p14="http://schemas.microsoft.com/office/powerpoint/2010/main" val="635023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slight decrease in last year numbers as predicted given the increased amount we have trained previously. Dip was expected after the first launch and increased number trained. </a:t>
            </a:r>
          </a:p>
          <a:p>
            <a:pPr marL="171450" indent="-171450">
              <a:buFont typeface="Arial" panose="020B0604020202020204" pitchFamily="34" charset="0"/>
              <a:buChar char="•"/>
            </a:pPr>
            <a:r>
              <a:rPr lang="en-GB" dirty="0"/>
              <a:t>Note that these figures are an estimated guide from each HEI who deliver a face to face course pre Covid.</a:t>
            </a:r>
          </a:p>
          <a:p>
            <a:pPr marL="171450" indent="-171450">
              <a:buFont typeface="Arial" panose="020B0604020202020204" pitchFamily="34" charset="0"/>
              <a:buChar char="•"/>
            </a:pPr>
            <a:r>
              <a:rPr lang="en-GB" dirty="0"/>
              <a:t>Might be worth a mention to completions rates – due to the flexibility of the course more learners are completing the full course. </a:t>
            </a:r>
          </a:p>
        </p:txBody>
      </p:sp>
      <p:sp>
        <p:nvSpPr>
          <p:cNvPr id="4" name="Slide Number Placeholder 3"/>
          <p:cNvSpPr>
            <a:spLocks noGrp="1"/>
          </p:cNvSpPr>
          <p:nvPr>
            <p:ph type="sldNum" sz="quarter" idx="5"/>
          </p:nvPr>
        </p:nvSpPr>
        <p:spPr/>
        <p:txBody>
          <a:bodyPr/>
          <a:lstStyle/>
          <a:p>
            <a:pPr rtl="0"/>
            <a:fld id="{0FBDF500-FE05-4D50-AB42-37EDEB80A66C}" type="slidenum">
              <a:rPr lang="en-GB" noProof="0" smtClean="0"/>
              <a:t>5</a:t>
            </a:fld>
            <a:endParaRPr lang="en-GB" noProof="0"/>
          </a:p>
        </p:txBody>
      </p:sp>
    </p:spTree>
    <p:extLst>
      <p:ext uri="{BB962C8B-B14F-4D97-AF65-F5344CB8AC3E}">
        <p14:creationId xmlns:p14="http://schemas.microsoft.com/office/powerpoint/2010/main" val="283736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 challenges - the group are continuously work closely on managing these risks and reviewing contingencies. </a:t>
            </a:r>
          </a:p>
          <a:p>
            <a:endParaRPr lang="en-GB" dirty="0"/>
          </a:p>
        </p:txBody>
      </p:sp>
      <p:sp>
        <p:nvSpPr>
          <p:cNvPr id="4" name="Slide Number Placeholder 3"/>
          <p:cNvSpPr>
            <a:spLocks noGrp="1"/>
          </p:cNvSpPr>
          <p:nvPr>
            <p:ph type="sldNum" sz="quarter" idx="5"/>
          </p:nvPr>
        </p:nvSpPr>
        <p:spPr/>
        <p:txBody>
          <a:bodyPr/>
          <a:lstStyle/>
          <a:p>
            <a:pPr rtl="0"/>
            <a:fld id="{0FBDF500-FE05-4D50-AB42-37EDEB80A66C}" type="slidenum">
              <a:rPr lang="en-GB" noProof="0" smtClean="0"/>
              <a:t>6</a:t>
            </a:fld>
            <a:endParaRPr lang="en-GB" noProof="0"/>
          </a:p>
        </p:txBody>
      </p:sp>
    </p:spTree>
    <p:extLst>
      <p:ext uri="{BB962C8B-B14F-4D97-AF65-F5344CB8AC3E}">
        <p14:creationId xmlns:p14="http://schemas.microsoft.com/office/powerpoint/2010/main" val="3588360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822679342"/>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107471937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413641832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rtlCol="0" anchor="b">
            <a:normAutofit/>
          </a:bodyPr>
          <a:lstStyle>
            <a:lvl1pPr algn="l">
              <a:defRPr sz="5500" b="1">
                <a:solidFill>
                  <a:schemeClr val="bg1"/>
                </a:solidFill>
              </a:defRPr>
            </a:lvl1pPr>
          </a:lstStyle>
          <a:p>
            <a:pPr rtl="0"/>
            <a:r>
              <a:rPr lang="en-GB"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9AAC9FE8-93D7-4F02-BDEA-C0C15E3F7257}"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3838646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rtlCol="0" anchor="b">
            <a:normAutofit/>
          </a:bodyPr>
          <a:lstStyle>
            <a:lvl1pPr algn="l">
              <a:defRPr sz="5500" b="1">
                <a:solidFill>
                  <a:schemeClr val="bg1"/>
                </a:solidFill>
              </a:defRPr>
            </a:lvl1pPr>
          </a:lstStyle>
          <a:p>
            <a:pPr rtl="0"/>
            <a:r>
              <a:rPr lang="en-GB" noProof="0"/>
              <a:t>PRESENTATION</a:t>
            </a:r>
            <a:br>
              <a:rPr lang="en-GB" noProof="0"/>
            </a:br>
            <a:r>
              <a:rPr lang="en-GB" noProof="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F63E8AE2-F62E-4E48-B043-D6AA467D0D19}"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rtlCol="0" anchor="b">
            <a:normAutofit/>
          </a:bodyPr>
          <a:lstStyle>
            <a:lvl1pPr algn="l">
              <a:defRPr sz="5500" b="1">
                <a:solidFill>
                  <a:schemeClr val="bg1"/>
                </a:solidFill>
              </a:defRPr>
            </a:lvl1pPr>
          </a:lstStyle>
          <a:p>
            <a:pPr rtl="0"/>
            <a:r>
              <a:rPr lang="en-GB" noProof="0"/>
              <a:t>PRESENTATION</a:t>
            </a:r>
            <a:br>
              <a:rPr lang="en-GB" noProof="0"/>
            </a:br>
            <a:r>
              <a:rPr lang="en-GB" noProof="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A5D8192C-40F0-4839-8F6A-CA11A3C08377}"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68744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rtlCol="0" anchor="b">
            <a:normAutofit/>
          </a:bodyPr>
          <a:lstStyle>
            <a:lvl1pPr algn="l">
              <a:defRPr sz="5500" b="1">
                <a:solidFill>
                  <a:schemeClr val="bg1"/>
                </a:solidFill>
              </a:defRPr>
            </a:lvl1pPr>
          </a:lstStyle>
          <a:p>
            <a:pPr rtl="0"/>
            <a:r>
              <a:rPr lang="en-GB"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6A5C446A-8829-41BF-8F7A-B65235F46717}"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rtlCol="0" anchor="b">
            <a:normAutofit/>
          </a:bodyPr>
          <a:lstStyle>
            <a:lvl1pPr algn="l">
              <a:defRPr sz="5500" b="1">
                <a:gradFill>
                  <a:gsLst>
                    <a:gs pos="0">
                      <a:schemeClr val="bg2"/>
                    </a:gs>
                    <a:gs pos="100000">
                      <a:schemeClr val="accent1"/>
                    </a:gs>
                  </a:gsLst>
                  <a:lin ang="0" scaled="1"/>
                </a:gradFill>
              </a:defRPr>
            </a:lvl1pPr>
          </a:lstStyle>
          <a:p>
            <a:pPr rtl="0"/>
            <a:r>
              <a:rPr lang="en-GB"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rtlCol="0">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3FC30491-94FA-47F5-AF09-29E4D8FEFEA7}"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rtlCol="0"/>
          <a:lstStyle>
            <a:lvl1pPr marL="0" indent="0" algn="l">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lvl1pPr>
          </a:lstStyle>
          <a:p>
            <a:pPr rtl="0"/>
            <a:r>
              <a:rPr lang="en-GB" noProof="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rtlCol="0">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US"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87CF992D-B4BA-48CD-B1A4-FE1EE0D2D645}"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gradFill>
                  <a:gsLst>
                    <a:gs pos="0">
                      <a:schemeClr val="bg2"/>
                    </a:gs>
                    <a:gs pos="100000">
                      <a:schemeClr val="accent1"/>
                    </a:gs>
                  </a:gsLst>
                  <a:lin ang="0" scaled="1"/>
                </a:gradFill>
              </a:defRPr>
            </a:lvl1pPr>
          </a:lstStyle>
          <a:p>
            <a:pPr rtl="0"/>
            <a:r>
              <a:rPr lang="en-GB" noProof="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rtlCol="0">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rtl="0"/>
            <a:r>
              <a:rPr lang="en-US"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318E7718-5BA5-4479-B432-C1303AEC1636}"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rtlCol="0"/>
          <a:lstStyle>
            <a:lvl1pPr>
              <a:defRPr/>
            </a:lvl1pPr>
          </a:lstStyle>
          <a:p>
            <a:pPr rtl="0"/>
            <a:r>
              <a:rPr lang="en-GB" noProof="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US"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91DBA348-70E8-4381-8C93-182287B290A5}"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209221488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rtlCol="0"/>
          <a:lstStyle>
            <a:lvl1pPr>
              <a:defRPr/>
            </a:lvl1pPr>
          </a:lstStyle>
          <a:p>
            <a:pPr rtl="0"/>
            <a:r>
              <a:rPr lang="en-GB" noProof="0"/>
              <a:t>CONTENT</a:t>
            </a:r>
            <a:br>
              <a:rPr lang="en-GB" noProof="0"/>
            </a:br>
            <a:r>
              <a:rPr lang="en-GB" noProof="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US"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AA545E89-2DC6-485A-AABA-CEF9EC255F6F}"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rtlCol="0" anchor="b">
            <a:normAutofit/>
          </a:bodyPr>
          <a:lstStyle>
            <a:lvl1pPr>
              <a:defRPr sz="4000"/>
            </a:lvl1pPr>
          </a:lstStyle>
          <a:p>
            <a:pPr rtl="0"/>
            <a:r>
              <a:rPr lang="en-GB" noProof="0"/>
              <a:t>SECTION</a:t>
            </a:r>
            <a:br>
              <a:rPr lang="en-GB" noProof="0"/>
            </a:br>
            <a:r>
              <a:rPr lang="en-GB" noProof="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93B16D07-E5DC-4B8B-A668-922960AF9429}" type="datetime1">
              <a:rPr lang="en-GB" noProof="0" smtClean="0"/>
              <a:t>03/03/2026</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rtlCol="0" anchor="b">
            <a:normAutofit/>
          </a:bodyPr>
          <a:lstStyle>
            <a:lvl1pPr>
              <a:defRPr sz="4000"/>
            </a:lvl1pPr>
          </a:lstStyle>
          <a:p>
            <a:pPr rtl="0"/>
            <a:r>
              <a:rPr lang="en-GB" noProof="0"/>
              <a:t>SECTION</a:t>
            </a:r>
            <a:br>
              <a:rPr lang="en-GB" noProof="0"/>
            </a:br>
            <a:r>
              <a:rPr lang="en-GB" noProof="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89E55A6D-DF3A-4FD1-9BF6-FAE2B6747800}" type="datetime1">
              <a:rPr lang="en-GB" noProof="0" smtClean="0"/>
              <a:t>03/03/2026</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rtlCol="0" anchor="b">
            <a:normAutofit/>
          </a:bodyPr>
          <a:lstStyle>
            <a:lvl1pPr>
              <a:defRPr sz="4000">
                <a:gradFill>
                  <a:gsLst>
                    <a:gs pos="0">
                      <a:schemeClr val="bg2"/>
                    </a:gs>
                    <a:gs pos="100000">
                      <a:schemeClr val="accent1"/>
                    </a:gs>
                  </a:gsLst>
                  <a:lin ang="0" scaled="1"/>
                </a:gradFill>
              </a:defRPr>
            </a:lvl1pPr>
          </a:lstStyle>
          <a:p>
            <a:pPr rtl="0"/>
            <a:r>
              <a:rPr lang="en-GB" noProof="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8C631A7E-0CAA-4504-99D4-6ECAB75DE338}" type="datetime1">
              <a:rPr lang="en-GB" noProof="0" smtClean="0"/>
              <a:t>03/03/2026</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lvl1pPr>
              <a:defRPr>
                <a:solidFill>
                  <a:schemeClr val="accent1"/>
                </a:solidFill>
              </a:defRPr>
            </a:lvl1pPr>
          </a:lstStyle>
          <a:p>
            <a:pPr rtl="0"/>
            <a:fld id="{95CBEC59-7FF9-4688-98DF-89832A0C9025}" type="slidenum">
              <a:rPr lang="en-GB" noProof="0" smtClean="0"/>
              <a:pPr/>
              <a:t>‹#›</a:t>
            </a:fld>
            <a:endParaRPr lang="en-GB" noProof="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rtlCol="0" anchor="b">
            <a:normAutofit/>
          </a:bodyPr>
          <a:lstStyle>
            <a:lvl1pPr>
              <a:defRPr sz="4000"/>
            </a:lvl1pPr>
          </a:lstStyle>
          <a:p>
            <a:pPr rtl="0"/>
            <a:r>
              <a:rPr lang="en-GB" noProof="0"/>
              <a:t>SECTION</a:t>
            </a:r>
            <a:br>
              <a:rPr lang="en-GB" noProof="0"/>
            </a:br>
            <a:r>
              <a:rPr lang="en-GB" noProof="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156B468D-8334-472F-963D-CD236B76AEA6}" type="datetime1">
              <a:rPr lang="en-GB" noProof="0" smtClean="0"/>
              <a:t>03/03/2026</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rtlCol="0"/>
          <a:lstStyle>
            <a:lvl1pPr>
              <a:defRPr/>
            </a:lvl1pPr>
          </a:lstStyle>
          <a:p>
            <a:pPr rtl="0"/>
            <a:r>
              <a:rPr lang="en-GB" noProof="0"/>
              <a:t>SECTION</a:t>
            </a:r>
            <a:br>
              <a:rPr lang="en-GB" noProof="0"/>
            </a:br>
            <a:r>
              <a:rPr lang="en-GB" noProof="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5E87C5A9-315A-484F-BF93-0CBD06996031}"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en-GB" noProof="0"/>
              <a:t>SECTION</a:t>
            </a:r>
            <a:br>
              <a:rPr lang="en-GB" noProof="0"/>
            </a:br>
            <a:r>
              <a:rPr lang="en-GB" noProof="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054FA7CA-7524-4A71-A3DC-5FFEB63E2E54}"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gradFill>
                  <a:gsLst>
                    <a:gs pos="0">
                      <a:schemeClr val="bg2"/>
                    </a:gs>
                    <a:gs pos="100000">
                      <a:schemeClr val="accent1"/>
                    </a:gs>
                  </a:gsLst>
                  <a:lin ang="0" scaled="1"/>
                </a:gradFill>
              </a:defRPr>
            </a:lvl1pPr>
          </a:lstStyle>
          <a:p>
            <a:pPr rtl="0"/>
            <a:r>
              <a:rPr lang="en-GB" noProof="0"/>
              <a:t>TWO CONTENT</a:t>
            </a:r>
            <a:br>
              <a:rPr lang="en-GB" noProof="0"/>
            </a:br>
            <a:r>
              <a:rPr lang="en-GB" noProof="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rtlCol="0">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rtlCol="0"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rtlCol="0">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noProof="0"/>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2330BF73-2DB5-4CBC-BF6C-EBCD93F80163}" type="datetime1">
              <a:rPr lang="en-GB" noProof="0" smtClean="0"/>
              <a:t>03/03/2026</a:t>
            </a:fld>
            <a:endParaRPr lang="en-GB" noProof="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en-GB" noProof="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lvl1pPr>
          </a:lstStyle>
          <a:p>
            <a:pPr rtl="0"/>
            <a:r>
              <a:rPr lang="en-GB" noProof="0"/>
              <a:t>TWO CONTENT</a:t>
            </a:r>
            <a:br>
              <a:rPr lang="en-GB" noProof="0"/>
            </a:br>
            <a:r>
              <a:rPr lang="en-GB" noProof="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FD226449-8F6B-4A34-A6C9-CF56D92D81F3}" type="datetime1">
              <a:rPr lang="en-GB" noProof="0" smtClean="0"/>
              <a:t>03/03/2026</a:t>
            </a:fld>
            <a:endParaRPr lang="en-GB" noProof="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en-GB" noProof="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en-GB" noProof="0"/>
              <a:t>TWO CONTENT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C71F16C5-E82F-429E-B061-46C593FEDC57}"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261639073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gradFill>
                  <a:gsLst>
                    <a:gs pos="0">
                      <a:schemeClr val="bg2"/>
                    </a:gs>
                    <a:gs pos="100000">
                      <a:schemeClr val="accent1"/>
                    </a:gs>
                  </a:gsLst>
                  <a:lin ang="0" scaled="1"/>
                </a:gradFill>
              </a:defRPr>
            </a:lvl1pPr>
          </a:lstStyle>
          <a:p>
            <a:pPr rtl="0"/>
            <a:r>
              <a:rPr lang="en-GB" noProof="0"/>
              <a:t>TWO CONTENT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280F12DB-E016-4938-B5D8-CB728C7A890C}"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rtlCol="0">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lvl1pPr>
          </a:lstStyle>
          <a:p>
            <a:pPr rtl="0"/>
            <a:r>
              <a:rPr lang="en-GB" noProof="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FBF3F48D-4C77-402C-A2F8-6588F545BADC}" type="datetime1">
              <a:rPr lang="en-GB" noProof="0" smtClean="0"/>
              <a:t>03/03/2026</a:t>
            </a:fld>
            <a:endParaRPr lang="en-GB" noProof="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rtlCol="0" anchor="ctr" anchorCtr="0">
            <a:normAutofit/>
          </a:bodyPr>
          <a:lstStyle>
            <a:lvl1pPr marL="0" indent="0" algn="ctr">
              <a:buNone/>
              <a:defRPr sz="1500"/>
            </a:lvl1pPr>
          </a:lstStyle>
          <a:p>
            <a:pPr rtl="0"/>
            <a:r>
              <a:rPr lang="en-US" noProof="0"/>
              <a:t>Click icon to add picture</a:t>
            </a:r>
            <a:endParaRPr lang="en-GB" noProof="0"/>
          </a:p>
        </p:txBody>
      </p:sp>
    </p:spTree>
    <p:extLst>
      <p:ext uri="{BB962C8B-B14F-4D97-AF65-F5344CB8AC3E}">
        <p14:creationId xmlns:p14="http://schemas.microsoft.com/office/powerpoint/2010/main" val="2804327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and 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gradFill>
                  <a:gsLst>
                    <a:gs pos="0">
                      <a:schemeClr val="bg2"/>
                    </a:gs>
                    <a:gs pos="100000">
                      <a:schemeClr val="accent1"/>
                    </a:gs>
                  </a:gsLst>
                  <a:lin ang="0" scaled="1"/>
                </a:gradFill>
              </a:defRPr>
            </a:lvl1pPr>
          </a:lstStyle>
          <a:p>
            <a:pPr rtl="0"/>
            <a:r>
              <a:rPr lang="en-GB" noProof="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032CAA96-3792-477B-BDED-E82778CA54D9}" type="datetime1">
              <a:rPr lang="en-GB" noProof="0" smtClean="0"/>
              <a:t>03/03/2026</a:t>
            </a:fld>
            <a:endParaRPr lang="en-GB" noProof="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rtlCol="0" anchor="ctr" anchorCtr="0">
            <a:normAutofit/>
          </a:bodyPr>
          <a:lstStyle>
            <a:lvl1pPr marL="0" indent="0" algn="ctr">
              <a:buNone/>
              <a:defRPr sz="1500"/>
            </a:lvl1pPr>
          </a:lstStyle>
          <a:p>
            <a:pPr rtl="0"/>
            <a:r>
              <a:rPr lang="en-US" noProof="0"/>
              <a:t>Click icon to add picture</a:t>
            </a:r>
            <a:endParaRPr lang="en-GB" noProof="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icture and 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lvl1pPr>
          </a:lstStyle>
          <a:p>
            <a:pPr rtl="0"/>
            <a:r>
              <a:rPr lang="en-GB" noProof="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4C8858FF-380F-44F1-8D04-317455D2C8B8}" type="datetime1">
              <a:rPr lang="en-GB" noProof="0" smtClean="0"/>
              <a:t>03/03/2026</a:t>
            </a:fld>
            <a:endParaRPr lang="en-GB" noProof="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rtlCol="0" anchor="ctr" anchorCtr="0">
            <a:normAutofit/>
          </a:bodyPr>
          <a:lstStyle>
            <a:lvl1pPr marL="0" indent="0" algn="ctr">
              <a:buNone/>
              <a:defRPr sz="1500"/>
            </a:lvl1pPr>
          </a:lstStyle>
          <a:p>
            <a:pPr rtl="0"/>
            <a:r>
              <a:rPr lang="en-US" noProof="0"/>
              <a:t>Click icon to add picture</a:t>
            </a:r>
            <a:endParaRPr lang="en-GB" noProof="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Picture and 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rtlCol="0" anchor="ctr" anchorCtr="0">
            <a:normAutofit/>
          </a:bodyPr>
          <a:lstStyle>
            <a:lvl1pPr marL="0" indent="0" algn="ctr">
              <a:buNone/>
              <a:defRPr sz="1500"/>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en-GB" noProof="0"/>
              <a:t>PICTURE</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4985E983-5AE9-44DA-83AF-FC0217D7F9C7}"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Picture and Titl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rtlCol="0" anchor="ctr" anchorCtr="0">
            <a:noAutofit/>
          </a:bodyPr>
          <a:lstStyle>
            <a:lvl1pPr marL="0" indent="0" algn="ctr">
              <a:buNone/>
              <a:defRPr sz="1500"/>
            </a:lvl1pPr>
          </a:lstStyle>
          <a:p>
            <a:pPr rtl="0"/>
            <a:r>
              <a:rPr lang="en-US" noProof="0"/>
              <a:t>Click icon to add picture</a:t>
            </a:r>
            <a:endParaRPr lang="en-GB" noProof="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rtlCol="0" anchor="b">
            <a:normAutofit/>
          </a:bodyPr>
          <a:lstStyle>
            <a:lvl1pPr algn="l">
              <a:defRPr sz="4000" b="1">
                <a:solidFill>
                  <a:schemeClr val="bg1"/>
                </a:solidFill>
              </a:defRPr>
            </a:lvl1pPr>
          </a:lstStyle>
          <a:p>
            <a:pPr rtl="0"/>
            <a:r>
              <a:rPr lang="en-GB" noProof="0"/>
              <a:t>PICTURE</a:t>
            </a:r>
            <a:br>
              <a:rPr lang="en-GB" noProof="0"/>
            </a:br>
            <a:r>
              <a:rPr lang="en-GB"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AC9A508A-11EC-4398-B557-30728607D38B}"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gradFill>
                  <a:gsLst>
                    <a:gs pos="0">
                      <a:schemeClr val="bg2"/>
                    </a:gs>
                    <a:gs pos="100000">
                      <a:schemeClr val="accent1"/>
                    </a:gs>
                  </a:gsLst>
                  <a:lin ang="0" scaled="1"/>
                </a:gradFill>
              </a:defRPr>
            </a:lvl1pPr>
          </a:lstStyle>
          <a:p>
            <a:pPr rtl="0"/>
            <a:r>
              <a:rPr lang="en-GB" noProof="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9616FAAB-AB1E-4970-89B5-AF0FD3A62259}" type="datetime1">
              <a:rPr lang="en-GB" noProof="0" smtClean="0"/>
              <a:t>03/03/2026</a:t>
            </a:fld>
            <a:endParaRPr lang="en-GB" noProof="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rtlCol="0"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rtlCol="0">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lvl1pPr>
          </a:lstStyle>
          <a:p>
            <a:pPr rtl="0"/>
            <a:r>
              <a:rPr lang="en-GB" noProof="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533A573A-4503-4D57-BF8E-BF91300B4C4B}" type="datetime1">
              <a:rPr lang="en-GB" noProof="0" smtClean="0"/>
              <a:t>03/03/2026</a:t>
            </a:fld>
            <a:endParaRPr lang="en-GB" noProof="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en-GB" noProof="0"/>
              <a:t>CHART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F0CA5668-02E9-42AC-BC74-8E90B03DF2DD}"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gradFill>
                  <a:gsLst>
                    <a:gs pos="0">
                      <a:schemeClr val="bg2"/>
                    </a:gs>
                    <a:gs pos="100000">
                      <a:schemeClr val="accent1"/>
                    </a:gs>
                  </a:gsLst>
                  <a:lin ang="0" scaled="1"/>
                </a:gradFill>
              </a:defRPr>
            </a:lvl1pPr>
          </a:lstStyle>
          <a:p>
            <a:pPr rtl="0"/>
            <a:r>
              <a:rPr lang="en-GB" noProof="0"/>
              <a:t>CHART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37FE9F1-75DB-404E-9288-C2872D56669A}" type="datetime1">
              <a:rPr lang="en-GB" noProof="0" smtClean="0"/>
              <a:t>03/03/2026</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US" noProof="0"/>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6" name="Footer Placeholder 5"/>
          <p:cNvSpPr>
            <a:spLocks noGrp="1"/>
          </p:cNvSpPr>
          <p:nvPr>
            <p:ph type="ftr" sz="quarter" idx="11"/>
          </p:nvPr>
        </p:nvSpPr>
        <p:spPr/>
        <p:txBody>
          <a:bodyPr/>
          <a:lstStyle/>
          <a:p>
            <a:pPr rtl="0"/>
            <a:r>
              <a:rPr lang="en-GB" noProof="0"/>
              <a:t>Presentation Title</a:t>
            </a:r>
          </a:p>
        </p:txBody>
      </p:sp>
      <p:sp>
        <p:nvSpPr>
          <p:cNvPr id="7" name="Slide Number Placeholder 6"/>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2723549372"/>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rtlCol="0" anchor="b">
            <a:noAutofit/>
          </a:bodyPr>
          <a:lstStyle>
            <a:lvl1pPr>
              <a:defRPr sz="4000">
                <a:gradFill>
                  <a:gsLst>
                    <a:gs pos="0">
                      <a:schemeClr val="bg2"/>
                    </a:gs>
                    <a:gs pos="100000">
                      <a:schemeClr val="accent1"/>
                    </a:gs>
                  </a:gsLst>
                  <a:lin ang="0" scaled="1"/>
                </a:gradFill>
              </a:defRPr>
            </a:lvl1pPr>
          </a:lstStyle>
          <a:p>
            <a:pPr rtl="0"/>
            <a:r>
              <a:rPr lang="en-GB" noProof="0"/>
              <a:t>PICTURE WITH</a:t>
            </a:r>
            <a:br>
              <a:rPr lang="en-GB" noProof="0"/>
            </a:br>
            <a:r>
              <a:rPr lang="en-GB" noProof="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2AE3F3BC-ACD4-4D41-A61A-FEAB8025F9A1}" type="datetime1">
              <a:rPr lang="en-GB" noProof="0" smtClean="0"/>
              <a:t>03/03/2026</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rtlCol="0" anchor="b">
            <a:noAutofit/>
          </a:bodyPr>
          <a:lstStyle>
            <a:lvl1pPr>
              <a:defRPr sz="4000"/>
            </a:lvl1pPr>
          </a:lstStyle>
          <a:p>
            <a:pPr rtl="0"/>
            <a:r>
              <a:rPr lang="en-GB" noProof="0"/>
              <a:t>PICTURE</a:t>
            </a:r>
            <a:br>
              <a:rPr lang="en-GB" noProof="0"/>
            </a:br>
            <a:r>
              <a:rPr lang="en-GB" noProof="0"/>
              <a:t>WITH</a:t>
            </a:r>
            <a:br>
              <a:rPr lang="en-GB" noProof="0"/>
            </a:br>
            <a:r>
              <a:rPr lang="en-GB" noProof="0"/>
              <a:t>CAPTION</a:t>
            </a:r>
            <a:br>
              <a:rPr lang="en-GB" noProof="0"/>
            </a:br>
            <a:r>
              <a:rPr lang="en-GB" noProof="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3AEC5F85-9C1B-4EC8-942F-8544A08E0214}" type="datetime1">
              <a:rPr lang="en-GB" noProof="0" smtClean="0"/>
              <a:t>03/03/2026</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rtlCol="0" anchor="b">
            <a:noAutofit/>
          </a:bodyPr>
          <a:lstStyle>
            <a:lvl1pPr>
              <a:defRPr sz="4000"/>
            </a:lvl1pPr>
          </a:lstStyle>
          <a:p>
            <a:pPr rtl="0"/>
            <a:r>
              <a:rPr lang="en-GB" noProof="0"/>
              <a:t>PICTURE</a:t>
            </a:r>
            <a:br>
              <a:rPr lang="en-GB" noProof="0"/>
            </a:br>
            <a:r>
              <a:rPr lang="en-GB" noProof="0"/>
              <a:t>WITH</a:t>
            </a:r>
            <a:br>
              <a:rPr lang="en-GB" noProof="0"/>
            </a:br>
            <a:r>
              <a:rPr lang="en-GB" noProof="0"/>
              <a:t>CAPTION</a:t>
            </a:r>
            <a:br>
              <a:rPr lang="en-GB" noProof="0"/>
            </a:br>
            <a:r>
              <a:rPr lang="en-GB" noProof="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982431F8-E731-4408-A5AE-3E3DF9B2D3B9}" type="datetime1">
              <a:rPr lang="en-GB" noProof="0" smtClean="0"/>
              <a:t>03/03/2026</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rtlCol="0" anchor="ctr" anchorCtr="0">
            <a:noAutofit/>
          </a:bodyPr>
          <a:lstStyle>
            <a:lvl1pPr marL="0" indent="0" algn="ctr">
              <a:buNone/>
              <a:defRPr sz="1500"/>
            </a:lvl1pPr>
          </a:lstStyle>
          <a:p>
            <a:pPr rtl="0"/>
            <a:r>
              <a:rPr lang="en-US" noProof="0"/>
              <a:t>Click icon to add picture</a:t>
            </a:r>
            <a:endParaRPr lang="en-GB" noProof="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rtlCol="0" anchor="b">
            <a:normAutofit/>
          </a:bodyPr>
          <a:lstStyle>
            <a:lvl1pPr algn="l">
              <a:defRPr sz="4000" b="1">
                <a:solidFill>
                  <a:schemeClr val="bg1"/>
                </a:solidFill>
              </a:defRPr>
            </a:lvl1pPr>
          </a:lstStyle>
          <a:p>
            <a:pPr rtl="0"/>
            <a:r>
              <a:rPr lang="en-GB" noProof="0"/>
              <a:t>PICTURE</a:t>
            </a:r>
            <a:br>
              <a:rPr lang="en-GB" noProof="0"/>
            </a:br>
            <a:r>
              <a:rPr lang="en-GB"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90B43860-4A91-452A-A2EA-61482C08C444}"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Overview">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pPr rtl="0"/>
            <a:r>
              <a:rPr lang="en-GB" noProof="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747E47B6-78DB-493F-BCE8-225FD80562B2}" type="datetime1">
              <a:rPr lang="en-GB" noProof="0" smtClean="0"/>
              <a:t>03/03/2026</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326096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Overview">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solidFill>
                  <a:schemeClr val="bg1"/>
                </a:solidFill>
                <a:latin typeface="+mj-lt"/>
                <a:ea typeface="+mj-ea"/>
                <a:cs typeface="+mj-cs"/>
              </a:defRPr>
            </a:lvl1pPr>
          </a:lstStyle>
          <a:p>
            <a:pPr rtl="0"/>
            <a:r>
              <a:rPr lang="en-GB" noProof="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0C1E9BBE-FD7E-46D2-9B4E-1B94E796C945}" type="datetime1">
              <a:rPr lang="en-GB" noProof="0" smtClean="0"/>
              <a:t>03/03/2026</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Overview">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rtlCol="0" anchor="b">
            <a:noAutofit/>
          </a:bodyPr>
          <a:lstStyle>
            <a:lvl1pPr>
              <a:defRPr lang="en-US" sz="4000" b="1" kern="1200" dirty="0">
                <a:solidFill>
                  <a:schemeClr val="bg1"/>
                </a:solidFill>
                <a:latin typeface="+mj-lt"/>
                <a:ea typeface="+mj-ea"/>
                <a:cs typeface="+mj-cs"/>
              </a:defRPr>
            </a:lvl1pPr>
          </a:lstStyle>
          <a:p>
            <a:pPr rtl="0"/>
            <a:r>
              <a:rPr lang="en-GB" noProof="0"/>
              <a:t>OVERVIEW</a:t>
            </a:r>
            <a:br>
              <a:rPr lang="en-GB" noProof="0"/>
            </a:br>
            <a:r>
              <a:rPr lang="en-GB" noProof="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9C08E4EE-E882-40F9-84C4-4607914EBEB1}" type="datetime1">
              <a:rPr lang="en-GB" noProof="0" smtClean="0"/>
              <a:t>03/03/2026</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273545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Overview">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rtlCol="0"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pPr rtl="0"/>
            <a:r>
              <a:rPr lang="en-GB" noProof="0"/>
              <a:t>OVERVIEW</a:t>
            </a:r>
            <a:br>
              <a:rPr lang="en-GB" noProof="0"/>
            </a:br>
            <a:r>
              <a:rPr lang="en-GB" noProof="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A6F36BFF-7D9C-48D2-8AD3-AF0BE64CCE4E}" type="datetime1">
              <a:rPr lang="en-GB" noProof="0" smtClean="0"/>
              <a:t>03/03/2026</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US" noProof="0"/>
              <a:t>Click icon to add picture</a:t>
            </a:r>
            <a:endParaRPr lang="en-GB" noProof="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3920621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you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rtlCol="0">
            <a:noAutofit/>
          </a:bodyPr>
          <a:lstStyle>
            <a:lvl1pPr>
              <a:defRPr sz="5500"/>
            </a:lvl1pPr>
          </a:lstStyle>
          <a:p>
            <a:pPr rtl="0"/>
            <a:r>
              <a:rPr lang="en-GB" noProof="0"/>
              <a:t>THANK</a:t>
            </a:r>
            <a:br>
              <a:rPr lang="en-GB" noProof="0"/>
            </a:br>
            <a:r>
              <a:rPr lang="en-GB" noProof="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rtlCol="0"/>
          <a:lstStyle/>
          <a:p>
            <a:pPr rtl="0"/>
            <a:fld id="{7BE49457-38ED-4DCD-B5E8-08B7939CCCDC}" type="datetime1">
              <a:rPr lang="en-GB" noProof="0" smtClean="0"/>
              <a:t>03/03/2026</a:t>
            </a:fld>
            <a:endParaRPr lang="en-GB" noProof="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rtlCol="0" anchor="b">
            <a:normAutofit/>
          </a:bodyPr>
          <a:lstStyle>
            <a:lvl1pPr algn="l">
              <a:defRPr sz="5500" b="1">
                <a:solidFill>
                  <a:schemeClr val="bg1"/>
                </a:solidFill>
              </a:defRPr>
            </a:lvl1pPr>
          </a:lstStyle>
          <a:p>
            <a:pPr rtl="0"/>
            <a:r>
              <a:rPr lang="en-GB" noProof="0"/>
              <a:t>THANK</a:t>
            </a:r>
            <a:br>
              <a:rPr lang="en-GB" noProof="0"/>
            </a:br>
            <a:r>
              <a:rPr lang="en-GB" noProof="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723FFCF8-16B7-4491-99BE-3CE823977561}"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534950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8" name="Footer Placeholder 7"/>
          <p:cNvSpPr>
            <a:spLocks noGrp="1"/>
          </p:cNvSpPr>
          <p:nvPr>
            <p:ph type="ftr" sz="quarter" idx="11"/>
          </p:nvPr>
        </p:nvSpPr>
        <p:spPr/>
        <p:txBody>
          <a:bodyPr/>
          <a:lstStyle/>
          <a:p>
            <a:pPr rtl="0"/>
            <a:r>
              <a:rPr lang="en-GB" noProof="0"/>
              <a:t>Presentation Title</a:t>
            </a:r>
          </a:p>
        </p:txBody>
      </p:sp>
      <p:sp>
        <p:nvSpPr>
          <p:cNvPr id="9" name="Slide Number Placeholder 8"/>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31483101"/>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rtlCol="0" anchor="b">
            <a:normAutofit/>
          </a:bodyPr>
          <a:lstStyle>
            <a:lvl1pPr algn="l">
              <a:defRPr sz="5500" b="1">
                <a:solidFill>
                  <a:schemeClr val="bg1"/>
                </a:solidFill>
              </a:defRPr>
            </a:lvl1pPr>
          </a:lstStyle>
          <a:p>
            <a:pPr rtl="0"/>
            <a:r>
              <a:rPr lang="en-GB"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601A6BA3-57D0-4F37-992F-11EF8C30718E}"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rtlCol="0" anchor="b">
            <a:normAutofit/>
          </a:bodyPr>
          <a:lstStyle>
            <a:lvl1pPr algn="l">
              <a:defRPr sz="5500" b="1">
                <a:solidFill>
                  <a:schemeClr val="bg1"/>
                </a:solidFill>
              </a:defRPr>
            </a:lvl1pPr>
          </a:lstStyle>
          <a:p>
            <a:pPr rtl="0"/>
            <a:r>
              <a:rPr lang="en-GB" noProof="0"/>
              <a:t>THANK</a:t>
            </a:r>
            <a:br>
              <a:rPr lang="en-GB" noProof="0"/>
            </a:br>
            <a:r>
              <a:rPr lang="en-GB" noProof="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3DA2824F-ABB3-4DD3-93C0-EBC2D8DEE1F5}"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rtlCol="0" anchor="b">
            <a:normAutofit/>
          </a:bodyPr>
          <a:lstStyle>
            <a:lvl1pPr algn="l">
              <a:defRPr sz="5500" b="1">
                <a:gradFill>
                  <a:gsLst>
                    <a:gs pos="0">
                      <a:schemeClr val="bg2"/>
                    </a:gs>
                    <a:gs pos="100000">
                      <a:schemeClr val="accent1"/>
                    </a:gs>
                  </a:gsLst>
                  <a:lin ang="0" scaled="1"/>
                </a:gradFill>
              </a:defRPr>
            </a:lvl1pPr>
          </a:lstStyle>
          <a:p>
            <a:pPr rtl="0"/>
            <a:r>
              <a:rPr lang="en-GB"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rtlCol="0">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B83C80D3-A338-4A4F-80D2-978975A22C8D}" type="datetime1">
              <a:rPr lang="en-GB" noProof="0" smtClean="0"/>
              <a:t>03/03/2026</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lvl1pPr>
              <a:defRPr>
                <a:solidFill>
                  <a:schemeClr val="accent1"/>
                </a:solidFill>
              </a:defRPr>
            </a:lvl1pPr>
          </a:lstStyle>
          <a:p>
            <a:pPr rtl="0"/>
            <a:fld id="{95CBEC59-7FF9-4688-98DF-89832A0C9025}" type="slidenum">
              <a:rPr lang="en-GB" noProof="0" smtClean="0"/>
              <a:pPr/>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rtlCol="0"/>
          <a:lstStyle>
            <a:lvl1pPr marL="0" indent="0" algn="l">
              <a:buNone/>
              <a:defRPr lang="en-US" sz="3000" b="1" i="0" kern="1200" dirty="0">
                <a:solidFill>
                  <a:schemeClr val="tx2"/>
                </a:solidFill>
                <a:latin typeface="+mn-lt"/>
                <a:ea typeface="+mn-ea"/>
                <a:cs typeface="+mn-cs"/>
              </a:defRPr>
            </a:lvl1pPr>
          </a:lstStyle>
          <a:p>
            <a:pPr lvl="0" rtl="0"/>
            <a:r>
              <a:rPr lang="en-GB"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4" name="Footer Placeholder 3"/>
          <p:cNvSpPr>
            <a:spLocks noGrp="1"/>
          </p:cNvSpPr>
          <p:nvPr>
            <p:ph type="ftr" sz="quarter" idx="11"/>
          </p:nvPr>
        </p:nvSpPr>
        <p:spPr/>
        <p:txBody>
          <a:bodyPr/>
          <a:lstStyle/>
          <a:p>
            <a:pPr rtl="0"/>
            <a:r>
              <a:rPr lang="en-GB" noProof="0"/>
              <a:t>Presentation Title</a:t>
            </a:r>
          </a:p>
        </p:txBody>
      </p:sp>
      <p:sp>
        <p:nvSpPr>
          <p:cNvPr id="5" name="Slide Number Placeholder 4"/>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140493882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3" name="Footer Placeholder 2"/>
          <p:cNvSpPr>
            <a:spLocks noGrp="1"/>
          </p:cNvSpPr>
          <p:nvPr>
            <p:ph type="ftr" sz="quarter" idx="11"/>
          </p:nvPr>
        </p:nvSpPr>
        <p:spPr/>
        <p:txBody>
          <a:bodyPr/>
          <a:lstStyle/>
          <a:p>
            <a:pPr rtl="0"/>
            <a:r>
              <a:rPr lang="en-GB" noProof="0"/>
              <a:t>Presentation Title</a:t>
            </a:r>
          </a:p>
        </p:txBody>
      </p:sp>
      <p:sp>
        <p:nvSpPr>
          <p:cNvPr id="4" name="Slide Number Placeholder 3"/>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82780281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6" name="Footer Placeholder 5"/>
          <p:cNvSpPr>
            <a:spLocks noGrp="1"/>
          </p:cNvSpPr>
          <p:nvPr>
            <p:ph type="ftr" sz="quarter" idx="11"/>
          </p:nvPr>
        </p:nvSpPr>
        <p:spPr/>
        <p:txBody>
          <a:bodyPr/>
          <a:lstStyle/>
          <a:p>
            <a:pPr rtl="0"/>
            <a:r>
              <a:rPr lang="en-GB" noProof="0"/>
              <a:t>Presentation Title</a:t>
            </a:r>
          </a:p>
        </p:txBody>
      </p:sp>
      <p:sp>
        <p:nvSpPr>
          <p:cNvPr id="7" name="Slide Number Placeholder 6"/>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75447075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0265DECF-A8A6-41A3-8214-3EC78B833880}" type="datetime1">
              <a:rPr lang="en-GB" noProof="0" smtClean="0"/>
              <a:t>03/03/2026</a:t>
            </a:fld>
            <a:endParaRPr lang="en-GB" noProof="0" dirty="0"/>
          </a:p>
        </p:txBody>
      </p:sp>
      <p:sp>
        <p:nvSpPr>
          <p:cNvPr id="6" name="Footer Placeholder 5"/>
          <p:cNvSpPr>
            <a:spLocks noGrp="1"/>
          </p:cNvSpPr>
          <p:nvPr>
            <p:ph type="ftr" sz="quarter" idx="11"/>
          </p:nvPr>
        </p:nvSpPr>
        <p:spPr/>
        <p:txBody>
          <a:bodyPr/>
          <a:lstStyle/>
          <a:p>
            <a:pPr rtl="0"/>
            <a:r>
              <a:rPr lang="en-GB" noProof="0"/>
              <a:t>Presentation Title</a:t>
            </a:r>
          </a:p>
        </p:txBody>
      </p:sp>
      <p:sp>
        <p:nvSpPr>
          <p:cNvPr id="7" name="Slide Number Placeholder 6"/>
          <p:cNvSpPr>
            <a:spLocks noGrp="1"/>
          </p:cNvSpPr>
          <p:nvPr>
            <p:ph type="sldNum" sz="quarter" idx="12"/>
          </p:nvPr>
        </p:nvSpPr>
        <p:spPr/>
        <p:txBody>
          <a:body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835039693"/>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4">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265DECF-A8A6-41A3-8214-3EC78B833880}" type="datetime1">
              <a:rPr lang="en-GB" noProof="0" smtClean="0"/>
              <a:t>03/03/2026</a:t>
            </a:fld>
            <a:endParaRPr lang="en-GB" noProof="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n-GB" noProof="0"/>
              <a:t>Presentation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8247404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649" r:id="rId13"/>
    <p:sldLayoutId id="2147483659" r:id="rId14"/>
    <p:sldLayoutId id="2147483661" r:id="rId15"/>
    <p:sldLayoutId id="2147483662" r:id="rId16"/>
    <p:sldLayoutId id="2147483650" r:id="rId17"/>
    <p:sldLayoutId id="2147483663" r:id="rId18"/>
    <p:sldLayoutId id="2147483664" r:id="rId19"/>
    <p:sldLayoutId id="2147483665" r:id="rId20"/>
    <p:sldLayoutId id="2147483651" r:id="rId21"/>
    <p:sldLayoutId id="2147483670" r:id="rId22"/>
    <p:sldLayoutId id="2147483667" r:id="rId23"/>
    <p:sldLayoutId id="2147483668" r:id="rId24"/>
    <p:sldLayoutId id="2147483671" r:id="rId25"/>
    <p:sldLayoutId id="2147483669" r:id="rId26"/>
    <p:sldLayoutId id="2147483672" r:id="rId27"/>
    <p:sldLayoutId id="2147483673" r:id="rId28"/>
    <p:sldLayoutId id="2147483674" r:id="rId29"/>
    <p:sldLayoutId id="2147483676" r:id="rId30"/>
    <p:sldLayoutId id="2147483652" r:id="rId31"/>
    <p:sldLayoutId id="2147483677" r:id="rId32"/>
    <p:sldLayoutId id="2147483678" r:id="rId33"/>
    <p:sldLayoutId id="2147483679"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7" r:id="rId47"/>
    <p:sldLayoutId id="2147483658" r:id="rId48"/>
    <p:sldLayoutId id="2147483693" r:id="rId49"/>
    <p:sldLayoutId id="2147483694" r:id="rId50"/>
    <p:sldLayoutId id="2147483695" r:id="rId51"/>
    <p:sldLayoutId id="2147483696" r:id="rId5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2A7B1-D79F-5CF1-1CC9-BA230AB22016}"/>
              </a:ext>
            </a:extLst>
          </p:cNvPr>
          <p:cNvSpPr>
            <a:spLocks noGrp="1"/>
          </p:cNvSpPr>
          <p:nvPr>
            <p:ph type="ctrTitle"/>
          </p:nvPr>
        </p:nvSpPr>
        <p:spPr>
          <a:xfrm>
            <a:off x="7331384" y="679730"/>
            <a:ext cx="4171994" cy="3932729"/>
          </a:xfrm>
        </p:spPr>
        <p:txBody>
          <a:bodyPr vert="horz" lIns="91440" tIns="45720" rIns="91440" bIns="45720" rtlCol="0">
            <a:normAutofit/>
          </a:bodyPr>
          <a:lstStyle/>
          <a:p>
            <a:pPr algn="l"/>
            <a:r>
              <a:rPr lang="en-US" sz="4200" b="1" kern="1200">
                <a:latin typeface="+mj-lt"/>
                <a:ea typeface="+mj-ea"/>
                <a:cs typeface="+mj-cs"/>
              </a:rPr>
              <a:t>Digital Transformation In Practice Education</a:t>
            </a:r>
            <a:r>
              <a:rPr lang="en-US" sz="4200" kern="1200">
                <a:latin typeface="+mj-lt"/>
                <a:ea typeface="+mj-ea"/>
                <a:cs typeface="+mj-cs"/>
              </a:rPr>
              <a:t>	</a:t>
            </a:r>
            <a:br>
              <a:rPr lang="en-US" sz="4200" kern="1200">
                <a:latin typeface="+mj-lt"/>
                <a:ea typeface="+mj-ea"/>
                <a:cs typeface="+mj-cs"/>
              </a:rPr>
            </a:br>
            <a:endParaRPr lang="en-US" sz="4200" kern="1200">
              <a:latin typeface="+mj-lt"/>
              <a:ea typeface="+mj-ea"/>
              <a:cs typeface="+mj-cs"/>
            </a:endParaRPr>
          </a:p>
        </p:txBody>
      </p:sp>
      <p:grpSp>
        <p:nvGrpSpPr>
          <p:cNvPr id="52" name="Group 5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53" name="Straight Connector 5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ubtitle 2">
            <a:extLst>
              <a:ext uri="{FF2B5EF4-FFF2-40B4-BE49-F238E27FC236}">
                <a16:creationId xmlns:a16="http://schemas.microsoft.com/office/drawing/2014/main" id="{161ADEE4-C81F-A45D-BCE3-0B8EEC9C4E7E}"/>
              </a:ext>
            </a:extLst>
          </p:cNvPr>
          <p:cNvSpPr>
            <a:spLocks noGrp="1"/>
          </p:cNvSpPr>
          <p:nvPr>
            <p:ph type="subTitle" idx="1"/>
          </p:nvPr>
        </p:nvSpPr>
        <p:spPr>
          <a:xfrm>
            <a:off x="7331383" y="4865915"/>
            <a:ext cx="3876085" cy="1426820"/>
          </a:xfrm>
        </p:spPr>
        <p:txBody>
          <a:bodyPr vert="horz" lIns="91440" tIns="45720" rIns="91440" bIns="45720" rtlCol="0">
            <a:normAutofit lnSpcReduction="10000"/>
          </a:bodyPr>
          <a:lstStyle/>
          <a:p>
            <a:pPr indent="-228600" algn="l">
              <a:buFont typeface="Arial" panose="020B0604020202020204" pitchFamily="34" charset="0"/>
              <a:buChar char="•"/>
            </a:pPr>
            <a:r>
              <a:rPr lang="en-US" sz="1600" b="1" dirty="0"/>
              <a:t>Lynda McDonald (Manchester Metropolitan University)</a:t>
            </a:r>
          </a:p>
          <a:p>
            <a:pPr indent="-228600" algn="l">
              <a:buFont typeface="Arial" panose="020B0604020202020204" pitchFamily="34" charset="0"/>
              <a:buChar char="•"/>
            </a:pPr>
            <a:r>
              <a:rPr lang="en-US" sz="1600" b="1" dirty="0"/>
              <a:t>Lisa Cassidy (Bolton Council) </a:t>
            </a:r>
          </a:p>
          <a:p>
            <a:pPr indent="-228600" algn="l">
              <a:buFont typeface="Arial" panose="020B0604020202020204" pitchFamily="34" charset="0"/>
              <a:buChar char="•"/>
            </a:pPr>
            <a:r>
              <a:rPr lang="en-US" sz="1600" b="1" dirty="0"/>
              <a:t>Janine McLoughlin (Greater Manchester Social Work Academy)</a:t>
            </a:r>
          </a:p>
          <a:p>
            <a:pPr indent="-228600" algn="l">
              <a:buFont typeface="Arial" panose="020B0604020202020204" pitchFamily="34" charset="0"/>
              <a:buChar char="•"/>
            </a:pPr>
            <a:endParaRPr lang="en-US" sz="800" dirty="0"/>
          </a:p>
        </p:txBody>
      </p:sp>
      <p:sp>
        <p:nvSpPr>
          <p:cNvPr id="56" name="Rectangle 5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BC9BF4-7DBB-5B68-2913-E19E06EF4BAD}"/>
              </a:ext>
            </a:extLst>
          </p:cNvPr>
          <p:cNvPicPr>
            <a:picLocks noChangeAspect="1"/>
          </p:cNvPicPr>
          <p:nvPr/>
        </p:nvPicPr>
        <p:blipFill>
          <a:blip r:embed="rId2"/>
          <a:stretch>
            <a:fillRect/>
          </a:stretch>
        </p:blipFill>
        <p:spPr>
          <a:xfrm>
            <a:off x="942597" y="1472921"/>
            <a:ext cx="5608830" cy="3912158"/>
          </a:xfrm>
          <a:prstGeom prst="rect">
            <a:avLst/>
          </a:prstGeom>
        </p:spPr>
      </p:pic>
    </p:spTree>
    <p:extLst>
      <p:ext uri="{BB962C8B-B14F-4D97-AF65-F5344CB8AC3E}">
        <p14:creationId xmlns:p14="http://schemas.microsoft.com/office/powerpoint/2010/main" val="321570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5" name="Rectangle 3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155E4-0C22-9104-7E58-7461161E1256}"/>
              </a:ext>
            </a:extLst>
          </p:cNvPr>
          <p:cNvSpPr>
            <a:spLocks noGrp="1"/>
          </p:cNvSpPr>
          <p:nvPr>
            <p:ph type="title"/>
          </p:nvPr>
        </p:nvSpPr>
        <p:spPr>
          <a:xfrm>
            <a:off x="1043631" y="809898"/>
            <a:ext cx="9942716" cy="1554480"/>
          </a:xfrm>
        </p:spPr>
        <p:txBody>
          <a:bodyPr anchor="ctr">
            <a:normAutofit/>
          </a:bodyPr>
          <a:lstStyle/>
          <a:p>
            <a:r>
              <a:rPr lang="en-GB" sz="4800" dirty="0"/>
              <a:t>Who we are  </a:t>
            </a:r>
          </a:p>
        </p:txBody>
      </p:sp>
      <p:sp>
        <p:nvSpPr>
          <p:cNvPr id="3" name="Content Placeholder 2">
            <a:extLst>
              <a:ext uri="{FF2B5EF4-FFF2-40B4-BE49-F238E27FC236}">
                <a16:creationId xmlns:a16="http://schemas.microsoft.com/office/drawing/2014/main" id="{F7CD5853-6B57-5170-F58D-A77987A8DE21}"/>
              </a:ext>
            </a:extLst>
          </p:cNvPr>
          <p:cNvSpPr>
            <a:spLocks noGrp="1"/>
          </p:cNvSpPr>
          <p:nvPr>
            <p:ph idx="1"/>
          </p:nvPr>
        </p:nvSpPr>
        <p:spPr>
          <a:xfrm>
            <a:off x="1045028" y="3017522"/>
            <a:ext cx="9941319" cy="3124658"/>
          </a:xfrm>
        </p:spPr>
        <p:txBody>
          <a:bodyPr anchor="ctr">
            <a:normAutofit/>
          </a:bodyPr>
          <a:lstStyle/>
          <a:p>
            <a:pPr marL="285750" indent="-285750"/>
            <a:r>
              <a:rPr lang="en-GB" sz="2000" b="1" dirty="0"/>
              <a:t>GMSWA: Social Work Teaching Partnership, membership includes the 10 GM Local authorities and 4 Universities in Greater Manchester.</a:t>
            </a:r>
          </a:p>
          <a:p>
            <a:pPr marL="0" indent="0">
              <a:buNone/>
            </a:pPr>
            <a:r>
              <a:rPr lang="en-GB" sz="2000" dirty="0"/>
              <a:t>The purpose of the GMSWA is to work collaboratively to equip social workers at all stages of their career with the tools and experience they need to give the best service to the people of Greater Manchester.</a:t>
            </a:r>
          </a:p>
          <a:p>
            <a:pPr marL="285750" indent="-285750"/>
            <a:r>
              <a:rPr lang="en-GB" sz="2000" b="1" dirty="0"/>
              <a:t>Practice Learning Workstream</a:t>
            </a:r>
          </a:p>
          <a:p>
            <a:pPr marL="0" indent="0">
              <a:buNone/>
            </a:pPr>
            <a:r>
              <a:rPr lang="en-GB" sz="2000" dirty="0"/>
              <a:t>To promote the Practice Educator role by supporting the recruitment, training and development of Practice Educators and enable the provision of good quality and sufficient practice learning opportunities for SW students across GM.</a:t>
            </a:r>
          </a:p>
          <a:p>
            <a:pPr>
              <a:buFontTx/>
              <a:buChar char="-"/>
            </a:pPr>
            <a:endParaRPr lang="en-GB" sz="2000" b="1" dirty="0"/>
          </a:p>
          <a:p>
            <a:endParaRPr lang="en-GB" sz="2000" dirty="0"/>
          </a:p>
        </p:txBody>
      </p:sp>
      <p:cxnSp>
        <p:nvCxnSpPr>
          <p:cNvPr id="41" name="Straight Connector 4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BF1D55A-38B4-E7F7-9FB4-7ADD62756A04}"/>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solidFill>
                  <a:schemeClr val="tx1">
                    <a:lumMod val="75000"/>
                    <a:lumOff val="25000"/>
                  </a:schemeClr>
                </a:solidFill>
              </a:rPr>
              <a:t>GMSWA digital transformation in PE training </a:t>
            </a:r>
          </a:p>
          <a:p>
            <a:pPr rtl="0">
              <a:spcAft>
                <a:spcPts val="600"/>
              </a:spcAft>
            </a:pPr>
            <a:endParaRPr lang="en-GB" noProof="0" dirty="0"/>
          </a:p>
        </p:txBody>
      </p:sp>
      <p:sp>
        <p:nvSpPr>
          <p:cNvPr id="5" name="Slide Number Placeholder 4">
            <a:extLst>
              <a:ext uri="{FF2B5EF4-FFF2-40B4-BE49-F238E27FC236}">
                <a16:creationId xmlns:a16="http://schemas.microsoft.com/office/drawing/2014/main" id="{740D0278-3C70-01E2-7CD4-6A1586DE9912}"/>
              </a:ext>
            </a:extLst>
          </p:cNvPr>
          <p:cNvSpPr>
            <a:spLocks noGrp="1"/>
          </p:cNvSpPr>
          <p:nvPr>
            <p:ph type="sldNum" sz="quarter" idx="12"/>
          </p:nvPr>
        </p:nvSpPr>
        <p:spPr>
          <a:xfrm>
            <a:off x="8610600" y="6492240"/>
            <a:ext cx="2743200" cy="365125"/>
          </a:xfrm>
        </p:spPr>
        <p:txBody>
          <a:bodyPr>
            <a:normAutofit/>
          </a:bodyPr>
          <a:lstStyle/>
          <a:p>
            <a:pPr rtl="0">
              <a:spcAft>
                <a:spcPts val="600"/>
              </a:spcAft>
            </a:pPr>
            <a:fld id="{95CBEC59-7FF9-4688-98DF-89832A0C9025}" type="slidenum">
              <a:rPr lang="en-GB" noProof="0" smtClean="0"/>
              <a:pPr rtl="0">
                <a:spcAft>
                  <a:spcPts val="600"/>
                </a:spcAft>
              </a:pPr>
              <a:t>2</a:t>
            </a:fld>
            <a:endParaRPr lang="en-GB" noProof="0"/>
          </a:p>
        </p:txBody>
      </p:sp>
      <p:pic>
        <p:nvPicPr>
          <p:cNvPr id="6" name="Picture 5">
            <a:extLst>
              <a:ext uri="{FF2B5EF4-FFF2-40B4-BE49-F238E27FC236}">
                <a16:creationId xmlns:a16="http://schemas.microsoft.com/office/drawing/2014/main" id="{A67F4C8A-A30D-B4E2-8A5E-E26DD2BB2458}"/>
              </a:ext>
            </a:extLst>
          </p:cNvPr>
          <p:cNvPicPr>
            <a:picLocks noChangeAspect="1"/>
          </p:cNvPicPr>
          <p:nvPr/>
        </p:nvPicPr>
        <p:blipFill>
          <a:blip r:embed="rId3"/>
          <a:stretch>
            <a:fillRect/>
          </a:stretch>
        </p:blipFill>
        <p:spPr>
          <a:xfrm>
            <a:off x="5747657" y="101321"/>
            <a:ext cx="3929743" cy="2406748"/>
          </a:xfrm>
          <a:prstGeom prst="rect">
            <a:avLst/>
          </a:prstGeom>
        </p:spPr>
      </p:pic>
    </p:spTree>
    <p:extLst>
      <p:ext uri="{BB962C8B-B14F-4D97-AF65-F5344CB8AC3E}">
        <p14:creationId xmlns:p14="http://schemas.microsoft.com/office/powerpoint/2010/main" val="1456199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00B12-C4CB-3E7B-A6A2-AA69BF5269C5}"/>
              </a:ext>
            </a:extLst>
          </p:cNvPr>
          <p:cNvSpPr>
            <a:spLocks noGrp="1"/>
          </p:cNvSpPr>
          <p:nvPr>
            <p:ph type="title"/>
          </p:nvPr>
        </p:nvSpPr>
        <p:spPr>
          <a:xfrm>
            <a:off x="1043631" y="809898"/>
            <a:ext cx="9942716" cy="1554480"/>
          </a:xfrm>
        </p:spPr>
        <p:txBody>
          <a:bodyPr anchor="ctr">
            <a:normAutofit/>
          </a:bodyPr>
          <a:lstStyle/>
          <a:p>
            <a:r>
              <a:rPr lang="en-GB" sz="4800"/>
              <a:t>New Model for Practice Educator Training </a:t>
            </a:r>
          </a:p>
        </p:txBody>
      </p:sp>
      <p:sp>
        <p:nvSpPr>
          <p:cNvPr id="3" name="Content Placeholder 2">
            <a:extLst>
              <a:ext uri="{FF2B5EF4-FFF2-40B4-BE49-F238E27FC236}">
                <a16:creationId xmlns:a16="http://schemas.microsoft.com/office/drawing/2014/main" id="{1F19545D-C4E7-6731-7B92-4BE862B0ADC5}"/>
              </a:ext>
            </a:extLst>
          </p:cNvPr>
          <p:cNvSpPr>
            <a:spLocks noGrp="1"/>
          </p:cNvSpPr>
          <p:nvPr>
            <p:ph idx="1"/>
          </p:nvPr>
        </p:nvSpPr>
        <p:spPr>
          <a:xfrm>
            <a:off x="1045028" y="2807216"/>
            <a:ext cx="9941319" cy="3334964"/>
          </a:xfrm>
        </p:spPr>
        <p:txBody>
          <a:bodyPr anchor="ctr">
            <a:normAutofit/>
          </a:bodyPr>
          <a:lstStyle/>
          <a:p>
            <a:r>
              <a:rPr lang="en-GB" sz="2400" dirty="0"/>
              <a:t>Launched in </a:t>
            </a:r>
            <a:r>
              <a:rPr lang="en-GB" sz="2400" b="1" dirty="0"/>
              <a:t>June 2022</a:t>
            </a:r>
          </a:p>
          <a:p>
            <a:r>
              <a:rPr lang="en-GB" sz="2400" dirty="0"/>
              <a:t>In response to training challenges shared by partners pre and during Covid</a:t>
            </a:r>
          </a:p>
          <a:p>
            <a:r>
              <a:rPr lang="en-GB" sz="2400" dirty="0"/>
              <a:t>Moved from a traditional 5 day in person taught course to a blended learning model – Led by 1-2 of our university partners</a:t>
            </a:r>
          </a:p>
          <a:p>
            <a:r>
              <a:rPr lang="en-GB" sz="2400" dirty="0"/>
              <a:t>Mix of </a:t>
            </a:r>
            <a:r>
              <a:rPr lang="en-GB" sz="2400" b="1" dirty="0"/>
              <a:t>E learning modules</a:t>
            </a:r>
            <a:r>
              <a:rPr lang="en-GB" sz="2400" dirty="0"/>
              <a:t>, </a:t>
            </a:r>
            <a:r>
              <a:rPr lang="en-GB" sz="2400" b="1" dirty="0"/>
              <a:t>activity workbook </a:t>
            </a:r>
            <a:r>
              <a:rPr lang="en-GB" sz="2400" dirty="0"/>
              <a:t>and </a:t>
            </a:r>
            <a:r>
              <a:rPr lang="en-GB" sz="2400" b="1" dirty="0"/>
              <a:t>face to face workshop </a:t>
            </a:r>
            <a:r>
              <a:rPr lang="en-GB" sz="2400" dirty="0"/>
              <a:t>– Coordinated centrally by GMSWA and the Practice Learning Workstream taking a shared approach to delivery. </a:t>
            </a:r>
          </a:p>
          <a:p>
            <a:pPr>
              <a:buFontTx/>
              <a:buChar char="-"/>
            </a:pPr>
            <a:endParaRPr lang="en-GB" sz="2400" i="1" dirty="0"/>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63BB6EF-C6FD-D8D5-1876-4E22E411738E}"/>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solidFill>
                  <a:schemeClr val="tx1">
                    <a:lumMod val="75000"/>
                    <a:lumOff val="25000"/>
                  </a:schemeClr>
                </a:solidFill>
              </a:rPr>
              <a:t>GMSWA digital transformation in PE training </a:t>
            </a:r>
          </a:p>
          <a:p>
            <a:pPr rtl="0">
              <a:spcAft>
                <a:spcPts val="600"/>
              </a:spcAft>
            </a:pPr>
            <a:endParaRPr lang="en-GB" noProof="0" dirty="0"/>
          </a:p>
        </p:txBody>
      </p:sp>
      <p:sp>
        <p:nvSpPr>
          <p:cNvPr id="5" name="Slide Number Placeholder 4">
            <a:extLst>
              <a:ext uri="{FF2B5EF4-FFF2-40B4-BE49-F238E27FC236}">
                <a16:creationId xmlns:a16="http://schemas.microsoft.com/office/drawing/2014/main" id="{180B730C-B2C4-BD0A-8B84-5E1090240D6C}"/>
              </a:ext>
            </a:extLst>
          </p:cNvPr>
          <p:cNvSpPr>
            <a:spLocks noGrp="1"/>
          </p:cNvSpPr>
          <p:nvPr>
            <p:ph type="sldNum" sz="quarter" idx="12"/>
          </p:nvPr>
        </p:nvSpPr>
        <p:spPr>
          <a:xfrm>
            <a:off x="8610600" y="6492240"/>
            <a:ext cx="2743200" cy="365125"/>
          </a:xfrm>
        </p:spPr>
        <p:txBody>
          <a:bodyPr>
            <a:normAutofit/>
          </a:bodyPr>
          <a:lstStyle/>
          <a:p>
            <a:pPr rtl="0">
              <a:spcAft>
                <a:spcPts val="600"/>
              </a:spcAft>
            </a:pPr>
            <a:fld id="{95CBEC59-7FF9-4688-98DF-89832A0C9025}" type="slidenum">
              <a:rPr lang="en-GB" noProof="0" smtClean="0"/>
              <a:pPr rtl="0">
                <a:spcAft>
                  <a:spcPts val="600"/>
                </a:spcAft>
              </a:pPr>
              <a:t>3</a:t>
            </a:fld>
            <a:endParaRPr lang="en-GB" noProof="0"/>
          </a:p>
        </p:txBody>
      </p:sp>
    </p:spTree>
    <p:extLst>
      <p:ext uri="{BB962C8B-B14F-4D97-AF65-F5344CB8AC3E}">
        <p14:creationId xmlns:p14="http://schemas.microsoft.com/office/powerpoint/2010/main" val="294717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MSWA JSWEC Video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66675"/>
            <a:ext cx="12190413" cy="6113463"/>
          </a:xfrm>
        </p:spPr>
      </p:pic>
    </p:spTree>
    <p:extLst>
      <p:ext uri="{BB962C8B-B14F-4D97-AF65-F5344CB8AC3E}">
        <p14:creationId xmlns:p14="http://schemas.microsoft.com/office/powerpoint/2010/main" val="429398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6003CF-B7F4-6FF0-B1F3-7A63A66AF433}"/>
              </a:ext>
            </a:extLst>
          </p:cNvPr>
          <p:cNvSpPr>
            <a:spLocks noGrp="1"/>
          </p:cNvSpPr>
          <p:nvPr>
            <p:ph type="title"/>
          </p:nvPr>
        </p:nvSpPr>
        <p:spPr>
          <a:xfrm>
            <a:off x="5894962" y="479493"/>
            <a:ext cx="5458838" cy="1325563"/>
          </a:xfrm>
        </p:spPr>
        <p:txBody>
          <a:bodyPr>
            <a:normAutofit/>
          </a:bodyPr>
          <a:lstStyle/>
          <a:p>
            <a:r>
              <a:rPr lang="en-GB" b="1" dirty="0"/>
              <a:t>Training Highlights </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796E508-DD70-79E2-2D88-471CEBCD5A61}"/>
              </a:ext>
            </a:extLst>
          </p:cNvPr>
          <p:cNvSpPr>
            <a:spLocks noGrp="1"/>
          </p:cNvSpPr>
          <p:nvPr>
            <p:ph idx="1"/>
          </p:nvPr>
        </p:nvSpPr>
        <p:spPr>
          <a:xfrm>
            <a:off x="5780314" y="1676400"/>
            <a:ext cx="5573486" cy="4500563"/>
          </a:xfrm>
        </p:spPr>
        <p:txBody>
          <a:bodyPr>
            <a:normAutofit/>
          </a:bodyPr>
          <a:lstStyle/>
          <a:p>
            <a:r>
              <a:rPr lang="en-GB" b="1" dirty="0"/>
              <a:t>Increase </a:t>
            </a:r>
            <a:r>
              <a:rPr lang="en-GB" dirty="0"/>
              <a:t>in Practice Educators trained.</a:t>
            </a:r>
          </a:p>
          <a:p>
            <a:r>
              <a:rPr lang="en-GB" b="1" dirty="0"/>
              <a:t>No more </a:t>
            </a:r>
            <a:r>
              <a:rPr lang="en-GB" dirty="0"/>
              <a:t>waiting lists for the training</a:t>
            </a:r>
          </a:p>
          <a:p>
            <a:r>
              <a:rPr lang="en-GB" b="1" dirty="0"/>
              <a:t>Shared </a:t>
            </a:r>
            <a:r>
              <a:rPr lang="en-GB" dirty="0"/>
              <a:t>delivery model </a:t>
            </a:r>
          </a:p>
          <a:p>
            <a:r>
              <a:rPr lang="en-GB" b="1" dirty="0"/>
              <a:t>95% satisfaction </a:t>
            </a:r>
            <a:r>
              <a:rPr lang="en-GB" dirty="0"/>
              <a:t>rating by learners (for both modules and workshop). </a:t>
            </a:r>
          </a:p>
          <a:p>
            <a:r>
              <a:rPr lang="en-GB" b="1" dirty="0"/>
              <a:t>Created capacity </a:t>
            </a:r>
            <a:r>
              <a:rPr lang="en-GB" dirty="0"/>
              <a:t>to provide additional training and support.</a:t>
            </a:r>
          </a:p>
          <a:p>
            <a:endParaRPr lang="en-GB" dirty="0"/>
          </a:p>
          <a:p>
            <a:endParaRPr lang="en-GB" dirty="0"/>
          </a:p>
          <a:p>
            <a:endParaRPr lang="en-GB" dirty="0"/>
          </a:p>
        </p:txBody>
      </p:sp>
      <p:sp>
        <p:nvSpPr>
          <p:cNvPr id="4" name="Footer Placeholder 3">
            <a:extLst>
              <a:ext uri="{FF2B5EF4-FFF2-40B4-BE49-F238E27FC236}">
                <a16:creationId xmlns:a16="http://schemas.microsoft.com/office/drawing/2014/main" id="{48FAD0F1-D271-07E4-3AE0-0155F1EA303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solidFill>
                  <a:schemeClr val="tx1">
                    <a:lumMod val="75000"/>
                    <a:lumOff val="25000"/>
                  </a:schemeClr>
                </a:solidFill>
              </a:rPr>
              <a:t>GMSWA digital transformation in PE training </a:t>
            </a:r>
          </a:p>
          <a:p>
            <a:pPr rtl="0">
              <a:spcAft>
                <a:spcPts val="600"/>
              </a:spcAft>
            </a:pPr>
            <a:endParaRPr lang="en-GB" noProof="0" dirty="0"/>
          </a:p>
        </p:txBody>
      </p:sp>
      <p:sp>
        <p:nvSpPr>
          <p:cNvPr id="5" name="Slide Number Placeholder 4">
            <a:extLst>
              <a:ext uri="{FF2B5EF4-FFF2-40B4-BE49-F238E27FC236}">
                <a16:creationId xmlns:a16="http://schemas.microsoft.com/office/drawing/2014/main" id="{F566D671-E12C-9DC1-2011-E04C6D69ECB9}"/>
              </a:ext>
            </a:extLst>
          </p:cNvPr>
          <p:cNvSpPr>
            <a:spLocks noGrp="1"/>
          </p:cNvSpPr>
          <p:nvPr>
            <p:ph type="sldNum" sz="quarter" idx="12"/>
          </p:nvPr>
        </p:nvSpPr>
        <p:spPr>
          <a:xfrm>
            <a:off x="8610600" y="6356350"/>
            <a:ext cx="2743200" cy="365125"/>
          </a:xfrm>
        </p:spPr>
        <p:txBody>
          <a:bodyPr>
            <a:normAutofit/>
          </a:bodyPr>
          <a:lstStyle/>
          <a:p>
            <a:pPr rtl="0">
              <a:spcAft>
                <a:spcPts val="600"/>
              </a:spcAft>
            </a:pPr>
            <a:fld id="{95CBEC59-7FF9-4688-98DF-89832A0C9025}" type="slidenum">
              <a:rPr lang="en-GB" noProof="0" smtClean="0"/>
              <a:pPr rtl="0">
                <a:spcAft>
                  <a:spcPts val="600"/>
                </a:spcAft>
              </a:pPr>
              <a:t>5</a:t>
            </a:fld>
            <a:endParaRPr lang="en-GB" noProof="0"/>
          </a:p>
        </p:txBody>
      </p:sp>
      <p:graphicFrame>
        <p:nvGraphicFramePr>
          <p:cNvPr id="6" name="Table 5">
            <a:extLst>
              <a:ext uri="{FF2B5EF4-FFF2-40B4-BE49-F238E27FC236}">
                <a16:creationId xmlns:a16="http://schemas.microsoft.com/office/drawing/2014/main" id="{528C304A-1F74-8509-4F8C-483CFBDBC70A}"/>
              </a:ext>
            </a:extLst>
          </p:cNvPr>
          <p:cNvGraphicFramePr>
            <a:graphicFrameLocks noGrp="1"/>
          </p:cNvGraphicFramePr>
          <p:nvPr>
            <p:extLst>
              <p:ext uri="{D42A27DB-BD31-4B8C-83A1-F6EECF244321}">
                <p14:modId xmlns:p14="http://schemas.microsoft.com/office/powerpoint/2010/main" val="2292304346"/>
              </p:ext>
            </p:extLst>
          </p:nvPr>
        </p:nvGraphicFramePr>
        <p:xfrm>
          <a:off x="703182" y="1400214"/>
          <a:ext cx="4777382" cy="3887829"/>
        </p:xfrm>
        <a:graphic>
          <a:graphicData uri="http://schemas.openxmlformats.org/drawingml/2006/table">
            <a:tbl>
              <a:tblPr firstRow="1" firstCol="1" bandRow="1">
                <a:tableStyleId>{5C22544A-7EE6-4342-B048-85BDC9FD1C3A}</a:tableStyleId>
              </a:tblPr>
              <a:tblGrid>
                <a:gridCol w="2768228">
                  <a:extLst>
                    <a:ext uri="{9D8B030D-6E8A-4147-A177-3AD203B41FA5}">
                      <a16:colId xmlns:a16="http://schemas.microsoft.com/office/drawing/2014/main" val="3324961202"/>
                    </a:ext>
                  </a:extLst>
                </a:gridCol>
                <a:gridCol w="2009154">
                  <a:extLst>
                    <a:ext uri="{9D8B030D-6E8A-4147-A177-3AD203B41FA5}">
                      <a16:colId xmlns:a16="http://schemas.microsoft.com/office/drawing/2014/main" val="677707621"/>
                    </a:ext>
                  </a:extLst>
                </a:gridCol>
              </a:tblGrid>
              <a:tr h="1411742">
                <a:tc>
                  <a:txBody>
                    <a:bodyPr/>
                    <a:lstStyle/>
                    <a:p>
                      <a:pPr>
                        <a:lnSpc>
                          <a:spcPct val="115000"/>
                        </a:lnSpc>
                        <a:spcAft>
                          <a:spcPts val="800"/>
                        </a:spcAft>
                        <a:buNone/>
                      </a:pPr>
                      <a:r>
                        <a:rPr lang="en-GB" sz="2600" kern="100">
                          <a:effectLst/>
                        </a:rPr>
                        <a:t>Year</a:t>
                      </a:r>
                      <a:endParaRPr lang="en-GB" sz="2600" kern="100">
                        <a:effectLst/>
                        <a:latin typeface="Aptos" panose="020B0004020202020204" pitchFamily="34" charset="0"/>
                        <a:ea typeface="Aptos" panose="020B0004020202020204" pitchFamily="34" charset="0"/>
                        <a:cs typeface="Times New Roman" panose="02020603050405020304" pitchFamily="18" charset="0"/>
                      </a:endParaRPr>
                    </a:p>
                  </a:txBody>
                  <a:tcPr marL="147712" marR="147712" marT="0" marB="0"/>
                </a:tc>
                <a:tc>
                  <a:txBody>
                    <a:bodyPr/>
                    <a:lstStyle/>
                    <a:p>
                      <a:pPr>
                        <a:lnSpc>
                          <a:spcPct val="115000"/>
                        </a:lnSpc>
                        <a:spcAft>
                          <a:spcPts val="800"/>
                        </a:spcAft>
                        <a:buNone/>
                      </a:pPr>
                      <a:r>
                        <a:rPr lang="en-GB" sz="2600" kern="100">
                          <a:effectLst/>
                        </a:rPr>
                        <a:t>Practice Educators trained </a:t>
                      </a:r>
                      <a:endParaRPr lang="en-GB" sz="2600" kern="100">
                        <a:effectLst/>
                        <a:latin typeface="Aptos" panose="020B0004020202020204" pitchFamily="34" charset="0"/>
                        <a:ea typeface="Aptos" panose="020B0004020202020204" pitchFamily="34" charset="0"/>
                        <a:cs typeface="Times New Roman" panose="02020603050405020304" pitchFamily="18" charset="0"/>
                      </a:endParaRPr>
                    </a:p>
                  </a:txBody>
                  <a:tcPr marL="147712" marR="147712" marT="0" marB="0"/>
                </a:tc>
                <a:extLst>
                  <a:ext uri="{0D108BD9-81ED-4DB2-BD59-A6C34878D82A}">
                    <a16:rowId xmlns:a16="http://schemas.microsoft.com/office/drawing/2014/main" val="3378334602"/>
                  </a:ext>
                </a:extLst>
              </a:tr>
              <a:tr h="958759">
                <a:tc>
                  <a:txBody>
                    <a:bodyPr/>
                    <a:lstStyle/>
                    <a:p>
                      <a:pPr>
                        <a:lnSpc>
                          <a:spcPct val="115000"/>
                        </a:lnSpc>
                        <a:spcAft>
                          <a:spcPts val="800"/>
                        </a:spcAft>
                        <a:buNone/>
                      </a:pPr>
                      <a:r>
                        <a:rPr lang="en-GB" sz="2600" kern="100">
                          <a:effectLst/>
                        </a:rPr>
                        <a:t>21/22 (baseline data)</a:t>
                      </a:r>
                      <a:endParaRPr lang="en-GB" sz="2600" kern="100">
                        <a:effectLst/>
                        <a:latin typeface="Aptos" panose="020B0004020202020204" pitchFamily="34" charset="0"/>
                        <a:ea typeface="Aptos" panose="020B0004020202020204" pitchFamily="34" charset="0"/>
                        <a:cs typeface="Times New Roman" panose="02020603050405020304" pitchFamily="18" charset="0"/>
                      </a:endParaRPr>
                    </a:p>
                  </a:txBody>
                  <a:tcPr marL="147712" marR="147712" marT="0" marB="0"/>
                </a:tc>
                <a:tc>
                  <a:txBody>
                    <a:bodyPr/>
                    <a:lstStyle/>
                    <a:p>
                      <a:pPr>
                        <a:lnSpc>
                          <a:spcPct val="115000"/>
                        </a:lnSpc>
                        <a:spcAft>
                          <a:spcPts val="800"/>
                        </a:spcAft>
                        <a:buNone/>
                      </a:pPr>
                      <a:r>
                        <a:rPr lang="en-GB" sz="2600" kern="100" dirty="0">
                          <a:effectLst/>
                        </a:rPr>
                        <a:t>192*</a:t>
                      </a:r>
                      <a:endParaRPr lang="en-GB" sz="2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7712" marR="147712" marT="0" marB="0"/>
                </a:tc>
                <a:extLst>
                  <a:ext uri="{0D108BD9-81ED-4DB2-BD59-A6C34878D82A}">
                    <a16:rowId xmlns:a16="http://schemas.microsoft.com/office/drawing/2014/main" val="1928732371"/>
                  </a:ext>
                </a:extLst>
              </a:tr>
              <a:tr h="505776">
                <a:tc>
                  <a:txBody>
                    <a:bodyPr/>
                    <a:lstStyle/>
                    <a:p>
                      <a:pPr>
                        <a:lnSpc>
                          <a:spcPct val="115000"/>
                        </a:lnSpc>
                        <a:spcAft>
                          <a:spcPts val="800"/>
                        </a:spcAft>
                        <a:buNone/>
                      </a:pPr>
                      <a:r>
                        <a:rPr lang="en-GB" sz="2600" kern="100">
                          <a:effectLst/>
                        </a:rPr>
                        <a:t>22/23</a:t>
                      </a:r>
                      <a:endParaRPr lang="en-GB" sz="2600" kern="100">
                        <a:effectLst/>
                        <a:latin typeface="Aptos" panose="020B0004020202020204" pitchFamily="34" charset="0"/>
                        <a:ea typeface="Aptos" panose="020B0004020202020204" pitchFamily="34" charset="0"/>
                        <a:cs typeface="Times New Roman" panose="02020603050405020304" pitchFamily="18" charset="0"/>
                      </a:endParaRPr>
                    </a:p>
                  </a:txBody>
                  <a:tcPr marL="147712" marR="147712" marT="0" marB="0"/>
                </a:tc>
                <a:tc>
                  <a:txBody>
                    <a:bodyPr/>
                    <a:lstStyle/>
                    <a:p>
                      <a:pPr>
                        <a:lnSpc>
                          <a:spcPct val="115000"/>
                        </a:lnSpc>
                        <a:spcAft>
                          <a:spcPts val="800"/>
                        </a:spcAft>
                        <a:buNone/>
                      </a:pPr>
                      <a:r>
                        <a:rPr lang="en-GB" sz="2600" kern="100" dirty="0">
                          <a:effectLst/>
                        </a:rPr>
                        <a:t>278</a:t>
                      </a:r>
                      <a:endParaRPr lang="en-GB" sz="2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7712" marR="147712" marT="0" marB="0"/>
                </a:tc>
                <a:extLst>
                  <a:ext uri="{0D108BD9-81ED-4DB2-BD59-A6C34878D82A}">
                    <a16:rowId xmlns:a16="http://schemas.microsoft.com/office/drawing/2014/main" val="1659245693"/>
                  </a:ext>
                </a:extLst>
              </a:tr>
              <a:tr h="505776">
                <a:tc>
                  <a:txBody>
                    <a:bodyPr/>
                    <a:lstStyle/>
                    <a:p>
                      <a:pPr>
                        <a:lnSpc>
                          <a:spcPct val="115000"/>
                        </a:lnSpc>
                        <a:spcAft>
                          <a:spcPts val="800"/>
                        </a:spcAft>
                        <a:buNone/>
                      </a:pPr>
                      <a:r>
                        <a:rPr lang="en-GB" sz="2600" kern="100">
                          <a:effectLst/>
                        </a:rPr>
                        <a:t>23/24</a:t>
                      </a:r>
                      <a:endParaRPr lang="en-GB" sz="2600" kern="100">
                        <a:effectLst/>
                        <a:latin typeface="Aptos" panose="020B0004020202020204" pitchFamily="34" charset="0"/>
                        <a:ea typeface="Aptos" panose="020B0004020202020204" pitchFamily="34" charset="0"/>
                        <a:cs typeface="Times New Roman" panose="02020603050405020304" pitchFamily="18" charset="0"/>
                      </a:endParaRPr>
                    </a:p>
                  </a:txBody>
                  <a:tcPr marL="147712" marR="147712" marT="0" marB="0"/>
                </a:tc>
                <a:tc>
                  <a:txBody>
                    <a:bodyPr/>
                    <a:lstStyle/>
                    <a:p>
                      <a:pPr>
                        <a:lnSpc>
                          <a:spcPct val="115000"/>
                        </a:lnSpc>
                        <a:spcAft>
                          <a:spcPts val="800"/>
                        </a:spcAft>
                        <a:buNone/>
                      </a:pPr>
                      <a:r>
                        <a:rPr lang="en-GB" sz="2600" kern="100">
                          <a:effectLst/>
                        </a:rPr>
                        <a:t>204</a:t>
                      </a:r>
                      <a:endParaRPr lang="en-GB" sz="2600" kern="100">
                        <a:effectLst/>
                        <a:latin typeface="Aptos" panose="020B0004020202020204" pitchFamily="34" charset="0"/>
                        <a:ea typeface="Aptos" panose="020B0004020202020204" pitchFamily="34" charset="0"/>
                        <a:cs typeface="Times New Roman" panose="02020603050405020304" pitchFamily="18" charset="0"/>
                      </a:endParaRPr>
                    </a:p>
                  </a:txBody>
                  <a:tcPr marL="147712" marR="147712" marT="0" marB="0"/>
                </a:tc>
                <a:extLst>
                  <a:ext uri="{0D108BD9-81ED-4DB2-BD59-A6C34878D82A}">
                    <a16:rowId xmlns:a16="http://schemas.microsoft.com/office/drawing/2014/main" val="382137162"/>
                  </a:ext>
                </a:extLst>
              </a:tr>
              <a:tr h="505776">
                <a:tc>
                  <a:txBody>
                    <a:bodyPr/>
                    <a:lstStyle/>
                    <a:p>
                      <a:pPr>
                        <a:lnSpc>
                          <a:spcPct val="115000"/>
                        </a:lnSpc>
                        <a:spcAft>
                          <a:spcPts val="800"/>
                        </a:spcAft>
                        <a:buNone/>
                      </a:pPr>
                      <a:r>
                        <a:rPr lang="en-GB" sz="2600" kern="100">
                          <a:effectLst/>
                        </a:rPr>
                        <a:t>24/25</a:t>
                      </a:r>
                      <a:endParaRPr lang="en-GB" sz="2600" kern="100">
                        <a:effectLst/>
                        <a:latin typeface="Aptos" panose="020B0004020202020204" pitchFamily="34" charset="0"/>
                        <a:ea typeface="Aptos" panose="020B0004020202020204" pitchFamily="34" charset="0"/>
                        <a:cs typeface="Times New Roman" panose="02020603050405020304" pitchFamily="18" charset="0"/>
                      </a:endParaRPr>
                    </a:p>
                  </a:txBody>
                  <a:tcPr marL="147712" marR="147712" marT="0" marB="0"/>
                </a:tc>
                <a:tc>
                  <a:txBody>
                    <a:bodyPr/>
                    <a:lstStyle/>
                    <a:p>
                      <a:pPr>
                        <a:lnSpc>
                          <a:spcPct val="115000"/>
                        </a:lnSpc>
                        <a:spcAft>
                          <a:spcPts val="800"/>
                        </a:spcAft>
                        <a:buNone/>
                      </a:pPr>
                      <a:r>
                        <a:rPr lang="en-GB" sz="2600" kern="100" dirty="0">
                          <a:effectLst/>
                        </a:rPr>
                        <a:t>170</a:t>
                      </a:r>
                      <a:endParaRPr lang="en-GB" sz="2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7712" marR="147712" marT="0" marB="0"/>
                </a:tc>
                <a:extLst>
                  <a:ext uri="{0D108BD9-81ED-4DB2-BD59-A6C34878D82A}">
                    <a16:rowId xmlns:a16="http://schemas.microsoft.com/office/drawing/2014/main" val="2893610534"/>
                  </a:ext>
                </a:extLst>
              </a:tr>
            </a:tbl>
          </a:graphicData>
        </a:graphic>
      </p:graphicFrame>
    </p:spTree>
    <p:extLst>
      <p:ext uri="{BB962C8B-B14F-4D97-AF65-F5344CB8AC3E}">
        <p14:creationId xmlns:p14="http://schemas.microsoft.com/office/powerpoint/2010/main" val="2991073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9638D6-D577-0952-B63F-1D28467B304B}"/>
              </a:ext>
            </a:extLst>
          </p:cNvPr>
          <p:cNvSpPr>
            <a:spLocks noGrp="1"/>
          </p:cNvSpPr>
          <p:nvPr>
            <p:ph type="title"/>
          </p:nvPr>
        </p:nvSpPr>
        <p:spPr>
          <a:xfrm>
            <a:off x="645065" y="1463040"/>
            <a:ext cx="3796306" cy="2690949"/>
          </a:xfrm>
        </p:spPr>
        <p:txBody>
          <a:bodyPr anchor="t">
            <a:normAutofit/>
          </a:bodyPr>
          <a:lstStyle/>
          <a:p>
            <a:r>
              <a:rPr lang="en-GB" dirty="0"/>
              <a:t>Challenges and Contingencies  </a:t>
            </a:r>
          </a:p>
        </p:txBody>
      </p:sp>
      <p:grpSp>
        <p:nvGrpSpPr>
          <p:cNvPr id="12" name="Group 11">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707308-1E01-4B23-27D6-C86DDE960D48}"/>
              </a:ext>
            </a:extLst>
          </p:cNvPr>
          <p:cNvSpPr>
            <a:spLocks noGrp="1"/>
          </p:cNvSpPr>
          <p:nvPr>
            <p:ph idx="1"/>
          </p:nvPr>
        </p:nvSpPr>
        <p:spPr>
          <a:xfrm>
            <a:off x="5656218" y="1463039"/>
            <a:ext cx="5542387" cy="4300447"/>
          </a:xfrm>
        </p:spPr>
        <p:txBody>
          <a:bodyPr anchor="t">
            <a:normAutofit/>
          </a:bodyPr>
          <a:lstStyle/>
          <a:p>
            <a:pPr marL="0" indent="0">
              <a:buNone/>
            </a:pPr>
            <a:r>
              <a:rPr lang="en-GB" sz="1700" b="1" i="1" dirty="0"/>
              <a:t>Challenges</a:t>
            </a:r>
          </a:p>
          <a:p>
            <a:pPr>
              <a:buFontTx/>
              <a:buChar char="-"/>
            </a:pPr>
            <a:r>
              <a:rPr lang="en-GB" sz="1700" dirty="0"/>
              <a:t>Need to keep all partners up to date, due to the </a:t>
            </a:r>
            <a:r>
              <a:rPr lang="en-GB" sz="1700" b="1" dirty="0"/>
              <a:t>transient nature </a:t>
            </a:r>
            <a:r>
              <a:rPr lang="en-GB" sz="1700" dirty="0"/>
              <a:t>of such roles in workforce development and placements lead roles. </a:t>
            </a:r>
          </a:p>
          <a:p>
            <a:pPr>
              <a:buFontTx/>
              <a:buChar char="-"/>
            </a:pPr>
            <a:r>
              <a:rPr lang="en-GB" sz="1700" b="1" dirty="0"/>
              <a:t>Efforts needed </a:t>
            </a:r>
            <a:r>
              <a:rPr lang="en-GB" sz="1700" dirty="0"/>
              <a:t>to coordinate the workshops lies heavily on the support of the teaching partnership. </a:t>
            </a:r>
          </a:p>
          <a:p>
            <a:pPr marL="0" indent="0">
              <a:buNone/>
            </a:pPr>
            <a:r>
              <a:rPr lang="en-GB" sz="1700" b="1" i="1" dirty="0"/>
              <a:t>Contingencies </a:t>
            </a:r>
          </a:p>
          <a:p>
            <a:pPr>
              <a:buFontTx/>
              <a:buChar char="-"/>
            </a:pPr>
            <a:r>
              <a:rPr lang="en-GB" sz="1700" dirty="0"/>
              <a:t>Our approach promotes a </a:t>
            </a:r>
            <a:r>
              <a:rPr lang="en-GB" sz="1700" b="1" dirty="0"/>
              <a:t>Shared responsibility </a:t>
            </a:r>
            <a:r>
              <a:rPr lang="en-GB" sz="1700" dirty="0"/>
              <a:t>as each partner is invested in the training and outcomes. </a:t>
            </a:r>
          </a:p>
          <a:p>
            <a:pPr>
              <a:buFontTx/>
              <a:buChar char="-"/>
            </a:pPr>
            <a:r>
              <a:rPr lang="en-GB" sz="1700" dirty="0"/>
              <a:t>Our model only </a:t>
            </a:r>
            <a:r>
              <a:rPr lang="en-GB" sz="1700" b="1" dirty="0"/>
              <a:t>Strengthens our collaboration and commitment </a:t>
            </a:r>
            <a:r>
              <a:rPr lang="en-GB" sz="1700" dirty="0"/>
              <a:t>across both HEI and Employer partners for PE training, quality and standards. </a:t>
            </a:r>
          </a:p>
          <a:p>
            <a:pPr marL="0" indent="0">
              <a:buNone/>
            </a:pPr>
            <a:endParaRPr lang="en-GB" sz="1700" dirty="0"/>
          </a:p>
          <a:p>
            <a:pPr>
              <a:buFontTx/>
              <a:buChar char="-"/>
            </a:pPr>
            <a:endParaRPr lang="en-GB" sz="1700" dirty="0"/>
          </a:p>
          <a:p>
            <a:pPr marL="0" indent="0">
              <a:buNone/>
            </a:pPr>
            <a:endParaRPr lang="en-GB" sz="1700" dirty="0"/>
          </a:p>
          <a:p>
            <a:endParaRPr lang="en-GB" sz="1700" dirty="0"/>
          </a:p>
        </p:txBody>
      </p:sp>
      <p:sp>
        <p:nvSpPr>
          <p:cNvPr id="4" name="Footer Placeholder 3">
            <a:extLst>
              <a:ext uri="{FF2B5EF4-FFF2-40B4-BE49-F238E27FC236}">
                <a16:creationId xmlns:a16="http://schemas.microsoft.com/office/drawing/2014/main" id="{E8F174E8-9092-B2D9-97AE-975CA6D2F521}"/>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solidFill>
                  <a:schemeClr val="tx1">
                    <a:lumMod val="75000"/>
                    <a:lumOff val="25000"/>
                  </a:schemeClr>
                </a:solidFill>
              </a:rPr>
              <a:t>GMSWA digital transformation in PE training </a:t>
            </a:r>
          </a:p>
          <a:p>
            <a:pPr rtl="0">
              <a:spcAft>
                <a:spcPts val="600"/>
              </a:spcAft>
            </a:pPr>
            <a:endParaRPr lang="en-GB" noProof="0" dirty="0"/>
          </a:p>
        </p:txBody>
      </p:sp>
      <p:sp>
        <p:nvSpPr>
          <p:cNvPr id="5" name="Slide Number Placeholder 4">
            <a:extLst>
              <a:ext uri="{FF2B5EF4-FFF2-40B4-BE49-F238E27FC236}">
                <a16:creationId xmlns:a16="http://schemas.microsoft.com/office/drawing/2014/main" id="{314BE1A2-8620-EEE3-8B71-5C6D2CE72780}"/>
              </a:ext>
            </a:extLst>
          </p:cNvPr>
          <p:cNvSpPr>
            <a:spLocks noGrp="1"/>
          </p:cNvSpPr>
          <p:nvPr>
            <p:ph type="sldNum" sz="quarter" idx="12"/>
          </p:nvPr>
        </p:nvSpPr>
        <p:spPr>
          <a:xfrm>
            <a:off x="8610600" y="6492240"/>
            <a:ext cx="2743200" cy="365125"/>
          </a:xfrm>
        </p:spPr>
        <p:txBody>
          <a:bodyPr>
            <a:normAutofit/>
          </a:bodyPr>
          <a:lstStyle/>
          <a:p>
            <a:pPr rtl="0">
              <a:spcAft>
                <a:spcPts val="600"/>
              </a:spcAft>
            </a:pPr>
            <a:fld id="{95CBEC59-7FF9-4688-98DF-89832A0C9025}" type="slidenum">
              <a:rPr lang="en-GB" noProof="0" smtClean="0"/>
              <a:pPr rtl="0">
                <a:spcAft>
                  <a:spcPts val="600"/>
                </a:spcAft>
              </a:pPr>
              <a:t>6</a:t>
            </a:fld>
            <a:endParaRPr lang="en-GB" noProof="0"/>
          </a:p>
        </p:txBody>
      </p:sp>
    </p:spTree>
    <p:extLst>
      <p:ext uri="{BB962C8B-B14F-4D97-AF65-F5344CB8AC3E}">
        <p14:creationId xmlns:p14="http://schemas.microsoft.com/office/powerpoint/2010/main" val="1050198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Triangle 4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5894D-FA75-DE77-D91E-A2418333F57C}"/>
              </a:ext>
            </a:extLst>
          </p:cNvPr>
          <p:cNvSpPr>
            <a:spLocks noGrp="1"/>
          </p:cNvSpPr>
          <p:nvPr>
            <p:ph type="title"/>
          </p:nvPr>
        </p:nvSpPr>
        <p:spPr>
          <a:xfrm>
            <a:off x="965201" y="1036674"/>
            <a:ext cx="3689096" cy="2299193"/>
          </a:xfrm>
        </p:spPr>
        <p:txBody>
          <a:bodyPr vert="horz" lIns="91440" tIns="45720" rIns="91440" bIns="45720" rtlCol="0" anchor="b">
            <a:noAutofit/>
          </a:bodyPr>
          <a:lstStyle/>
          <a:p>
            <a:pPr algn="r"/>
            <a:r>
              <a:rPr lang="en-US" sz="5400" kern="1200" dirty="0">
                <a:solidFill>
                  <a:schemeClr val="tx1"/>
                </a:solidFill>
                <a:latin typeface="+mj-lt"/>
                <a:ea typeface="+mj-ea"/>
                <a:cs typeface="+mj-cs"/>
              </a:rPr>
              <a:t>Thank you for Listening </a:t>
            </a:r>
          </a:p>
        </p:txBody>
      </p:sp>
      <p:sp>
        <p:nvSpPr>
          <p:cNvPr id="3" name="Content Placeholder 2">
            <a:extLst>
              <a:ext uri="{FF2B5EF4-FFF2-40B4-BE49-F238E27FC236}">
                <a16:creationId xmlns:a16="http://schemas.microsoft.com/office/drawing/2014/main" id="{45F1B171-19D0-B4A0-CEB5-ED7657D42EE4}"/>
              </a:ext>
            </a:extLst>
          </p:cNvPr>
          <p:cNvSpPr>
            <a:spLocks noGrp="1"/>
          </p:cNvSpPr>
          <p:nvPr>
            <p:ph idx="1"/>
          </p:nvPr>
        </p:nvSpPr>
        <p:spPr>
          <a:xfrm>
            <a:off x="965202" y="4582814"/>
            <a:ext cx="3689094" cy="1312657"/>
          </a:xfrm>
        </p:spPr>
        <p:txBody>
          <a:bodyPr vert="horz" lIns="91440" tIns="45720" rIns="91440" bIns="45720" rtlCol="0" anchor="t">
            <a:normAutofit/>
          </a:bodyPr>
          <a:lstStyle/>
          <a:p>
            <a:pPr marL="0" indent="0" algn="r">
              <a:buNone/>
            </a:pPr>
            <a:r>
              <a:rPr lang="en-US" sz="3200" i="1" kern="1200" dirty="0">
                <a:solidFill>
                  <a:schemeClr val="tx1"/>
                </a:solidFill>
                <a:latin typeface="+mn-lt"/>
                <a:ea typeface="+mn-ea"/>
                <a:cs typeface="+mn-cs"/>
              </a:rPr>
              <a:t>Any questions? </a:t>
            </a:r>
          </a:p>
        </p:txBody>
      </p:sp>
      <p:sp>
        <p:nvSpPr>
          <p:cNvPr id="4" name="Footer Placeholder 3">
            <a:extLst>
              <a:ext uri="{FF2B5EF4-FFF2-40B4-BE49-F238E27FC236}">
                <a16:creationId xmlns:a16="http://schemas.microsoft.com/office/drawing/2014/main" id="{F2D35710-7331-D5C0-CC7C-BF52698D176B}"/>
              </a:ext>
            </a:extLst>
          </p:cNvPr>
          <p:cNvSpPr>
            <a:spLocks noGrp="1"/>
          </p:cNvSpPr>
          <p:nvPr>
            <p:ph type="ftr" sz="quarter" idx="11"/>
          </p:nvPr>
        </p:nvSpPr>
        <p:spPr>
          <a:xfrm rot="5400000">
            <a:off x="-2377440" y="3246120"/>
            <a:ext cx="5605272" cy="365760"/>
          </a:xfrm>
        </p:spPr>
        <p:txBody>
          <a:bodyPr vert="horz" lIns="91440" tIns="45720" rIns="91440" bIns="45720" rtlCol="0" anchor="t">
            <a:normAutofit/>
          </a:bodyPr>
          <a:lstStyle/>
          <a:p>
            <a:pPr algn="l" defTabSz="914400">
              <a:spcAft>
                <a:spcPts val="600"/>
              </a:spcAft>
            </a:pPr>
            <a:r>
              <a:rPr lang="en-US" sz="1150" dirty="0">
                <a:solidFill>
                  <a:schemeClr val="tx1">
                    <a:lumMod val="75000"/>
                    <a:lumOff val="25000"/>
                  </a:schemeClr>
                </a:solidFill>
              </a:rPr>
              <a:t>GMSWA digital transformation in PE training </a:t>
            </a:r>
            <a:endParaRPr lang="en-US" sz="1150" kern="1200" noProof="0" dirty="0">
              <a:solidFill>
                <a:schemeClr val="tx1">
                  <a:lumMod val="75000"/>
                  <a:lumOff val="25000"/>
                </a:schemeClr>
              </a:solidFill>
              <a:latin typeface="+mn-lt"/>
              <a:ea typeface="+mn-ea"/>
              <a:cs typeface="+mn-cs"/>
            </a:endParaRPr>
          </a:p>
        </p:txBody>
      </p:sp>
      <p:pic>
        <p:nvPicPr>
          <p:cNvPr id="6" name="Picture 5">
            <a:extLst>
              <a:ext uri="{FF2B5EF4-FFF2-40B4-BE49-F238E27FC236}">
                <a16:creationId xmlns:a16="http://schemas.microsoft.com/office/drawing/2014/main" id="{49BF8152-566F-E6EA-FF13-72936706EFBB}"/>
              </a:ext>
            </a:extLst>
          </p:cNvPr>
          <p:cNvPicPr>
            <a:picLocks noChangeAspect="1"/>
          </p:cNvPicPr>
          <p:nvPr/>
        </p:nvPicPr>
        <p:blipFill>
          <a:blip r:embed="rId2"/>
          <a:stretch>
            <a:fillRect/>
          </a:stretch>
        </p:blipFill>
        <p:spPr>
          <a:xfrm>
            <a:off x="5342862" y="1467390"/>
            <a:ext cx="4811872" cy="3356280"/>
          </a:xfrm>
          <a:prstGeom prst="rect">
            <a:avLst/>
          </a:prstGeom>
        </p:spPr>
      </p:pic>
      <p:sp>
        <p:nvSpPr>
          <p:cNvPr id="5" name="Slide Number Placeholder 4">
            <a:extLst>
              <a:ext uri="{FF2B5EF4-FFF2-40B4-BE49-F238E27FC236}">
                <a16:creationId xmlns:a16="http://schemas.microsoft.com/office/drawing/2014/main" id="{F396BC01-F80D-7FC6-7293-306B07177FF5}"/>
              </a:ext>
            </a:extLst>
          </p:cNvPr>
          <p:cNvSpPr>
            <a:spLocks noGrp="1"/>
          </p:cNvSpPr>
          <p:nvPr>
            <p:ph type="sldNum" sz="quarter" idx="12"/>
          </p:nvPr>
        </p:nvSpPr>
        <p:spPr>
          <a:xfrm>
            <a:off x="9684689" y="4887261"/>
            <a:ext cx="1669112" cy="1008213"/>
          </a:xfrm>
        </p:spPr>
        <p:txBody>
          <a:bodyPr vert="horz" lIns="91440" tIns="45720" rIns="91440" bIns="45720" rtlCol="0" anchor="ctr">
            <a:normAutofit/>
          </a:bodyPr>
          <a:lstStyle/>
          <a:p>
            <a:pPr defTabSz="914400">
              <a:lnSpc>
                <a:spcPct val="90000"/>
              </a:lnSpc>
              <a:spcAft>
                <a:spcPts val="600"/>
              </a:spcAft>
            </a:pPr>
            <a:fld id="{95CBEC59-7FF9-4688-98DF-89832A0C9025}" type="slidenum">
              <a:rPr lang="en-US" sz="6600" noProof="0">
                <a:solidFill>
                  <a:srgbClr val="FFFFFF"/>
                </a:solidFill>
              </a:rPr>
              <a:pPr defTabSz="914400">
                <a:lnSpc>
                  <a:spcPct val="90000"/>
                </a:lnSpc>
                <a:spcAft>
                  <a:spcPts val="600"/>
                </a:spcAft>
              </a:pPr>
              <a:t>7</a:t>
            </a:fld>
            <a:endParaRPr lang="en-US" sz="6600" noProof="0" dirty="0">
              <a:solidFill>
                <a:srgbClr val="FFFFFF"/>
              </a:solidFill>
            </a:endParaRPr>
          </a:p>
        </p:txBody>
      </p:sp>
    </p:spTree>
    <p:extLst>
      <p:ext uri="{BB962C8B-B14F-4D97-AF65-F5344CB8AC3E}">
        <p14:creationId xmlns:p14="http://schemas.microsoft.com/office/powerpoint/2010/main" val="5248802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06519bb5-5015-4ebc-aebc-a687cdac912f"/>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964497b-b486-4562-84f4-c2454b65fd6f" xsi:nil="true"/>
    <lcf76f155ced4ddcb4097134ff3c332f xmlns="cada5e76-a6be-4042-a550-726da6388da1">
      <Terms xmlns="http://schemas.microsoft.com/office/infopath/2007/PartnerControls"/>
    </lcf76f155ced4ddcb4097134ff3c332f>
    <Number xmlns="cada5e76-a6be-4042-a550-726da6388da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0C866B6537804D86EA93CE77116DC4" ma:contentTypeVersion="15" ma:contentTypeDescription="Create a new document." ma:contentTypeScope="" ma:versionID="e49e49306022b9418ace4255262ecb03">
  <xsd:schema xmlns:xsd="http://www.w3.org/2001/XMLSchema" xmlns:xs="http://www.w3.org/2001/XMLSchema" xmlns:p="http://schemas.microsoft.com/office/2006/metadata/properties" xmlns:ns2="cada5e76-a6be-4042-a550-726da6388da1" xmlns:ns3="2964497b-b486-4562-84f4-c2454b65fd6f" targetNamespace="http://schemas.microsoft.com/office/2006/metadata/properties" ma:root="true" ma:fieldsID="deea6363ff7cfd2b473dfe03353281e0" ns2:_="" ns3:_="">
    <xsd:import namespace="cada5e76-a6be-4042-a550-726da6388da1"/>
    <xsd:import namespace="2964497b-b486-4562-84f4-c2454b65fd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Number"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da5e76-a6be-4042-a550-726da6388d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Number" ma:index="18" nillable="true" ma:displayName="Number" ma:format="Dropdown" ma:internalName="Number" ma:percentage="FALSE">
      <xsd:simpleType>
        <xsd:restriction base="dms:Number"/>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a802cd3-19d1-4162-9d92-4df546ef9cf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64497b-b486-4562-84f4-c2454b65fd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f3ef375-73d2-4fca-bdd7-a91992e6fc4d}" ma:internalName="TaxCatchAll" ma:showField="CatchAllData" ma:web="2964497b-b486-4562-84f4-c2454b65fd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2.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C70F6F3-D687-4E9E-970B-D3E1E2EFE774}"/>
</file>

<file path=docProps/app.xml><?xml version="1.0" encoding="utf-8"?>
<Properties xmlns="http://schemas.openxmlformats.org/officeDocument/2006/extended-properties" xmlns:vt="http://schemas.openxmlformats.org/officeDocument/2006/docPropsVTypes">
  <Template>Office Theme 2013 - 2022</Template>
  <TotalTime>1440</TotalTime>
  <Words>750</Words>
  <Application>Microsoft Office PowerPoint</Application>
  <PresentationFormat>Widescreen</PresentationFormat>
  <Paragraphs>81</Paragraphs>
  <Slides>7</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Calibri</vt:lpstr>
      <vt:lpstr>Symbol</vt:lpstr>
      <vt:lpstr>Arial</vt:lpstr>
      <vt:lpstr>Aptos</vt:lpstr>
      <vt:lpstr>Office Theme</vt:lpstr>
      <vt:lpstr>Digital Transformation In Practice Education  </vt:lpstr>
      <vt:lpstr>Who we are  </vt:lpstr>
      <vt:lpstr>New Model for Practice Educator Training </vt:lpstr>
      <vt:lpstr>PowerPoint Presentation</vt:lpstr>
      <vt:lpstr>Training Highlights </vt:lpstr>
      <vt:lpstr>Challenges and Contingencies  </vt:lpstr>
      <vt:lpstr>Thank you for Listening </vt:lpstr>
    </vt:vector>
  </TitlesOfParts>
  <Company>Bolton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Manchester Social Work Academy: Digital Transformation in Practice Education</dc:title>
  <dc:creator>McLoughlin, Janine</dc:creator>
  <cp:lastModifiedBy>Lynda McDonald</cp:lastModifiedBy>
  <cp:revision>8</cp:revision>
  <dcterms:created xsi:type="dcterms:W3CDTF">2023-06-11T18:22:49Z</dcterms:created>
  <dcterms:modified xsi:type="dcterms:W3CDTF">2026-03-03T09:20:59Z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0x010100520C866B6537804D86EA93CE77116DC4</vt:lpwstr>
  </property>
</Properties>
</file>