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2"/>
  </p:notesMasterIdLst>
  <p:sldIdLst>
    <p:sldId id="256" r:id="rId5"/>
    <p:sldId id="257" r:id="rId6"/>
    <p:sldId id="506" r:id="rId7"/>
    <p:sldId id="263" r:id="rId8"/>
    <p:sldId id="258" r:id="rId9"/>
    <p:sldId id="259" r:id="rId10"/>
    <p:sldId id="507" r:id="rId11"/>
    <p:sldId id="261" r:id="rId12"/>
    <p:sldId id="502" r:id="rId13"/>
    <p:sldId id="505" r:id="rId14"/>
    <p:sldId id="504" r:id="rId15"/>
    <p:sldId id="508" r:id="rId16"/>
    <p:sldId id="265" r:id="rId17"/>
    <p:sldId id="501" r:id="rId18"/>
    <p:sldId id="267" r:id="rId19"/>
    <p:sldId id="262" r:id="rId20"/>
    <p:sldId id="266"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808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C40A7-4B3A-42AC-9084-A5DD1B00D04B}" v="3" dt="2026-03-04T09:57:47.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T-OLECHNOWICZ, Samuel (UNIVERSITY HOSPITALS SUSSEX NHS FOUNDATION TRUST)" userId="1f336bec-9f43-4606-b312-d633d00d60e2" providerId="ADAL" clId="{74BE24A6-7848-4537-9DC7-4D25F8BED86B}"/>
    <pc:docChg chg="undo redo custSel addSld delSld modSld sldOrd delMainMaster">
      <pc:chgData name="ELLIOTT-OLECHNOWICZ, Samuel (UNIVERSITY HOSPITALS SUSSEX NHS FOUNDATION TRUST)" userId="1f336bec-9f43-4606-b312-d633d00d60e2" providerId="ADAL" clId="{74BE24A6-7848-4537-9DC7-4D25F8BED86B}" dt="2026-03-04T09:57:47.323" v="7022" actId="20577"/>
      <pc:docMkLst>
        <pc:docMk/>
      </pc:docMkLst>
      <pc:sldChg chg="addSp delSp modSp mod modTransition modNotesTx">
        <pc:chgData name="ELLIOTT-OLECHNOWICZ, Samuel (UNIVERSITY HOSPITALS SUSSEX NHS FOUNDATION TRUST)" userId="1f336bec-9f43-4606-b312-d633d00d60e2" providerId="ADAL" clId="{74BE24A6-7848-4537-9DC7-4D25F8BED86B}" dt="2026-03-04T09:52:18.441" v="6950" actId="20577"/>
        <pc:sldMkLst>
          <pc:docMk/>
          <pc:sldMk cId="0" sldId="259"/>
        </pc:sldMkLst>
        <pc:spChg chg="mod">
          <ac:chgData name="ELLIOTT-OLECHNOWICZ, Samuel (UNIVERSITY HOSPITALS SUSSEX NHS FOUNDATION TRUST)" userId="1f336bec-9f43-4606-b312-d633d00d60e2" providerId="ADAL" clId="{74BE24A6-7848-4537-9DC7-4D25F8BED86B}" dt="2026-03-04T09:51:53.577" v="6940" actId="20577"/>
          <ac:spMkLst>
            <pc:docMk/>
            <pc:sldMk cId="0" sldId="259"/>
            <ac:spMk id="6" creationId="{00000000-0000-0000-0000-000000000000}"/>
          </ac:spMkLst>
        </pc:spChg>
        <pc:spChg chg="mod">
          <ac:chgData name="ELLIOTT-OLECHNOWICZ, Samuel (UNIVERSITY HOSPITALS SUSSEX NHS FOUNDATION TRUST)" userId="1f336bec-9f43-4606-b312-d633d00d60e2" providerId="ADAL" clId="{74BE24A6-7848-4537-9DC7-4D25F8BED86B}" dt="2026-03-04T09:52:18.441" v="6950" actId="20577"/>
          <ac:spMkLst>
            <pc:docMk/>
            <pc:sldMk cId="0" sldId="259"/>
            <ac:spMk id="7" creationId="{00000000-0000-0000-0000-000000000000}"/>
          </ac:spMkLst>
        </pc:spChg>
      </pc:sldChg>
      <pc:sldChg chg="modNotesTx">
        <pc:chgData name="ELLIOTT-OLECHNOWICZ, Samuel (UNIVERSITY HOSPITALS SUSSEX NHS FOUNDATION TRUST)" userId="1f336bec-9f43-4606-b312-d633d00d60e2" providerId="ADAL" clId="{74BE24A6-7848-4537-9DC7-4D25F8BED86B}" dt="2026-03-04T09:52:44.903" v="7020" actId="20577"/>
        <pc:sldMkLst>
          <pc:docMk/>
          <pc:sldMk cId="0" sldId="261"/>
        </pc:sldMkLst>
      </pc:sldChg>
      <pc:sldChg chg="modSp modAnim">
        <pc:chgData name="ELLIOTT-OLECHNOWICZ, Samuel (UNIVERSITY HOSPITALS SUSSEX NHS FOUNDATION TRUST)" userId="1f336bec-9f43-4606-b312-d633d00d60e2" providerId="ADAL" clId="{74BE24A6-7848-4537-9DC7-4D25F8BED86B}" dt="2026-03-04T09:57:47.323" v="7022" actId="20577"/>
        <pc:sldMkLst>
          <pc:docMk/>
          <pc:sldMk cId="0" sldId="265"/>
        </pc:sldMkLst>
        <pc:spChg chg="mod">
          <ac:chgData name="ELLIOTT-OLECHNOWICZ, Samuel (UNIVERSITY HOSPITALS SUSSEX NHS FOUNDATION TRUST)" userId="1f336bec-9f43-4606-b312-d633d00d60e2" providerId="ADAL" clId="{74BE24A6-7848-4537-9DC7-4D25F8BED86B}" dt="2026-03-04T09:57:47.323" v="7022" actId="20577"/>
          <ac:spMkLst>
            <pc:docMk/>
            <pc:sldMk cId="0" sldId="265"/>
            <ac:spMk id="7" creationId="{00000000-0000-0000-0000-000000000000}"/>
          </ac:spMkLst>
        </pc:spChg>
      </pc:sldChg>
      <pc:sldChg chg="delSp modSp add del mod ord modTransition">
        <pc:chgData name="ELLIOTT-OLECHNOWICZ, Samuel (UNIVERSITY HOSPITALS SUSSEX NHS FOUNDATION TRUST)" userId="1f336bec-9f43-4606-b312-d633d00d60e2" providerId="ADAL" clId="{74BE24A6-7848-4537-9DC7-4D25F8BED86B}" dt="2026-02-11T12:46:33.616" v="6929" actId="20577"/>
        <pc:sldMkLst>
          <pc:docMk/>
          <pc:sldMk cId="0" sldId="266"/>
        </pc:sldMkLst>
        <pc:spChg chg="mod">
          <ac:chgData name="ELLIOTT-OLECHNOWICZ, Samuel (UNIVERSITY HOSPITALS SUSSEX NHS FOUNDATION TRUST)" userId="1f336bec-9f43-4606-b312-d633d00d60e2" providerId="ADAL" clId="{74BE24A6-7848-4537-9DC7-4D25F8BED86B}" dt="2026-02-11T12:46:33.616" v="6929" actId="20577"/>
          <ac:spMkLst>
            <pc:docMk/>
            <pc:sldMk cId="0" sldId="266"/>
            <ac:spMk id="2" creationId="{00000000-0000-0000-0000-000000000000}"/>
          </ac:spMkLst>
        </pc:spChg>
      </pc:sldChg>
      <pc:sldChg chg="addSp modSp mod modTransition">
        <pc:chgData name="ELLIOTT-OLECHNOWICZ, Samuel (UNIVERSITY HOSPITALS SUSSEX NHS FOUNDATION TRUST)" userId="1f336bec-9f43-4606-b312-d633d00d60e2" providerId="ADAL" clId="{74BE24A6-7848-4537-9DC7-4D25F8BED86B}" dt="2026-02-11T12:46:44.236" v="6930" actId="255"/>
        <pc:sldMkLst>
          <pc:docMk/>
          <pc:sldMk cId="0" sldId="267"/>
        </pc:sldMkLst>
        <pc:spChg chg="mod">
          <ac:chgData name="ELLIOTT-OLECHNOWICZ, Samuel (UNIVERSITY HOSPITALS SUSSEX NHS FOUNDATION TRUST)" userId="1f336bec-9f43-4606-b312-d633d00d60e2" providerId="ADAL" clId="{74BE24A6-7848-4537-9DC7-4D25F8BED86B}" dt="2026-02-11T12:46:44.236" v="6930" actId="255"/>
          <ac:spMkLst>
            <pc:docMk/>
            <pc:sldMk cId="0" sldId="267"/>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B3A92-0557-3DD5-860F-42C25F388EC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656B11-0064-9C83-ECE7-8894EC0D2E0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BCCF7E1-01AE-560B-12B1-FB91A571E32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1D76C68-6926-9670-4DAF-41C146C33D9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C6F16FC-5A53-5D9A-C237-BAC40C96D74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endParaRPr/>
          </a:p>
        </p:txBody>
      </p:sp>
      <p:sp>
        <p:nvSpPr>
          <p:cNvPr id="6" name="Footer Placeholder 5">
            <a:extLst>
              <a:ext uri="{FF2B5EF4-FFF2-40B4-BE49-F238E27FC236}">
                <a16:creationId xmlns:a16="http://schemas.microsoft.com/office/drawing/2014/main" id="{A112AFC6-67E9-9653-FB8C-E52A677F863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B50ED37-375B-3D98-D3EC-0F3C035576F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0130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BC9D3-7997-B7A3-DD96-CC29108BA14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39916-1407-1E9A-265D-50D781CFD52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563C8C3-DD86-C1DD-351E-14CE5F2BF78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D0B5CE1-9F90-C422-5A1E-23507182731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ABC5817-D772-5737-99E2-C266D7C5CB1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a:extLst>
              <a:ext uri="{FF2B5EF4-FFF2-40B4-BE49-F238E27FC236}">
                <a16:creationId xmlns:a16="http://schemas.microsoft.com/office/drawing/2014/main" id="{ACC212F7-7652-8794-9785-46FEE8C7D63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0EA83B8-11E2-EF1F-4678-6CBA2E9A855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07279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C186B-2E18-EA81-3019-BA98A9C3447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960C67-4F3E-5B21-40E4-700C4154F08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A8F1B4E-61FE-D1B0-F557-65C418EF029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62E3853-BAA3-2A59-6A88-37AAE94546F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93EDF5A-AAB1-DDB4-042D-1B61F994FB4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a:extLst>
              <a:ext uri="{FF2B5EF4-FFF2-40B4-BE49-F238E27FC236}">
                <a16:creationId xmlns:a16="http://schemas.microsoft.com/office/drawing/2014/main" id="{177A3141-8B47-0B4A-8E55-152AEA6E9E7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1B5B661-3644-50DA-D825-2638A1AAA04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4963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91604-EB1C-4A96-A119-271115BBD35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52EEB4-151A-D5C2-9F9F-F1F5BD09A37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7D45065-5707-690F-54BC-7399C419557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5966E75-9983-7352-F527-E69A4C0FD4C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3A7C20A-0140-C61C-4B5E-6A902E02511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endParaRPr/>
          </a:p>
        </p:txBody>
      </p:sp>
      <p:sp>
        <p:nvSpPr>
          <p:cNvPr id="6" name="Footer Placeholder 5">
            <a:extLst>
              <a:ext uri="{FF2B5EF4-FFF2-40B4-BE49-F238E27FC236}">
                <a16:creationId xmlns:a16="http://schemas.microsoft.com/office/drawing/2014/main" id="{9608E7E1-5222-4A0C-D6A2-02009865DAC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71388F7-6038-405E-B4F9-02C541C305C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9980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r>
              <a:rPr lang="en-GB" dirty="0"/>
              <a:t>Video Promotion</a:t>
            </a:r>
            <a:endParaRPr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C43B3-CA4D-1A19-63C2-3AF4F9410EF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88E3DE-F4CE-381F-9CB2-3F00C163D82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1B1F1A5-19DC-F4D3-01C3-E8B88374736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46C46D7-4EEE-045B-22E0-D906FC9B38B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8F6E4B2-E483-D5E0-194F-04C0DAF20C7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endParaRPr/>
          </a:p>
        </p:txBody>
      </p:sp>
      <p:sp>
        <p:nvSpPr>
          <p:cNvPr id="6" name="Footer Placeholder 5">
            <a:extLst>
              <a:ext uri="{FF2B5EF4-FFF2-40B4-BE49-F238E27FC236}">
                <a16:creationId xmlns:a16="http://schemas.microsoft.com/office/drawing/2014/main" id="{EE7B9F33-40D1-4AD3-BDEA-DD9F7F2140C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E5B4269-A820-64B9-E2A0-A727BDB4823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940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646464"/>
                </a:solidFill>
                <a:latin typeface="Open Sans"/>
                <a:ea typeface="Open Sans"/>
                <a:cs typeface="Open Sans"/>
                <a:sym typeface="Open Sans"/>
              </a:rPr>
              <a:t>As a human race, we continue to evolve.  Why are we not evolving our learning pedagogies, but also our workplace environments?  If we wish </a:t>
            </a:r>
            <a:r>
              <a:rPr lang="en-GB" sz="1400" dirty="0">
                <a:solidFill>
                  <a:srgbClr val="646464"/>
                </a:solidFill>
                <a:latin typeface="Open Sans"/>
                <a:ea typeface="Open Sans"/>
                <a:cs typeface="Open Sans"/>
                <a:sym typeface="Open Sans"/>
              </a:rPr>
              <a:t>to employ/entice the youth of today into careers in healthcare, we should be adapting to what is of interest at the current time</a:t>
            </a:r>
            <a:r>
              <a:rPr lang="en-US" sz="1400" dirty="0">
                <a:solidFill>
                  <a:srgbClr val="646464"/>
                </a:solidFill>
                <a:latin typeface="Open Sans"/>
                <a:ea typeface="Open Sans"/>
                <a:cs typeface="Open Sans"/>
                <a:sym typeface="Open Sans"/>
              </a:rPr>
              <a:t>.  </a:t>
            </a:r>
          </a:p>
          <a:p>
            <a:pPr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B0151-667A-A9D8-6C41-BD1E87D4F26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7839AE-D42F-07AB-A64C-A82955E5027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329B1A9-BBF3-F4C1-7468-CF61BF733A5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13A7407-5F54-9772-5166-2ADC583DC54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3072EF5-BF97-7AD7-D4C0-98A9ADE4510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dirty="0">
              <a:solidFill>
                <a:srgbClr val="000000"/>
              </a:solidFill>
            </a:endParaRPr>
          </a:p>
        </p:txBody>
      </p:sp>
      <p:sp>
        <p:nvSpPr>
          <p:cNvPr id="6" name="Footer Placeholder 5">
            <a:extLst>
              <a:ext uri="{FF2B5EF4-FFF2-40B4-BE49-F238E27FC236}">
                <a16:creationId xmlns:a16="http://schemas.microsoft.com/office/drawing/2014/main" id="{68F57D53-2A70-FFE9-F2B5-3A76D64B925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BF39194-7030-578A-8502-7699E018924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1256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835E5-A022-9D7E-8710-DFEE777CA45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839621D-DA2D-76DF-9C52-C64C7B5FBF6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0B6FAC6-50B5-EB7E-41D6-29C3F93AE2A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4FFBC02-215B-D57D-0CBE-C74DB6D9216C}"/>
              </a:ext>
            </a:extLst>
          </p:cNvPr>
          <p:cNvSpPr>
            <a:spLocks noGrp="1"/>
          </p:cNvSpPr>
          <p:nvPr>
            <p:ph type="dt" sz="half" idx="10"/>
          </p:nvPr>
        </p:nvSpPr>
        <p:spPr/>
        <p:txBody>
          <a:bodyPr/>
          <a:lstStyle/>
          <a:p>
            <a:fld id="{DD5ACC79-CC49-4EBA-BFC4-6728085E307D}" type="datetimeFigureOut">
              <a:rPr lang="en-GB" smtClean="0"/>
              <a:t>04/03/2026</a:t>
            </a:fld>
            <a:endParaRPr lang="en-GB"/>
          </a:p>
        </p:txBody>
      </p:sp>
      <p:sp>
        <p:nvSpPr>
          <p:cNvPr id="6" name="Footer Placeholder 5">
            <a:extLst>
              <a:ext uri="{FF2B5EF4-FFF2-40B4-BE49-F238E27FC236}">
                <a16:creationId xmlns:a16="http://schemas.microsoft.com/office/drawing/2014/main" id="{97B7A7FE-8FD2-9355-6FEA-AF30347A19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9AFE39-348E-9959-663B-D6291AA1070C}"/>
              </a:ext>
            </a:extLst>
          </p:cNvPr>
          <p:cNvSpPr>
            <a:spLocks noGrp="1"/>
          </p:cNvSpPr>
          <p:nvPr>
            <p:ph type="sldNum" sz="quarter" idx="12"/>
          </p:nvPr>
        </p:nvSpPr>
        <p:spPr/>
        <p:txBody>
          <a:bodyPr/>
          <a:lstStyle/>
          <a:p>
            <a:fld id="{C1D39D96-3882-4ECA-AA00-C07C05D32853}" type="slidenum">
              <a:rPr lang="en-GB" smtClean="0"/>
              <a:t>‹#›</a:t>
            </a:fld>
            <a:endParaRPr lang="en-GB"/>
          </a:p>
        </p:txBody>
      </p:sp>
    </p:spTree>
    <p:extLst>
      <p:ext uri="{BB962C8B-B14F-4D97-AF65-F5344CB8AC3E}">
        <p14:creationId xmlns:p14="http://schemas.microsoft.com/office/powerpoint/2010/main" val="3069055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默认主题">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57483699" r:id="rId1"/>
    <p:sldLayoutId id="215748370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ICC@uhsussex.nhs.net" TargetMode="External"/><Relationship Id="rId4" Type="http://schemas.openxmlformats.org/officeDocument/2006/relationships/hyperlink" Target="mailto:Samuel.elliott@nhs.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mailto:uhsussex.icc@nhs.net" TargetMode="External"/><Relationship Id="rId5" Type="http://schemas.openxmlformats.org/officeDocument/2006/relationships/image" Target="../media/image1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uhsussex.icc@nhs.net" TargetMode="Externa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M6N8hUTehx0?feature=oembed"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100000"/>
            </a:srgbClr>
          </a:solidFill>
          <a:ln w="25400" cap="flat" cmpd="sng">
            <a:noFill/>
            <a:prstDash val="solid"/>
            <a:round/>
          </a:ln>
        </p:spPr>
        <p:txBody>
          <a:bodyPr vert="horz" wrap="square" lIns="63500" tIns="63500" rIns="63500" bIns="63500" rtlCol="0" anchor="ctr">
            <a:normAutofit/>
          </a:bodyPr>
          <a:lstStyle/>
          <a:p>
            <a:pPr algn="ctr">
              <a:defRPr/>
            </a:pPr>
            <a:endParaRPr/>
          </a:p>
        </p:txBody>
      </p:sp>
      <p:pic>
        <p:nvPicPr>
          <p:cNvPr id="3" name="Picture 3"/>
          <p:cNvPicPr>
            <a:picLocks noChangeAspect="1"/>
          </p:cNvPicPr>
          <p:nvPr/>
        </p:nvPicPr>
        <p:blipFill>
          <a:blip r:embed="rId3"/>
          <a:srcRect t="1307" b="1307"/>
          <a:stretch>
            <a:fillRect/>
          </a:stretch>
        </p:blipFill>
        <p:spPr>
          <a:xfrm>
            <a:off x="227076" y="717550"/>
            <a:ext cx="5080000" cy="5080000"/>
          </a:xfrm>
          <a:prstGeom prst="rect">
            <a:avLst/>
          </a:prstGeom>
          <a:noFill/>
          <a:ln w="25400" cap="flat" cmpd="sng">
            <a:noFill/>
            <a:prstDash val="solid"/>
            <a:round/>
          </a:ln>
        </p:spPr>
      </p:pic>
      <p:sp>
        <p:nvSpPr>
          <p:cNvPr id="4" name="AutoShape 4"/>
          <p:cNvSpPr/>
          <p:nvPr/>
        </p:nvSpPr>
        <p:spPr>
          <a:xfrm>
            <a:off x="5370576" y="1955800"/>
            <a:ext cx="6278880" cy="3439160"/>
          </a:xfrm>
          <a:prstGeom prst="rect">
            <a:avLst/>
          </a:prstGeom>
          <a:noFill/>
          <a:ln w="12700" cap="flat" cmpd="sng">
            <a:noFill/>
            <a:prstDash val="solid"/>
            <a:round/>
          </a:ln>
        </p:spPr>
        <p:txBody>
          <a:bodyPr vert="horz" wrap="square" lIns="0" tIns="0" rIns="0" bIns="0" rtlCol="0" anchor="ctr" anchorCtr="0">
            <a:normAutofit fontScale="70000" lnSpcReduction="20000"/>
          </a:bodyPr>
          <a:lstStyle/>
          <a:p>
            <a:pPr indent="0" algn="ctr">
              <a:lnSpc>
                <a:spcPct val="125000"/>
              </a:lnSpc>
              <a:defRPr/>
            </a:pPr>
            <a:r>
              <a:rPr lang="en-US" sz="4200" b="1" i="0" u="none" strike="noStrike" dirty="0">
                <a:solidFill>
                  <a:srgbClr val="33CCCC"/>
                </a:solidFill>
                <a:latin typeface="Montserrat"/>
                <a:ea typeface="Montserrat"/>
                <a:cs typeface="Montserrat"/>
                <a:sym typeface="Montserrat"/>
              </a:rPr>
              <a:t>The International Care Collective Podcast</a:t>
            </a:r>
            <a:endParaRPr lang="en-US" sz="1100" dirty="0">
              <a:solidFill>
                <a:srgbClr val="33CCCC"/>
              </a:solidFill>
            </a:endParaRPr>
          </a:p>
          <a:p>
            <a:pPr indent="0" algn="l">
              <a:lnSpc>
                <a:spcPct val="125000"/>
              </a:lnSpc>
            </a:pPr>
            <a:endParaRPr lang="en-US" sz="2400" dirty="0">
              <a:solidFill>
                <a:srgbClr val="5F6563"/>
              </a:solidFill>
              <a:latin typeface="Poppins"/>
              <a:ea typeface="Poppins"/>
              <a:cs typeface="Poppins"/>
              <a:sym typeface="Poppins"/>
            </a:endParaRPr>
          </a:p>
          <a:p>
            <a:pPr indent="0" algn="l">
              <a:lnSpc>
                <a:spcPct val="125000"/>
              </a:lnSpc>
            </a:pPr>
            <a:r>
              <a:rPr lang="en-US" sz="2400" dirty="0">
                <a:solidFill>
                  <a:srgbClr val="5F6563"/>
                </a:solidFill>
                <a:latin typeface="Poppins"/>
                <a:ea typeface="Poppins"/>
                <a:cs typeface="Poppins"/>
                <a:sym typeface="Poppins"/>
              </a:rPr>
              <a:t>Samuel Elliott-Olechnowicz</a:t>
            </a:r>
          </a:p>
          <a:p>
            <a:pPr indent="0" algn="l">
              <a:lnSpc>
                <a:spcPct val="125000"/>
              </a:lnSpc>
            </a:pPr>
            <a:r>
              <a:rPr lang="en-US" sz="2400" dirty="0">
                <a:solidFill>
                  <a:srgbClr val="5F6563"/>
                </a:solidFill>
                <a:latin typeface="Poppins"/>
                <a:ea typeface="Poppins"/>
                <a:cs typeface="Poppins"/>
                <a:sym typeface="Poppins"/>
              </a:rPr>
              <a:t>Creator and Host</a:t>
            </a:r>
          </a:p>
          <a:p>
            <a:pPr indent="0" algn="l">
              <a:lnSpc>
                <a:spcPct val="125000"/>
              </a:lnSpc>
            </a:pPr>
            <a:r>
              <a:rPr lang="en-US" sz="2400" b="0" i="0" u="none" strike="noStrike" dirty="0">
                <a:solidFill>
                  <a:srgbClr val="5F6563"/>
                </a:solidFill>
                <a:latin typeface="Poppins"/>
                <a:ea typeface="Poppins"/>
                <a:cs typeface="Poppins"/>
                <a:sym typeface="Poppins"/>
              </a:rPr>
              <a:t>Senior Multi-Professional Practice Educator</a:t>
            </a:r>
          </a:p>
          <a:p>
            <a:pPr indent="0" algn="l">
              <a:lnSpc>
                <a:spcPct val="125000"/>
              </a:lnSpc>
            </a:pPr>
            <a:r>
              <a:rPr lang="en-US" sz="2400" dirty="0">
                <a:solidFill>
                  <a:srgbClr val="5F6563"/>
                </a:solidFill>
                <a:latin typeface="Poppins"/>
                <a:ea typeface="Poppins"/>
                <a:cs typeface="Poppins"/>
                <a:sym typeface="Poppins"/>
              </a:rPr>
              <a:t>University Hospitals Sussex NHS Foundation Trust</a:t>
            </a:r>
          </a:p>
          <a:p>
            <a:pPr indent="0" algn="l">
              <a:lnSpc>
                <a:spcPct val="125000"/>
              </a:lnSpc>
            </a:pPr>
            <a:endParaRPr lang="en-US" sz="2400" dirty="0">
              <a:solidFill>
                <a:srgbClr val="5F6563"/>
              </a:solidFill>
              <a:latin typeface="Poppins"/>
              <a:ea typeface="Poppins"/>
              <a:cs typeface="Poppins"/>
              <a:sym typeface="Poppins"/>
            </a:endParaRPr>
          </a:p>
          <a:p>
            <a:pPr indent="0" algn="l">
              <a:lnSpc>
                <a:spcPct val="125000"/>
              </a:lnSpc>
            </a:pPr>
            <a:r>
              <a:rPr lang="en-US" sz="2400" b="1" i="0" u="none" strike="noStrike" dirty="0">
                <a:solidFill>
                  <a:srgbClr val="00B0F0"/>
                </a:solidFill>
                <a:latin typeface="Poppins"/>
                <a:ea typeface="Poppins"/>
                <a:cs typeface="Poppins"/>
                <a:sym typeface="Poppins"/>
              </a:rPr>
              <a:t>Contact: </a:t>
            </a:r>
          </a:p>
          <a:p>
            <a:pPr indent="0" algn="l">
              <a:lnSpc>
                <a:spcPct val="125000"/>
              </a:lnSpc>
            </a:pPr>
            <a:endParaRPr lang="en-US" sz="2400" dirty="0">
              <a:solidFill>
                <a:srgbClr val="5F6563"/>
              </a:solidFill>
              <a:latin typeface="Poppins"/>
              <a:ea typeface="Poppins"/>
              <a:cs typeface="Poppins"/>
              <a:sym typeface="Poppins"/>
              <a:hlinkClick r:id="rId4"/>
            </a:endParaRPr>
          </a:p>
          <a:p>
            <a:pPr indent="0" algn="l">
              <a:lnSpc>
                <a:spcPct val="125000"/>
              </a:lnSpc>
            </a:pPr>
            <a:r>
              <a:rPr lang="en-US" sz="2400" b="0" i="0" u="none" strike="noStrike" dirty="0">
                <a:solidFill>
                  <a:srgbClr val="5F6563"/>
                </a:solidFill>
                <a:latin typeface="Poppins"/>
                <a:ea typeface="Poppins"/>
                <a:cs typeface="Poppins"/>
                <a:sym typeface="Poppins"/>
                <a:hlinkClick r:id="rId4"/>
              </a:rPr>
              <a:t>Samuel.elliott@nhs.net</a:t>
            </a:r>
            <a:r>
              <a:rPr lang="en-US" sz="2400" b="0" i="0" u="none" strike="noStrike" dirty="0">
                <a:solidFill>
                  <a:srgbClr val="5F6563"/>
                </a:solidFill>
                <a:latin typeface="Poppins"/>
                <a:ea typeface="Poppins"/>
                <a:cs typeface="Poppins"/>
                <a:sym typeface="Poppins"/>
              </a:rPr>
              <a:t> or </a:t>
            </a:r>
            <a:r>
              <a:rPr lang="en-US" sz="2400" b="0" i="0" u="none" strike="noStrike" dirty="0">
                <a:solidFill>
                  <a:srgbClr val="5F6563"/>
                </a:solidFill>
                <a:latin typeface="Poppins"/>
                <a:ea typeface="Poppins"/>
                <a:cs typeface="Poppins"/>
                <a:sym typeface="Poppins"/>
                <a:hlinkClick r:id="rId5"/>
              </a:rPr>
              <a:t>ICC@uhsussex.</a:t>
            </a:r>
            <a:r>
              <a:rPr lang="en-US" sz="2400" dirty="0">
                <a:solidFill>
                  <a:srgbClr val="5F6563"/>
                </a:solidFill>
                <a:latin typeface="Poppins"/>
                <a:ea typeface="Poppins"/>
                <a:cs typeface="Poppins"/>
                <a:sym typeface="Poppins"/>
                <a:hlinkClick r:id="rId5"/>
              </a:rPr>
              <a:t>nhs</a:t>
            </a:r>
            <a:r>
              <a:rPr lang="en-US" sz="2400" b="0" i="0" u="none" strike="noStrike" dirty="0">
                <a:solidFill>
                  <a:srgbClr val="5F6563"/>
                </a:solidFill>
                <a:latin typeface="Poppins"/>
                <a:ea typeface="Poppins"/>
                <a:cs typeface="Poppins"/>
                <a:sym typeface="Poppins"/>
                <a:hlinkClick r:id="rId5"/>
              </a:rPr>
              <a:t>.net</a:t>
            </a:r>
            <a:endParaRPr lang="en-US" sz="2400" b="0" i="0" u="none" strike="noStrike" dirty="0">
              <a:solidFill>
                <a:srgbClr val="5F6563"/>
              </a:solidFill>
              <a:latin typeface="Poppins"/>
              <a:ea typeface="Poppins"/>
              <a:cs typeface="Poppins"/>
              <a:sym typeface="Poppins"/>
            </a:endParaRPr>
          </a:p>
          <a:p>
            <a:pPr indent="0" algn="l">
              <a:lnSpc>
                <a:spcPct val="125000"/>
              </a:lnSpc>
            </a:pPr>
            <a:endParaRPr lang="en-US" sz="2400" b="0" i="0" u="none" strike="noStrike" dirty="0">
              <a:solidFill>
                <a:srgbClr val="5F6563"/>
              </a:solidFill>
              <a:latin typeface="Poppins"/>
              <a:ea typeface="Poppins"/>
              <a:cs typeface="Poppins"/>
              <a:sym typeface="Poppins"/>
            </a:endParaRPr>
          </a:p>
        </p:txBody>
      </p:sp>
      <p:pic>
        <p:nvPicPr>
          <p:cNvPr id="5" name="Picture 5"/>
          <p:cNvPicPr>
            <a:picLocks noChangeAspect="1"/>
          </p:cNvPicPr>
          <p:nvPr/>
        </p:nvPicPr>
        <p:blipFill>
          <a:blip r:embed="rId6">
            <a:alphaModFix amt="80000"/>
          </a:blip>
          <a:srcRect l="278" r="278"/>
          <a:stretch>
            <a:fillRect/>
          </a:stretch>
        </p:blipFill>
        <p:spPr>
          <a:xfrm>
            <a:off x="10160000" y="381000"/>
            <a:ext cx="635000" cy="787400"/>
          </a:xfrm>
          <a:prstGeom prst="rect">
            <a:avLst/>
          </a:prstGeom>
          <a:noFill/>
          <a:ln w="25400" cap="flat" cmpd="sng">
            <a:noFill/>
            <a:prstDash val="solid"/>
            <a:round/>
          </a:ln>
        </p:spPr>
      </p:pic>
      <p:pic>
        <p:nvPicPr>
          <p:cNvPr id="6" name="Picture 6"/>
          <p:cNvPicPr>
            <a:picLocks noChangeAspect="1"/>
          </p:cNvPicPr>
          <p:nvPr/>
        </p:nvPicPr>
        <p:blipFill>
          <a:blip r:embed="rId7">
            <a:alphaModFix amt="80000"/>
          </a:blip>
          <a:srcRect l="49" r="49"/>
          <a:stretch>
            <a:fillRect/>
          </a:stretch>
        </p:blipFill>
        <p:spPr>
          <a:xfrm>
            <a:off x="10922000" y="508000"/>
            <a:ext cx="1016000" cy="419100"/>
          </a:xfrm>
          <a:prstGeom prst="rect">
            <a:avLst/>
          </a:prstGeom>
          <a:noFill/>
          <a:ln w="25400" cap="flat" cmpd="sng">
            <a:noFill/>
            <a:prstDash val="solid"/>
            <a:rou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a:extLst>
            <a:ext uri="{FF2B5EF4-FFF2-40B4-BE49-F238E27FC236}">
              <a16:creationId xmlns:a16="http://schemas.microsoft.com/office/drawing/2014/main" id="{A3E4B0B3-5B98-B861-CD53-EB865A352254}"/>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47D0254-2960-5DD1-5528-EFE6EDBA6292}"/>
              </a:ext>
            </a:extLst>
          </p:cNvPr>
          <p:cNvPicPr>
            <a:picLocks noChangeAspect="1"/>
          </p:cNvPicPr>
          <p:nvPr/>
        </p:nvPicPr>
        <p:blipFill>
          <a:blip r:embed="rId3"/>
          <a:srcRect t="1307" b="1307"/>
          <a:stretch>
            <a:fillRect/>
          </a:stretch>
        </p:blipFill>
        <p:spPr>
          <a:xfrm>
            <a:off x="2667000" y="0"/>
            <a:ext cx="6858000" cy="6858000"/>
          </a:xfrm>
          <a:prstGeom prst="rect">
            <a:avLst/>
          </a:prstGeom>
          <a:noFill/>
          <a:ln w="25400" cap="flat" cmpd="sng">
            <a:noFill/>
            <a:prstDash val="solid"/>
            <a:round/>
          </a:ln>
        </p:spPr>
      </p:pic>
      <p:sp>
        <p:nvSpPr>
          <p:cNvPr id="3" name="AutoShape 3">
            <a:extLst>
              <a:ext uri="{FF2B5EF4-FFF2-40B4-BE49-F238E27FC236}">
                <a16:creationId xmlns:a16="http://schemas.microsoft.com/office/drawing/2014/main" id="{B254C307-62A4-B4EC-EC99-6FC7049E2ABB}"/>
              </a:ext>
            </a:extLst>
          </p:cNvPr>
          <p:cNvSpPr/>
          <p:nvPr/>
        </p:nvSpPr>
        <p:spPr>
          <a:xfrm>
            <a:off x="0" y="0"/>
            <a:ext cx="12192000" cy="6858000"/>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normAutofit/>
          </a:bodyPr>
          <a:lstStyle/>
          <a:p>
            <a:pPr algn="ctr">
              <a:defRPr/>
            </a:pPr>
            <a:endParaRPr/>
          </a:p>
        </p:txBody>
      </p:sp>
      <p:sp>
        <p:nvSpPr>
          <p:cNvPr id="4" name="AutoShape 4">
            <a:extLst>
              <a:ext uri="{FF2B5EF4-FFF2-40B4-BE49-F238E27FC236}">
                <a16:creationId xmlns:a16="http://schemas.microsoft.com/office/drawing/2014/main" id="{C7239175-1C2A-FED8-AB0D-04822F8433DF}"/>
              </a:ext>
            </a:extLst>
          </p:cNvPr>
          <p:cNvSpPr/>
          <p:nvPr/>
        </p:nvSpPr>
        <p:spPr>
          <a:xfrm>
            <a:off x="0" y="0"/>
            <a:ext cx="12192000" cy="6858000"/>
          </a:xfrm>
          <a:prstGeom prst="rect">
            <a:avLst/>
          </a:prstGeom>
          <a:noFill/>
          <a:ln w="12700" cap="flat" cmpd="sng">
            <a:noFill/>
            <a:prstDash val="solid"/>
            <a:round/>
          </a:ln>
        </p:spPr>
        <p:txBody>
          <a:bodyPr vert="horz" wrap="square" lIns="0" tIns="0" rIns="0" bIns="0" rtlCol="0" anchor="ctr" anchorCtr="0">
            <a:normAutofit/>
          </a:bodyPr>
          <a:lstStyle/>
          <a:p>
            <a:pPr indent="0" algn="ctr">
              <a:lnSpc>
                <a:spcPct val="125000"/>
              </a:lnSpc>
              <a:defRPr/>
            </a:pPr>
            <a:r>
              <a:rPr lang="en-US" sz="6400" b="1" dirty="0">
                <a:solidFill>
                  <a:srgbClr val="0D3D38"/>
                </a:solidFill>
                <a:latin typeface="Montserrat"/>
                <a:sym typeface="Montserrat"/>
              </a:rPr>
              <a:t>Diaspora Networks </a:t>
            </a:r>
            <a:endParaRPr lang="en-US" sz="1100" dirty="0"/>
          </a:p>
        </p:txBody>
      </p:sp>
    </p:spTree>
    <p:extLst>
      <p:ext uri="{BB962C8B-B14F-4D97-AF65-F5344CB8AC3E}">
        <p14:creationId xmlns:p14="http://schemas.microsoft.com/office/powerpoint/2010/main" val="1420500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a:extLst>
            <a:ext uri="{FF2B5EF4-FFF2-40B4-BE49-F238E27FC236}">
              <a16:creationId xmlns:a16="http://schemas.microsoft.com/office/drawing/2014/main" id="{34A2FCB8-888E-B252-54E3-B1C142585CD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09CA7B7-AD73-47D9-B471-58CDE2377810}"/>
              </a:ext>
            </a:extLst>
          </p:cNvPr>
          <p:cNvSpPr/>
          <p:nvPr/>
        </p:nvSpPr>
        <p:spPr>
          <a:xfrm>
            <a:off x="762000" y="635000"/>
            <a:ext cx="8890000"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3600" b="1" dirty="0">
                <a:solidFill>
                  <a:srgbClr val="33CCCC"/>
                </a:solidFill>
                <a:latin typeface="Montserrat"/>
                <a:sym typeface="Montserrat"/>
              </a:rPr>
              <a:t>Diaspora Networks</a:t>
            </a:r>
            <a:endParaRPr lang="en-US" sz="1100" dirty="0">
              <a:solidFill>
                <a:srgbClr val="33CCCC"/>
              </a:solidFill>
            </a:endParaRPr>
          </a:p>
        </p:txBody>
      </p:sp>
      <p:sp>
        <p:nvSpPr>
          <p:cNvPr id="3" name="AutoShape 3">
            <a:extLst>
              <a:ext uri="{FF2B5EF4-FFF2-40B4-BE49-F238E27FC236}">
                <a16:creationId xmlns:a16="http://schemas.microsoft.com/office/drawing/2014/main" id="{AB2B934E-F5BF-A2E9-3AC3-1AD0321C3CE8}"/>
              </a:ext>
            </a:extLst>
          </p:cNvPr>
          <p:cNvSpPr/>
          <p:nvPr/>
        </p:nvSpPr>
        <p:spPr>
          <a:xfrm>
            <a:off x="762000" y="1270000"/>
            <a:ext cx="10668000" cy="508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1600" i="1" dirty="0">
                <a:solidFill>
                  <a:srgbClr val="5F6563"/>
                </a:solidFill>
                <a:latin typeface="Open Sans"/>
                <a:ea typeface="Open Sans"/>
                <a:cs typeface="Open Sans"/>
                <a:sym typeface="Open Sans"/>
              </a:rPr>
              <a:t>Thoughts and Questions?</a:t>
            </a:r>
            <a:endParaRPr lang="en-US" sz="1100" i="1" dirty="0"/>
          </a:p>
        </p:txBody>
      </p:sp>
      <p:sp>
        <p:nvSpPr>
          <p:cNvPr id="4" name="AutoShape 4">
            <a:extLst>
              <a:ext uri="{FF2B5EF4-FFF2-40B4-BE49-F238E27FC236}">
                <a16:creationId xmlns:a16="http://schemas.microsoft.com/office/drawing/2014/main" id="{8F839B1A-30D2-6FC0-ED6F-D64663706634}"/>
              </a:ext>
            </a:extLst>
          </p:cNvPr>
          <p:cNvSpPr/>
          <p:nvPr/>
        </p:nvSpPr>
        <p:spPr>
          <a:xfrm>
            <a:off x="762000" y="1689100"/>
            <a:ext cx="10668000" cy="2374900"/>
          </a:xfrm>
          <a:prstGeom prst="roundRect">
            <a:avLst>
              <a:gd name="adj" fmla="val 0"/>
            </a:avLst>
          </a:prstGeom>
          <a:solidFill>
            <a:srgbClr val="F0F0F0">
              <a:alpha val="100000"/>
            </a:srgbClr>
          </a:solidFill>
          <a:ln w="25400" cap="flat" cmpd="sng">
            <a:noFill/>
            <a:prstDash val="solid"/>
            <a:round/>
          </a:ln>
        </p:spPr>
        <p:txBody>
          <a:bodyPr vert="horz" wrap="square" lIns="63500" tIns="63500" rIns="63500" bIns="63500" rtlCol="0" anchor="ctr">
            <a:normAutofit/>
          </a:bodyPr>
          <a:lstStyle/>
          <a:p>
            <a:pPr algn="ctr">
              <a:defRPr/>
            </a:pPr>
            <a:endParaRPr/>
          </a:p>
        </p:txBody>
      </p:sp>
      <p:sp>
        <p:nvSpPr>
          <p:cNvPr id="5" name="AutoShape 5">
            <a:extLst>
              <a:ext uri="{FF2B5EF4-FFF2-40B4-BE49-F238E27FC236}">
                <a16:creationId xmlns:a16="http://schemas.microsoft.com/office/drawing/2014/main" id="{387BF49A-B24B-F349-4602-1475860A3CC0}"/>
              </a:ext>
            </a:extLst>
          </p:cNvPr>
          <p:cNvSpPr/>
          <p:nvPr/>
        </p:nvSpPr>
        <p:spPr>
          <a:xfrm>
            <a:off x="838200" y="1714500"/>
            <a:ext cx="10515600" cy="2281428"/>
          </a:xfrm>
          <a:prstGeom prst="rect">
            <a:avLst/>
          </a:prstGeom>
          <a:noFill/>
          <a:ln w="12700" cap="flat" cmpd="sng">
            <a:noFill/>
            <a:prstDash val="solid"/>
            <a:round/>
          </a:ln>
        </p:spPr>
        <p:txBody>
          <a:bodyPr vert="horz" wrap="square" lIns="0" tIns="0" rIns="0" bIns="0" rtlCol="0" anchor="t" anchorCtr="0">
            <a:normAutofit lnSpcReduction="10000"/>
          </a:bodyPr>
          <a:lstStyle/>
          <a:p>
            <a:pPr algn="l">
              <a:lnSpc>
                <a:spcPct val="125000"/>
              </a:lnSpc>
              <a:buClr>
                <a:srgbClr val="646464"/>
              </a:buClr>
            </a:pPr>
            <a:r>
              <a:rPr lang="en-GB" dirty="0">
                <a:solidFill>
                  <a:srgbClr val="646464"/>
                </a:solidFill>
                <a:latin typeface="Open Sans"/>
                <a:ea typeface="Open Sans"/>
                <a:cs typeface="Open Sans"/>
                <a:sym typeface="Open Sans"/>
              </a:rPr>
              <a:t>My role gives me the privilege of supporting many professions — and it’s shown me something important:</a:t>
            </a:r>
          </a:p>
          <a:p>
            <a:pPr algn="l">
              <a:lnSpc>
                <a:spcPct val="125000"/>
              </a:lnSpc>
              <a:buClr>
                <a:srgbClr val="646464"/>
              </a:buClr>
            </a:pPr>
            <a:endParaRPr lang="en-GB" dirty="0">
              <a:solidFill>
                <a:srgbClr val="646464"/>
              </a:solidFill>
              <a:latin typeface="Open Sans"/>
              <a:ea typeface="Open Sans"/>
              <a:cs typeface="Open Sans"/>
              <a:sym typeface="Open Sans"/>
            </a:endParaRPr>
          </a:p>
          <a:p>
            <a:pPr algn="l">
              <a:lnSpc>
                <a:spcPct val="125000"/>
              </a:lnSpc>
              <a:buClr>
                <a:srgbClr val="646464"/>
              </a:buClr>
            </a:pPr>
            <a:r>
              <a:rPr lang="en-GB" dirty="0">
                <a:solidFill>
                  <a:srgbClr val="646464"/>
                </a:solidFill>
                <a:latin typeface="Open Sans"/>
                <a:ea typeface="Open Sans"/>
                <a:cs typeface="Open Sans"/>
                <a:sym typeface="Open Sans"/>
              </a:rPr>
              <a:t>Why does it take a cross‑professional role to truly understand what others do?</a:t>
            </a:r>
          </a:p>
          <a:p>
            <a:pPr algn="l">
              <a:lnSpc>
                <a:spcPct val="125000"/>
              </a:lnSpc>
              <a:buClr>
                <a:srgbClr val="646464"/>
              </a:buClr>
            </a:pPr>
            <a:endParaRPr lang="en-GB" dirty="0">
              <a:solidFill>
                <a:srgbClr val="646464"/>
              </a:solidFill>
              <a:latin typeface="Open Sans"/>
              <a:ea typeface="Open Sans"/>
              <a:cs typeface="Open Sans"/>
              <a:sym typeface="Open Sans"/>
            </a:endParaRPr>
          </a:p>
          <a:p>
            <a:pPr algn="l">
              <a:lnSpc>
                <a:spcPct val="125000"/>
              </a:lnSpc>
              <a:buClr>
                <a:srgbClr val="646464"/>
              </a:buClr>
            </a:pPr>
            <a:r>
              <a:rPr lang="en-GB" dirty="0">
                <a:solidFill>
                  <a:srgbClr val="646464"/>
                </a:solidFill>
                <a:latin typeface="Open Sans"/>
                <a:ea typeface="Open Sans"/>
                <a:cs typeface="Open Sans"/>
                <a:sym typeface="Open Sans"/>
              </a:rPr>
              <a:t>If we work together every day, why do we still know so little about each other’s roles, journeys, and expertise?</a:t>
            </a:r>
          </a:p>
          <a:p>
            <a:pPr algn="l">
              <a:lnSpc>
                <a:spcPct val="125000"/>
              </a:lnSpc>
              <a:buClr>
                <a:srgbClr val="646464"/>
              </a:buClr>
            </a:pPr>
            <a:endParaRPr lang="en-GB" dirty="0">
              <a:solidFill>
                <a:srgbClr val="646464"/>
              </a:solidFill>
              <a:latin typeface="Open Sans"/>
              <a:ea typeface="Open Sans"/>
              <a:cs typeface="Open Sans"/>
              <a:sym typeface="Open Sans"/>
            </a:endParaRPr>
          </a:p>
          <a:p>
            <a:pPr algn="l">
              <a:lnSpc>
                <a:spcPct val="125000"/>
              </a:lnSpc>
              <a:buClr>
                <a:srgbClr val="646464"/>
              </a:buClr>
            </a:pPr>
            <a:r>
              <a:rPr lang="en-GB" dirty="0">
                <a:solidFill>
                  <a:srgbClr val="646464"/>
                </a:solidFill>
                <a:latin typeface="Open Sans"/>
                <a:ea typeface="Open Sans"/>
                <a:cs typeface="Open Sans"/>
                <a:sym typeface="Open Sans"/>
              </a:rPr>
              <a:t>Across the UK, diaspora networks often mirror this same pattern:</a:t>
            </a:r>
          </a:p>
          <a:p>
            <a:pPr algn="l">
              <a:lnSpc>
                <a:spcPct val="125000"/>
              </a:lnSpc>
              <a:buClr>
                <a:srgbClr val="646464"/>
              </a:buClr>
            </a:pPr>
            <a:endParaRPr lang="en-GB" dirty="0">
              <a:solidFill>
                <a:srgbClr val="646464"/>
              </a:solidFill>
              <a:latin typeface="Open Sans"/>
              <a:ea typeface="Open Sans"/>
              <a:cs typeface="Open Sans"/>
              <a:sym typeface="Open Sans"/>
            </a:endParaRPr>
          </a:p>
          <a:p>
            <a:pPr algn="l">
              <a:lnSpc>
                <a:spcPct val="125000"/>
              </a:lnSpc>
              <a:buClr>
                <a:srgbClr val="646464"/>
              </a:buClr>
            </a:pPr>
            <a:r>
              <a:rPr lang="en-GB" dirty="0">
                <a:solidFill>
                  <a:srgbClr val="646464"/>
                </a:solidFill>
                <a:latin typeface="Open Sans"/>
                <a:ea typeface="Open Sans"/>
                <a:cs typeface="Open Sans"/>
                <a:sym typeface="Open Sans"/>
              </a:rPr>
              <a:t>We support each other, but mainly within our own professions.</a:t>
            </a:r>
            <a:endParaRPr lang="en-US" dirty="0">
              <a:solidFill>
                <a:srgbClr val="646464"/>
              </a:solidFill>
              <a:latin typeface="Open Sans"/>
              <a:ea typeface="Open Sans"/>
              <a:cs typeface="Open Sans"/>
              <a:sym typeface="Open Sans"/>
            </a:endParaRPr>
          </a:p>
        </p:txBody>
      </p:sp>
      <p:sp>
        <p:nvSpPr>
          <p:cNvPr id="6" name="AutoShape 6">
            <a:extLst>
              <a:ext uri="{FF2B5EF4-FFF2-40B4-BE49-F238E27FC236}">
                <a16:creationId xmlns:a16="http://schemas.microsoft.com/office/drawing/2014/main" id="{B8032A87-7888-E7E3-C7AC-D1F96970A18E}"/>
              </a:ext>
            </a:extLst>
          </p:cNvPr>
          <p:cNvSpPr/>
          <p:nvPr/>
        </p:nvSpPr>
        <p:spPr>
          <a:xfrm>
            <a:off x="762000" y="4191000"/>
            <a:ext cx="3302000" cy="2032000"/>
          </a:xfrm>
          <a:prstGeom prst="roundRect">
            <a:avLst>
              <a:gd name="adj" fmla="val 5000"/>
            </a:avLst>
          </a:prstGeom>
          <a:noFill/>
          <a:ln w="25400" cap="flat" cmpd="sng">
            <a:solidFill>
              <a:srgbClr val="008573">
                <a:alpha val="30000"/>
              </a:srgbClr>
            </a:solidFill>
            <a:prstDash val="solid"/>
            <a:round/>
          </a:ln>
        </p:spPr>
        <p:txBody>
          <a:bodyPr vert="horz" wrap="square" lIns="0" tIns="0" rIns="0" bIns="0" rtlCol="0" anchor="ctr" anchorCtr="0">
            <a:normAutofit fontScale="85000" lnSpcReduction="20000"/>
          </a:bodyPr>
          <a:lstStyle/>
          <a:p>
            <a:pPr indent="0" algn="ctr">
              <a:lnSpc>
                <a:spcPct val="125000"/>
              </a:lnSpc>
              <a:defRPr/>
            </a:pPr>
            <a:endParaRPr lang="en-US" sz="1100" dirty="0"/>
          </a:p>
          <a:p>
            <a:pPr indent="0" algn="ctr">
              <a:lnSpc>
                <a:spcPct val="125000"/>
              </a:lnSpc>
            </a:pPr>
            <a:r>
              <a:rPr lang="en-GB" i="1" dirty="0">
                <a:solidFill>
                  <a:srgbClr val="5F6563"/>
                </a:solidFill>
                <a:latin typeface="Open Sans"/>
                <a:ea typeface="Open Sans"/>
                <a:cs typeface="Open Sans"/>
                <a:sym typeface="Open Sans"/>
              </a:rPr>
              <a:t>“Diaspora communities can be a powerful source of external development aid to their origin countries. Their contributions take many forms, including remittances (money transfers between individuals), charitable donations, partnerships, skill transfers, policy advising, and other forms” </a:t>
            </a:r>
          </a:p>
          <a:p>
            <a:pPr indent="0" algn="ctr">
              <a:lnSpc>
                <a:spcPct val="125000"/>
              </a:lnSpc>
            </a:pPr>
            <a:endParaRPr lang="en-GB" i="1" dirty="0">
              <a:solidFill>
                <a:srgbClr val="5F6563"/>
              </a:solidFill>
              <a:latin typeface="Open Sans"/>
              <a:ea typeface="Open Sans"/>
              <a:cs typeface="Open Sans"/>
              <a:sym typeface="Open Sans"/>
            </a:endParaRPr>
          </a:p>
          <a:p>
            <a:pPr indent="0" algn="ctr">
              <a:lnSpc>
                <a:spcPct val="125000"/>
              </a:lnSpc>
            </a:pPr>
            <a:r>
              <a:rPr lang="en-GB" dirty="0">
                <a:solidFill>
                  <a:srgbClr val="5F6563"/>
                </a:solidFill>
                <a:latin typeface="Open Sans"/>
                <a:ea typeface="Open Sans"/>
                <a:cs typeface="Open Sans"/>
                <a:sym typeface="Open Sans"/>
              </a:rPr>
              <a:t>(</a:t>
            </a:r>
            <a:r>
              <a:rPr lang="fi-FI" dirty="0">
                <a:solidFill>
                  <a:srgbClr val="5F6563"/>
                </a:solidFill>
                <a:latin typeface="Open Sans"/>
                <a:ea typeface="Open Sans"/>
                <a:cs typeface="Open Sans"/>
                <a:sym typeface="Open Sans"/>
              </a:rPr>
              <a:t>Taslakian et al, 2022)</a:t>
            </a:r>
            <a:endParaRPr lang="en-US" sz="1200" b="0" i="0" u="none" strike="noStrike" dirty="0">
              <a:solidFill>
                <a:srgbClr val="838383"/>
              </a:solidFill>
              <a:latin typeface="Roboto Mono"/>
              <a:ea typeface="Roboto Mono"/>
              <a:cs typeface="Roboto Mono"/>
              <a:sym typeface="Roboto Mono"/>
            </a:endParaRPr>
          </a:p>
        </p:txBody>
      </p:sp>
      <p:sp>
        <p:nvSpPr>
          <p:cNvPr id="7" name="AutoShape 7">
            <a:extLst>
              <a:ext uri="{FF2B5EF4-FFF2-40B4-BE49-F238E27FC236}">
                <a16:creationId xmlns:a16="http://schemas.microsoft.com/office/drawing/2014/main" id="{928426F3-7BB4-4BAF-72D1-B279E3E6BD4B}"/>
              </a:ext>
            </a:extLst>
          </p:cNvPr>
          <p:cNvSpPr/>
          <p:nvPr/>
        </p:nvSpPr>
        <p:spPr>
          <a:xfrm>
            <a:off x="4445000" y="4191000"/>
            <a:ext cx="3302000" cy="2032000"/>
          </a:xfrm>
          <a:prstGeom prst="roundRect">
            <a:avLst>
              <a:gd name="adj" fmla="val 5000"/>
            </a:avLst>
          </a:prstGeom>
          <a:noFill/>
          <a:ln w="25400" cap="flat" cmpd="sng">
            <a:solidFill>
              <a:srgbClr val="0090FF">
                <a:alpha val="30000"/>
              </a:srgbClr>
            </a:solidFill>
            <a:prstDash val="solid"/>
            <a:round/>
          </a:ln>
        </p:spPr>
        <p:txBody>
          <a:bodyPr vert="horz" wrap="square" lIns="0" tIns="0" rIns="0" bIns="0" rtlCol="0" anchor="ctr" anchorCtr="0">
            <a:normAutofit/>
          </a:bodyPr>
          <a:lstStyle/>
          <a:p>
            <a:pPr indent="0" algn="ctr">
              <a:lnSpc>
                <a:spcPct val="125000"/>
              </a:lnSpc>
            </a:pPr>
            <a:r>
              <a:rPr lang="en-GB" dirty="0">
                <a:solidFill>
                  <a:srgbClr val="5F6563"/>
                </a:solidFill>
                <a:latin typeface="Open Sans"/>
                <a:ea typeface="Open Sans"/>
                <a:cs typeface="Open Sans"/>
                <a:sym typeface="Open Sans"/>
              </a:rPr>
              <a:t>Diaspora healthcare professionals are health diplomats, moving between health systems with ease and confidence in their skills and knowledge.</a:t>
            </a:r>
          </a:p>
          <a:p>
            <a:pPr indent="0" algn="ctr">
              <a:lnSpc>
                <a:spcPct val="125000"/>
              </a:lnSpc>
            </a:pPr>
            <a:endParaRPr lang="en-GB" dirty="0">
              <a:solidFill>
                <a:srgbClr val="5F6563"/>
              </a:solidFill>
              <a:latin typeface="Open Sans"/>
              <a:ea typeface="Open Sans"/>
              <a:cs typeface="Open Sans"/>
              <a:sym typeface="Open Sans"/>
            </a:endParaRPr>
          </a:p>
          <a:p>
            <a:pPr indent="0" algn="ctr">
              <a:lnSpc>
                <a:spcPct val="125000"/>
              </a:lnSpc>
            </a:pPr>
            <a:r>
              <a:rPr lang="en-GB" dirty="0">
                <a:solidFill>
                  <a:srgbClr val="5F6563"/>
                </a:solidFill>
                <a:latin typeface="Open Sans"/>
                <a:ea typeface="Open Sans"/>
                <a:cs typeface="Open Sans"/>
                <a:sym typeface="Open Sans"/>
              </a:rPr>
              <a:t>(Bond, 2024)</a:t>
            </a:r>
            <a:endParaRPr lang="en-US" sz="1200" b="0" i="0" u="none" strike="noStrike" dirty="0">
              <a:solidFill>
                <a:srgbClr val="838383"/>
              </a:solidFill>
              <a:latin typeface="Roboto Mono"/>
              <a:ea typeface="Roboto Mono"/>
              <a:cs typeface="Roboto Mono"/>
              <a:sym typeface="Roboto Mono"/>
            </a:endParaRPr>
          </a:p>
        </p:txBody>
      </p:sp>
      <p:sp>
        <p:nvSpPr>
          <p:cNvPr id="8" name="AutoShape 8">
            <a:extLst>
              <a:ext uri="{FF2B5EF4-FFF2-40B4-BE49-F238E27FC236}">
                <a16:creationId xmlns:a16="http://schemas.microsoft.com/office/drawing/2014/main" id="{B0658A17-A51F-C278-4632-BA77E95CCD7A}"/>
              </a:ext>
            </a:extLst>
          </p:cNvPr>
          <p:cNvSpPr/>
          <p:nvPr/>
        </p:nvSpPr>
        <p:spPr>
          <a:xfrm>
            <a:off x="8128000" y="4191000"/>
            <a:ext cx="3302000" cy="2032000"/>
          </a:xfrm>
          <a:prstGeom prst="roundRect">
            <a:avLst>
              <a:gd name="adj" fmla="val 5000"/>
            </a:avLst>
          </a:prstGeom>
          <a:ln/>
        </p:spPr>
        <p:style>
          <a:lnRef idx="2">
            <a:schemeClr val="accent6"/>
          </a:lnRef>
          <a:fillRef idx="1">
            <a:schemeClr val="lt1"/>
          </a:fillRef>
          <a:effectRef idx="0">
            <a:schemeClr val="accent6"/>
          </a:effectRef>
          <a:fontRef idx="minor">
            <a:schemeClr val="dk1"/>
          </a:fontRef>
        </p:style>
        <p:txBody>
          <a:bodyPr vert="horz" wrap="square" lIns="254000" tIns="254000" rIns="254000" bIns="0" rtlCol="0" anchor="t" anchorCtr="0">
            <a:normAutofit fontScale="85000" lnSpcReduction="20000"/>
          </a:bodyPr>
          <a:lstStyle/>
          <a:p>
            <a:pPr indent="0" algn="l">
              <a:lnSpc>
                <a:spcPct val="125000"/>
              </a:lnSpc>
              <a:defRPr/>
            </a:pPr>
            <a:r>
              <a:rPr lang="en-US" sz="1600" b="1" i="0" u="none" strike="noStrike" dirty="0">
                <a:solidFill>
                  <a:srgbClr val="5F6563"/>
                </a:solidFill>
                <a:latin typeface="Poppins"/>
                <a:ea typeface="Poppins"/>
                <a:cs typeface="Poppins"/>
                <a:sym typeface="Poppins"/>
              </a:rPr>
              <a:t> Takeaway?</a:t>
            </a:r>
            <a:endParaRPr lang="en-US" sz="1100" dirty="0"/>
          </a:p>
          <a:p>
            <a:pPr algn="l">
              <a:lnSpc>
                <a:spcPct val="125000"/>
              </a:lnSpc>
              <a:buClr>
                <a:srgbClr val="646464"/>
              </a:buClr>
            </a:pPr>
            <a:r>
              <a:rPr lang="en-GB" sz="1300" b="0" i="0" u="none" strike="noStrike" dirty="0">
                <a:solidFill>
                  <a:srgbClr val="646464"/>
                </a:solidFill>
                <a:latin typeface="Open Sans"/>
                <a:ea typeface="Open Sans"/>
                <a:cs typeface="Open Sans"/>
                <a:sym typeface="Open Sans"/>
              </a:rPr>
              <a:t>The NHS must centre inclusion and race equality in its leadership and decision-making, ensuring the UK’s health system is fit for the future, benefitting fully from the wealth of knowledge and expertise in our diverse healthcare workforce.</a:t>
            </a:r>
          </a:p>
          <a:p>
            <a:pPr algn="l">
              <a:lnSpc>
                <a:spcPct val="125000"/>
              </a:lnSpc>
              <a:buClr>
                <a:srgbClr val="646464"/>
              </a:buClr>
            </a:pPr>
            <a:endParaRPr lang="en-GB" sz="1300" dirty="0">
              <a:solidFill>
                <a:srgbClr val="646464"/>
              </a:solidFill>
              <a:latin typeface="Open Sans"/>
              <a:ea typeface="Open Sans"/>
              <a:cs typeface="Open Sans"/>
              <a:sym typeface="Open Sans"/>
            </a:endParaRPr>
          </a:p>
          <a:p>
            <a:pPr algn="l">
              <a:lnSpc>
                <a:spcPct val="125000"/>
              </a:lnSpc>
              <a:buClr>
                <a:srgbClr val="646464"/>
              </a:buClr>
            </a:pPr>
            <a:r>
              <a:rPr lang="en-GB" sz="1300" b="0" i="0" u="none" strike="noStrike" dirty="0">
                <a:solidFill>
                  <a:srgbClr val="646464"/>
                </a:solidFill>
                <a:latin typeface="Open Sans"/>
                <a:ea typeface="Open Sans"/>
                <a:cs typeface="Open Sans"/>
                <a:sym typeface="Open Sans"/>
              </a:rPr>
              <a:t>(Global Health Partnerships, 2023)</a:t>
            </a:r>
          </a:p>
        </p:txBody>
      </p:sp>
      <p:pic>
        <p:nvPicPr>
          <p:cNvPr id="9" name="Picture 9">
            <a:extLst>
              <a:ext uri="{FF2B5EF4-FFF2-40B4-BE49-F238E27FC236}">
                <a16:creationId xmlns:a16="http://schemas.microsoft.com/office/drawing/2014/main" id="{3C9C10D9-793F-CB55-B494-9180E09393ED}"/>
              </a:ext>
            </a:extLst>
          </p:cNvPr>
          <p:cNvPicPr>
            <a:picLocks noChangeAspect="1"/>
          </p:cNvPicPr>
          <p:nvPr/>
        </p:nvPicPr>
        <p:blipFill>
          <a:blip r:embed="rId3">
            <a:alphaModFix amt="50000"/>
          </a:blip>
          <a:srcRect l="278" r="278"/>
          <a:stretch>
            <a:fillRect/>
          </a:stretch>
        </p:blipFill>
        <p:spPr>
          <a:xfrm>
            <a:off x="10160000" y="381000"/>
            <a:ext cx="635000" cy="787400"/>
          </a:xfrm>
          <a:prstGeom prst="rect">
            <a:avLst/>
          </a:prstGeom>
          <a:noFill/>
          <a:ln w="25400" cap="flat" cmpd="sng">
            <a:noFill/>
            <a:prstDash val="solid"/>
            <a:round/>
          </a:ln>
        </p:spPr>
      </p:pic>
      <p:pic>
        <p:nvPicPr>
          <p:cNvPr id="10" name="Picture 10">
            <a:extLst>
              <a:ext uri="{FF2B5EF4-FFF2-40B4-BE49-F238E27FC236}">
                <a16:creationId xmlns:a16="http://schemas.microsoft.com/office/drawing/2014/main" id="{1CA511D4-0DE8-EC58-AF72-D4FEF9D62AD7}"/>
              </a:ext>
            </a:extLst>
          </p:cNvPr>
          <p:cNvPicPr>
            <a:picLocks noChangeAspect="1"/>
          </p:cNvPicPr>
          <p:nvPr/>
        </p:nvPicPr>
        <p:blipFill>
          <a:blip r:embed="rId4">
            <a:alphaModFix amt="50000"/>
          </a:blip>
          <a:srcRect l="49" r="49"/>
          <a:stretch>
            <a:fillRect/>
          </a:stretch>
        </p:blipFill>
        <p:spPr>
          <a:xfrm>
            <a:off x="10922000" y="508000"/>
            <a:ext cx="1016000" cy="419100"/>
          </a:xfrm>
          <a:prstGeom prst="rect">
            <a:avLst/>
          </a:prstGeom>
          <a:noFill/>
          <a:ln w="25400" cap="flat" cmpd="sng">
            <a:noFill/>
            <a:prstDash val="solid"/>
            <a:round/>
          </a:ln>
        </p:spPr>
      </p:pic>
    </p:spTree>
    <p:extLst>
      <p:ext uri="{BB962C8B-B14F-4D97-AF65-F5344CB8AC3E}">
        <p14:creationId xmlns:p14="http://schemas.microsoft.com/office/powerpoint/2010/main" val="134227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a:extLst>
            <a:ext uri="{FF2B5EF4-FFF2-40B4-BE49-F238E27FC236}">
              <a16:creationId xmlns:a16="http://schemas.microsoft.com/office/drawing/2014/main" id="{143582B2-77B8-F552-A843-29C8A4C53C2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A480F4D-E2C4-63F5-F0DD-B517D87A0092}"/>
              </a:ext>
            </a:extLst>
          </p:cNvPr>
          <p:cNvSpPr/>
          <p:nvPr/>
        </p:nvSpPr>
        <p:spPr>
          <a:xfrm>
            <a:off x="743712" y="393700"/>
            <a:ext cx="8890000"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3600" b="1" dirty="0">
                <a:solidFill>
                  <a:srgbClr val="33CCCC"/>
                </a:solidFill>
                <a:latin typeface="Montserrat"/>
                <a:ea typeface="Montserrat"/>
                <a:cs typeface="Montserrat"/>
                <a:sym typeface="Montserrat"/>
              </a:rPr>
              <a:t>D</a:t>
            </a:r>
            <a:r>
              <a:rPr lang="en-US" sz="3600" b="1" i="0" u="none" strike="noStrike" dirty="0">
                <a:solidFill>
                  <a:srgbClr val="33CCCC"/>
                </a:solidFill>
                <a:latin typeface="Montserrat"/>
                <a:ea typeface="Montserrat"/>
                <a:cs typeface="Montserrat"/>
                <a:sym typeface="Montserrat"/>
              </a:rPr>
              <a:t>iaspora Networks</a:t>
            </a:r>
            <a:endParaRPr lang="en-US" sz="1100" dirty="0">
              <a:solidFill>
                <a:srgbClr val="33CCCC"/>
              </a:solidFill>
            </a:endParaRPr>
          </a:p>
        </p:txBody>
      </p:sp>
      <p:sp>
        <p:nvSpPr>
          <p:cNvPr id="4" name="AutoShape 4">
            <a:extLst>
              <a:ext uri="{FF2B5EF4-FFF2-40B4-BE49-F238E27FC236}">
                <a16:creationId xmlns:a16="http://schemas.microsoft.com/office/drawing/2014/main" id="{906E88E6-8989-0C8B-F862-C4554908E54B}"/>
              </a:ext>
            </a:extLst>
          </p:cNvPr>
          <p:cNvSpPr/>
          <p:nvPr/>
        </p:nvSpPr>
        <p:spPr>
          <a:xfrm>
            <a:off x="624840" y="1856740"/>
            <a:ext cx="4763006" cy="4361688"/>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2000" b="1" i="0" u="none" strike="noStrike" dirty="0">
                <a:solidFill>
                  <a:srgbClr val="008573"/>
                </a:solidFill>
                <a:latin typeface="Poppins"/>
                <a:ea typeface="Poppins"/>
                <a:cs typeface="Poppins"/>
                <a:sym typeface="Poppins"/>
              </a:rPr>
              <a:t>🎯 Thoughts</a:t>
            </a:r>
            <a:endParaRPr lang="en-US" sz="1100" dirty="0"/>
          </a:p>
          <a:p>
            <a:pPr indent="0" algn="ctr">
              <a:lnSpc>
                <a:spcPct val="125000"/>
              </a:lnSpc>
            </a:pPr>
            <a:endParaRPr lang="en-GB" sz="1400" b="0" i="0" u="none" strike="noStrike" dirty="0">
              <a:solidFill>
                <a:srgbClr val="646464"/>
              </a:solidFill>
              <a:latin typeface="Open Sans"/>
              <a:ea typeface="Open Sans"/>
              <a:cs typeface="Open Sans"/>
              <a:sym typeface="Open Sans"/>
            </a:endParaRPr>
          </a:p>
          <a:p>
            <a:pPr indent="0" algn="ctr">
              <a:lnSpc>
                <a:spcPct val="125000"/>
              </a:lnSpc>
            </a:pPr>
            <a:r>
              <a:rPr lang="en-GB" sz="1400" b="0" i="0" u="none" strike="noStrike" dirty="0">
                <a:solidFill>
                  <a:srgbClr val="646464"/>
                </a:solidFill>
                <a:latin typeface="Open Sans"/>
                <a:ea typeface="Open Sans"/>
                <a:cs typeface="Open Sans"/>
                <a:sym typeface="Open Sans"/>
              </a:rPr>
              <a:t>We come from different cultures and backgrounds, yet many of our experiences — migration, belonging, settling into the National Health Service (NHS) — are shared.</a:t>
            </a:r>
          </a:p>
          <a:p>
            <a:pPr indent="0" algn="ctr">
              <a:lnSpc>
                <a:spcPct val="125000"/>
              </a:lnSpc>
            </a:pPr>
            <a:endParaRPr lang="en-GB" dirty="0">
              <a:solidFill>
                <a:srgbClr val="646464"/>
              </a:solidFill>
              <a:latin typeface="Open Sans"/>
              <a:ea typeface="Open Sans"/>
              <a:cs typeface="Open Sans"/>
              <a:sym typeface="Open Sans"/>
            </a:endParaRPr>
          </a:p>
          <a:p>
            <a:pPr indent="0" algn="ctr">
              <a:lnSpc>
                <a:spcPct val="125000"/>
              </a:lnSpc>
            </a:pPr>
            <a:r>
              <a:rPr lang="en-GB" dirty="0">
                <a:solidFill>
                  <a:srgbClr val="646464"/>
                </a:solidFill>
                <a:latin typeface="Open Sans"/>
                <a:ea typeface="Open Sans"/>
                <a:cs typeface="Open Sans"/>
                <a:sym typeface="Open Sans"/>
              </a:rPr>
              <a:t>W</a:t>
            </a:r>
            <a:r>
              <a:rPr lang="en-GB" sz="1400" b="0" i="0" u="none" strike="noStrike" dirty="0">
                <a:solidFill>
                  <a:srgbClr val="646464"/>
                </a:solidFill>
                <a:latin typeface="Open Sans"/>
                <a:ea typeface="Open Sans"/>
                <a:cs typeface="Open Sans"/>
                <a:sym typeface="Open Sans"/>
              </a:rPr>
              <a:t>e all share the human experiences of hope, challenge, transition, and community.</a:t>
            </a:r>
          </a:p>
          <a:p>
            <a:pPr indent="0" algn="ctr">
              <a:lnSpc>
                <a:spcPct val="125000"/>
              </a:lnSpc>
            </a:pPr>
            <a:endParaRPr lang="en-GB" dirty="0">
              <a:solidFill>
                <a:srgbClr val="646464"/>
              </a:solidFill>
              <a:latin typeface="Open Sans"/>
              <a:ea typeface="Open Sans"/>
              <a:cs typeface="Open Sans"/>
              <a:sym typeface="Open Sans"/>
            </a:endParaRPr>
          </a:p>
          <a:p>
            <a:pPr indent="0" algn="ctr">
              <a:lnSpc>
                <a:spcPct val="125000"/>
              </a:lnSpc>
            </a:pPr>
            <a:r>
              <a:rPr lang="en-GB" sz="1400" b="0" i="0" u="none" strike="noStrike" dirty="0">
                <a:solidFill>
                  <a:srgbClr val="646464"/>
                </a:solidFill>
                <a:latin typeface="Open Sans"/>
                <a:ea typeface="Open Sans"/>
                <a:cs typeface="Open Sans"/>
                <a:sym typeface="Open Sans"/>
              </a:rPr>
              <a:t>If these are universal, are we  unintentionally silo‑</a:t>
            </a:r>
            <a:r>
              <a:rPr lang="en-GB" sz="1400" b="0" i="0" u="none" strike="noStrike" dirty="0" err="1">
                <a:solidFill>
                  <a:srgbClr val="646464"/>
                </a:solidFill>
                <a:latin typeface="Open Sans"/>
                <a:ea typeface="Open Sans"/>
                <a:cs typeface="Open Sans"/>
                <a:sym typeface="Open Sans"/>
              </a:rPr>
              <a:t>ing</a:t>
            </a:r>
            <a:r>
              <a:rPr lang="en-GB" sz="1400" b="0" i="0" u="none" strike="noStrike" dirty="0">
                <a:solidFill>
                  <a:srgbClr val="646464"/>
                </a:solidFill>
                <a:latin typeface="Open Sans"/>
                <a:ea typeface="Open Sans"/>
                <a:cs typeface="Open Sans"/>
                <a:sym typeface="Open Sans"/>
              </a:rPr>
              <a:t> ourselves?</a:t>
            </a:r>
          </a:p>
          <a:p>
            <a:pPr indent="0" algn="ctr">
              <a:lnSpc>
                <a:spcPct val="125000"/>
              </a:lnSpc>
            </a:pPr>
            <a:endParaRPr lang="en-GB" sz="1400" b="0" i="0" u="none" strike="noStrike" dirty="0">
              <a:solidFill>
                <a:srgbClr val="646464"/>
              </a:solidFill>
              <a:latin typeface="Open Sans"/>
              <a:ea typeface="Open Sans"/>
              <a:cs typeface="Open Sans"/>
              <a:sym typeface="Open Sans"/>
            </a:endParaRPr>
          </a:p>
          <a:p>
            <a:pPr algn="ctr">
              <a:lnSpc>
                <a:spcPct val="125000"/>
              </a:lnSpc>
            </a:pPr>
            <a:r>
              <a:rPr lang="en-GB" b="1" dirty="0">
                <a:solidFill>
                  <a:srgbClr val="646464"/>
                </a:solidFill>
                <a:latin typeface="Open Sans"/>
                <a:ea typeface="Open Sans"/>
                <a:cs typeface="Open Sans"/>
                <a:sym typeface="Open Sans"/>
              </a:rPr>
              <a:t>Are we not people before we are professionals?</a:t>
            </a:r>
            <a:endParaRPr lang="en-US" b="1" dirty="0">
              <a:solidFill>
                <a:srgbClr val="646464"/>
              </a:solidFill>
              <a:latin typeface="Open Sans"/>
              <a:ea typeface="Open Sans"/>
              <a:cs typeface="Open Sans"/>
              <a:sym typeface="Open Sans"/>
            </a:endParaRPr>
          </a:p>
          <a:p>
            <a:pPr indent="0" algn="ctr">
              <a:lnSpc>
                <a:spcPct val="125000"/>
              </a:lnSpc>
            </a:pPr>
            <a:endParaRPr lang="en-GB" dirty="0">
              <a:solidFill>
                <a:srgbClr val="646464"/>
              </a:solidFill>
              <a:latin typeface="Open Sans"/>
              <a:ea typeface="Open Sans"/>
              <a:cs typeface="Open Sans"/>
              <a:sym typeface="Open Sans"/>
            </a:endParaRPr>
          </a:p>
        </p:txBody>
      </p:sp>
      <p:cxnSp>
        <p:nvCxnSpPr>
          <p:cNvPr id="7" name="Connector 7">
            <a:extLst>
              <a:ext uri="{FF2B5EF4-FFF2-40B4-BE49-F238E27FC236}">
                <a16:creationId xmlns:a16="http://schemas.microsoft.com/office/drawing/2014/main" id="{EF24C698-FD73-3AD6-4FD1-BEFD9A715364}"/>
              </a:ext>
            </a:extLst>
          </p:cNvPr>
          <p:cNvCxnSpPr>
            <a:cxnSpLocks/>
          </p:cNvCxnSpPr>
          <p:nvPr/>
        </p:nvCxnSpPr>
        <p:spPr>
          <a:xfrm>
            <a:off x="5668265" y="1397000"/>
            <a:ext cx="0" cy="5012944"/>
          </a:xfrm>
          <a:prstGeom prst="straightConnector1">
            <a:avLst/>
          </a:prstGeom>
          <a:solidFill>
            <a:srgbClr val="DEE0E3">
              <a:alpha val="100000"/>
            </a:srgbClr>
          </a:solidFill>
          <a:ln w="12700" cap="flat" cmpd="sng">
            <a:solidFill>
              <a:srgbClr val="C8C8C8">
                <a:alpha val="100000"/>
              </a:srgbClr>
            </a:solidFill>
            <a:prstDash val="solid"/>
            <a:round/>
            <a:headEnd type="none" w="med" len="med"/>
            <a:tailEnd type="none" w="med" len="med"/>
          </a:ln>
        </p:spPr>
      </p:cxnSp>
      <p:sp>
        <p:nvSpPr>
          <p:cNvPr id="8" name="AutoShape 8">
            <a:extLst>
              <a:ext uri="{FF2B5EF4-FFF2-40B4-BE49-F238E27FC236}">
                <a16:creationId xmlns:a16="http://schemas.microsoft.com/office/drawing/2014/main" id="{6FFB5558-6204-3120-830A-0391AF85746E}"/>
              </a:ext>
            </a:extLst>
          </p:cNvPr>
          <p:cNvSpPr/>
          <p:nvPr/>
        </p:nvSpPr>
        <p:spPr>
          <a:xfrm>
            <a:off x="6226811" y="1773936"/>
            <a:ext cx="5588000" cy="4873752"/>
          </a:xfrm>
          <a:prstGeom prst="rect">
            <a:avLst/>
          </a:prstGeom>
          <a:noFill/>
          <a:ln w="12700" cap="flat" cmpd="sng">
            <a:noFill/>
            <a:prstDash val="solid"/>
            <a:round/>
          </a:ln>
        </p:spPr>
        <p:txBody>
          <a:bodyPr vert="horz" wrap="square" lIns="0" tIns="0" rIns="0" bIns="0" rtlCol="0" anchor="t" anchorCtr="0">
            <a:normAutofit lnSpcReduction="10000"/>
          </a:bodyPr>
          <a:lstStyle/>
          <a:p>
            <a:pPr indent="0" algn="l">
              <a:lnSpc>
                <a:spcPct val="125000"/>
              </a:lnSpc>
              <a:defRPr/>
            </a:pPr>
            <a:r>
              <a:rPr lang="en-US" sz="2000" b="1" i="0" u="none" strike="noStrike" dirty="0">
                <a:solidFill>
                  <a:srgbClr val="5F6563"/>
                </a:solidFill>
                <a:latin typeface="Poppins"/>
                <a:ea typeface="Poppins"/>
                <a:cs typeface="Poppins"/>
                <a:sym typeface="Poppins"/>
              </a:rPr>
              <a:t> Suggestions</a:t>
            </a:r>
            <a:r>
              <a:rPr lang="en-US" sz="2000" b="1" dirty="0">
                <a:solidFill>
                  <a:srgbClr val="5F6563"/>
                </a:solidFill>
                <a:latin typeface="Poppins"/>
                <a:ea typeface="Poppins"/>
                <a:cs typeface="Poppins"/>
                <a:sym typeface="Poppins"/>
              </a:rPr>
              <a:t>?</a:t>
            </a:r>
            <a:endParaRPr lang="en-US" sz="1100" dirty="0"/>
          </a:p>
          <a:p>
            <a:pPr indent="0" algn="ctr">
              <a:lnSpc>
                <a:spcPct val="125000"/>
              </a:lnSpc>
            </a:pPr>
            <a:endParaRPr lang="en-GB" sz="1400" b="0" i="1" u="none" strike="noStrike" dirty="0">
              <a:solidFill>
                <a:srgbClr val="646464"/>
              </a:solidFill>
              <a:latin typeface="Open Sans"/>
              <a:ea typeface="Open Sans"/>
              <a:cs typeface="Open Sans"/>
              <a:sym typeface="Open Sans"/>
            </a:endParaRPr>
          </a:p>
          <a:p>
            <a:pPr indent="0">
              <a:lnSpc>
                <a:spcPct val="125000"/>
              </a:lnSpc>
            </a:pPr>
            <a:r>
              <a:rPr lang="en-GB" sz="1400" b="1" i="1" u="none" strike="noStrike" dirty="0">
                <a:solidFill>
                  <a:srgbClr val="646464"/>
                </a:solidFill>
                <a:latin typeface="Open Sans"/>
                <a:ea typeface="Open Sans"/>
                <a:cs typeface="Open Sans"/>
                <a:sym typeface="Open Sans"/>
              </a:rPr>
              <a:t>Possible ways forward:</a:t>
            </a:r>
          </a:p>
          <a:p>
            <a:pPr indent="0">
              <a:lnSpc>
                <a:spcPct val="125000"/>
              </a:lnSpc>
            </a:pPr>
            <a:endParaRPr lang="en-GB" sz="1400" b="0" i="0" u="none" strike="noStrike" dirty="0">
              <a:solidFill>
                <a:srgbClr val="646464"/>
              </a:solidFill>
              <a:latin typeface="Open Sans"/>
              <a:ea typeface="Open Sans"/>
              <a:cs typeface="Open Sans"/>
              <a:sym typeface="Open Sans"/>
            </a:endParaRPr>
          </a:p>
          <a:p>
            <a:pPr marL="285750" indent="-285750" algn="ctr">
              <a:lnSpc>
                <a:spcPct val="125000"/>
              </a:lnSpc>
              <a:buFont typeface="Arial" panose="020B0604020202020204" pitchFamily="34" charset="0"/>
              <a:buChar char="•"/>
            </a:pPr>
            <a:r>
              <a:rPr lang="en-GB" sz="1400" b="0" i="0" u="none" strike="noStrike" dirty="0">
                <a:solidFill>
                  <a:srgbClr val="646464"/>
                </a:solidFill>
                <a:latin typeface="Open Sans"/>
                <a:ea typeface="Open Sans"/>
                <a:cs typeface="Open Sans"/>
                <a:sym typeface="Open Sans"/>
              </a:rPr>
              <a:t>Broader diaspora networks that unite people through shared culture and identity, not just professional titles.</a:t>
            </a:r>
          </a:p>
          <a:p>
            <a:pPr marL="285750" indent="-285750" algn="ctr">
              <a:lnSpc>
                <a:spcPct val="125000"/>
              </a:lnSpc>
              <a:buFont typeface="Arial" panose="020B0604020202020204" pitchFamily="34" charset="0"/>
              <a:buChar char="•"/>
            </a:pPr>
            <a:endParaRPr lang="en-GB" sz="1400" b="0" i="0" u="none" strike="noStrike" dirty="0">
              <a:solidFill>
                <a:srgbClr val="646464"/>
              </a:solidFill>
              <a:latin typeface="Open Sans"/>
              <a:ea typeface="Open Sans"/>
              <a:cs typeface="Open Sans"/>
              <a:sym typeface="Open Sans"/>
            </a:endParaRPr>
          </a:p>
          <a:p>
            <a:pPr marL="285750" indent="-285750" algn="ctr">
              <a:lnSpc>
                <a:spcPct val="125000"/>
              </a:lnSpc>
              <a:buFont typeface="Arial" panose="020B0604020202020204" pitchFamily="34" charset="0"/>
              <a:buChar char="•"/>
            </a:pPr>
            <a:r>
              <a:rPr lang="en-GB" sz="1400" b="0" i="0" u="none" strike="noStrike" dirty="0">
                <a:solidFill>
                  <a:srgbClr val="646464"/>
                </a:solidFill>
                <a:latin typeface="Open Sans"/>
                <a:ea typeface="Open Sans"/>
                <a:cs typeface="Open Sans"/>
                <a:sym typeface="Open Sans"/>
              </a:rPr>
              <a:t>Profession-specific sub‑groups within those networks for tailored support without fragmenting communities.</a:t>
            </a:r>
          </a:p>
          <a:p>
            <a:pPr marL="285750" indent="-285750" algn="ctr">
              <a:lnSpc>
                <a:spcPct val="125000"/>
              </a:lnSpc>
              <a:buFont typeface="Arial" panose="020B0604020202020204" pitchFamily="34" charset="0"/>
              <a:buChar char="•"/>
            </a:pPr>
            <a:endParaRPr lang="en-GB" sz="1400" b="0" i="0" u="none" strike="noStrike" dirty="0">
              <a:solidFill>
                <a:srgbClr val="646464"/>
              </a:solidFill>
              <a:latin typeface="Open Sans"/>
              <a:ea typeface="Open Sans"/>
              <a:cs typeface="Open Sans"/>
              <a:sym typeface="Open Sans"/>
            </a:endParaRPr>
          </a:p>
          <a:p>
            <a:pPr marL="285750" indent="-285750" algn="ctr">
              <a:lnSpc>
                <a:spcPct val="125000"/>
              </a:lnSpc>
              <a:buFont typeface="Arial" panose="020B0604020202020204" pitchFamily="34" charset="0"/>
              <a:buChar char="•"/>
            </a:pPr>
            <a:r>
              <a:rPr lang="en-GB" sz="1400" b="0" i="0" u="none" strike="noStrike" dirty="0">
                <a:solidFill>
                  <a:srgbClr val="646464"/>
                </a:solidFill>
                <a:latin typeface="Open Sans"/>
                <a:ea typeface="Open Sans"/>
                <a:cs typeface="Open Sans"/>
                <a:sym typeface="Open Sans"/>
              </a:rPr>
              <a:t>Cross‑professional storytelling spaces (events, panels, podcasts, mentoring) to help us truly understand each other’s roles and journeys.</a:t>
            </a:r>
          </a:p>
          <a:p>
            <a:pPr marL="285750" indent="-285750" algn="ctr">
              <a:lnSpc>
                <a:spcPct val="125000"/>
              </a:lnSpc>
              <a:buFont typeface="Arial" panose="020B0604020202020204" pitchFamily="34" charset="0"/>
              <a:buChar char="•"/>
            </a:pPr>
            <a:endParaRPr lang="en-GB" sz="1400" b="0" i="0" u="none" strike="noStrike" dirty="0">
              <a:solidFill>
                <a:srgbClr val="646464"/>
              </a:solidFill>
              <a:latin typeface="Open Sans"/>
              <a:ea typeface="Open Sans"/>
              <a:cs typeface="Open Sans"/>
              <a:sym typeface="Open Sans"/>
            </a:endParaRPr>
          </a:p>
          <a:p>
            <a:pPr marL="285750" indent="-285750" algn="ctr">
              <a:lnSpc>
                <a:spcPct val="125000"/>
              </a:lnSpc>
              <a:buFont typeface="Arial" panose="020B0604020202020204" pitchFamily="34" charset="0"/>
              <a:buChar char="•"/>
            </a:pPr>
            <a:r>
              <a:rPr lang="en-GB" sz="1400" b="0" i="0" u="none" strike="noStrike" dirty="0">
                <a:solidFill>
                  <a:srgbClr val="646464"/>
                </a:solidFill>
                <a:latin typeface="Open Sans"/>
                <a:ea typeface="Open Sans"/>
                <a:cs typeface="Open Sans"/>
                <a:sym typeface="Open Sans"/>
              </a:rPr>
              <a:t>Shared onboarding pathways for internationally educated staff, promoting early cross‑professional connections.</a:t>
            </a:r>
          </a:p>
          <a:p>
            <a:pPr marL="285750" indent="-285750" algn="ctr">
              <a:lnSpc>
                <a:spcPct val="125000"/>
              </a:lnSpc>
              <a:buFont typeface="Arial" panose="020B0604020202020204" pitchFamily="34" charset="0"/>
              <a:buChar char="•"/>
            </a:pPr>
            <a:endParaRPr lang="en-GB" sz="1400" b="0" i="0" u="none" strike="noStrike" dirty="0">
              <a:solidFill>
                <a:srgbClr val="646464"/>
              </a:solidFill>
              <a:latin typeface="Open Sans"/>
              <a:ea typeface="Open Sans"/>
              <a:cs typeface="Open Sans"/>
              <a:sym typeface="Open Sans"/>
            </a:endParaRPr>
          </a:p>
          <a:p>
            <a:pPr marL="285750" indent="-285750" algn="ctr">
              <a:lnSpc>
                <a:spcPct val="125000"/>
              </a:lnSpc>
              <a:buFont typeface="Arial" panose="020B0604020202020204" pitchFamily="34" charset="0"/>
              <a:buChar char="•"/>
            </a:pPr>
            <a:r>
              <a:rPr lang="en-GB" sz="1400" b="0" i="0" u="none" strike="noStrike" dirty="0">
                <a:solidFill>
                  <a:srgbClr val="646464"/>
                </a:solidFill>
                <a:latin typeface="Open Sans"/>
                <a:ea typeface="Open Sans"/>
                <a:cs typeface="Open Sans"/>
                <a:sym typeface="Open Sans"/>
              </a:rPr>
              <a:t>Collaborative learning sessions where different professions explore each other’s scope, challenges, and contributions.</a:t>
            </a:r>
          </a:p>
        </p:txBody>
      </p:sp>
      <p:pic>
        <p:nvPicPr>
          <p:cNvPr id="9" name="Picture 9">
            <a:extLst>
              <a:ext uri="{FF2B5EF4-FFF2-40B4-BE49-F238E27FC236}">
                <a16:creationId xmlns:a16="http://schemas.microsoft.com/office/drawing/2014/main" id="{E5E427F6-8850-4B9A-EBF0-7EB58848364A}"/>
              </a:ext>
            </a:extLst>
          </p:cNvPr>
          <p:cNvPicPr>
            <a:picLocks noChangeAspect="1"/>
          </p:cNvPicPr>
          <p:nvPr/>
        </p:nvPicPr>
        <p:blipFill>
          <a:blip r:embed="rId3">
            <a:alphaModFix amt="50000"/>
          </a:blip>
          <a:srcRect l="278" r="278"/>
          <a:stretch>
            <a:fillRect/>
          </a:stretch>
        </p:blipFill>
        <p:spPr>
          <a:xfrm>
            <a:off x="10160000" y="381000"/>
            <a:ext cx="635000" cy="787400"/>
          </a:xfrm>
          <a:prstGeom prst="rect">
            <a:avLst/>
          </a:prstGeom>
          <a:noFill/>
          <a:ln w="25400" cap="flat" cmpd="sng">
            <a:noFill/>
            <a:prstDash val="solid"/>
            <a:round/>
          </a:ln>
        </p:spPr>
      </p:pic>
      <p:pic>
        <p:nvPicPr>
          <p:cNvPr id="10" name="Picture 10">
            <a:extLst>
              <a:ext uri="{FF2B5EF4-FFF2-40B4-BE49-F238E27FC236}">
                <a16:creationId xmlns:a16="http://schemas.microsoft.com/office/drawing/2014/main" id="{77E676EA-6E61-BD1D-B20C-55A678BCCF0C}"/>
              </a:ext>
            </a:extLst>
          </p:cNvPr>
          <p:cNvPicPr>
            <a:picLocks noChangeAspect="1"/>
          </p:cNvPicPr>
          <p:nvPr/>
        </p:nvPicPr>
        <p:blipFill>
          <a:blip r:embed="rId4">
            <a:alphaModFix amt="50000"/>
          </a:blip>
          <a:srcRect l="49" r="49"/>
          <a:stretch>
            <a:fillRect/>
          </a:stretch>
        </p:blipFill>
        <p:spPr>
          <a:xfrm>
            <a:off x="10922000" y="508000"/>
            <a:ext cx="1016000" cy="419100"/>
          </a:xfrm>
          <a:prstGeom prst="rect">
            <a:avLst/>
          </a:prstGeom>
          <a:noFill/>
          <a:ln w="25400" cap="flat" cmpd="sng">
            <a:noFill/>
            <a:prstDash val="solid"/>
            <a:round/>
          </a:ln>
        </p:spPr>
      </p:pic>
      <p:pic>
        <p:nvPicPr>
          <p:cNvPr id="12" name="Graphic 11" descr="A lightbulb">
            <a:extLst>
              <a:ext uri="{FF2B5EF4-FFF2-40B4-BE49-F238E27FC236}">
                <a16:creationId xmlns:a16="http://schemas.microsoft.com/office/drawing/2014/main" id="{71BEBC7A-F403-5961-B300-DD056F076F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8755" y="1668780"/>
            <a:ext cx="448056" cy="448056"/>
          </a:xfrm>
          <a:prstGeom prst="rect">
            <a:avLst/>
          </a:prstGeom>
        </p:spPr>
      </p:pic>
    </p:spTree>
    <p:extLst>
      <p:ext uri="{BB962C8B-B14F-4D97-AF65-F5344CB8AC3E}">
        <p14:creationId xmlns:p14="http://schemas.microsoft.com/office/powerpoint/2010/main" val="1003304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8890000"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3600" b="1" dirty="0">
                <a:solidFill>
                  <a:srgbClr val="33CCCC"/>
                </a:solidFill>
                <a:latin typeface="Montserrat"/>
                <a:sym typeface="Montserrat"/>
              </a:rPr>
              <a:t>Diaspora Networks</a:t>
            </a:r>
            <a:endParaRPr lang="en-US" sz="1100" dirty="0">
              <a:solidFill>
                <a:srgbClr val="33CCCC"/>
              </a:solidFill>
            </a:endParaRPr>
          </a:p>
        </p:txBody>
      </p:sp>
      <p:sp>
        <p:nvSpPr>
          <p:cNvPr id="3" name="AutoShape 3"/>
          <p:cNvSpPr/>
          <p:nvPr/>
        </p:nvSpPr>
        <p:spPr>
          <a:xfrm>
            <a:off x="762000" y="1397000"/>
            <a:ext cx="10668000" cy="508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1600" b="0" i="1" u="none" strike="noStrike" dirty="0">
                <a:solidFill>
                  <a:srgbClr val="5F6563"/>
                </a:solidFill>
                <a:latin typeface="Open Sans"/>
                <a:ea typeface="Open Sans"/>
                <a:cs typeface="Open Sans"/>
                <a:sym typeface="Open Sans"/>
              </a:rPr>
              <a:t>Inclusive </a:t>
            </a:r>
            <a:r>
              <a:rPr lang="en-US" sz="1600" i="1" dirty="0">
                <a:solidFill>
                  <a:srgbClr val="5F6563"/>
                </a:solidFill>
                <a:latin typeface="Open Sans"/>
                <a:ea typeface="Open Sans"/>
                <a:cs typeface="Open Sans"/>
                <a:sym typeface="Open Sans"/>
              </a:rPr>
              <a:t>or exclusive?</a:t>
            </a:r>
            <a:endParaRPr lang="en-US" sz="1100" i="1" dirty="0"/>
          </a:p>
        </p:txBody>
      </p:sp>
      <p:pic>
        <p:nvPicPr>
          <p:cNvPr id="4" name="Picture 4"/>
          <p:cNvPicPr>
            <a:picLocks noChangeAspect="1"/>
          </p:cNvPicPr>
          <p:nvPr/>
        </p:nvPicPr>
        <p:blipFill>
          <a:blip r:embed="rId3">
            <a:alphaModFix amt="65000"/>
          </a:blip>
          <a:srcRect l="278" r="278"/>
          <a:stretch>
            <a:fillRect/>
          </a:stretch>
        </p:blipFill>
        <p:spPr>
          <a:xfrm>
            <a:off x="10160000" y="381000"/>
            <a:ext cx="635000" cy="787400"/>
          </a:xfrm>
          <a:prstGeom prst="rect">
            <a:avLst/>
          </a:prstGeom>
          <a:noFill/>
          <a:ln w="25400" cap="flat" cmpd="sng">
            <a:noFill/>
            <a:prstDash val="solid"/>
            <a:round/>
          </a:ln>
        </p:spPr>
      </p:pic>
      <p:pic>
        <p:nvPicPr>
          <p:cNvPr id="5" name="Picture 5"/>
          <p:cNvPicPr>
            <a:picLocks noChangeAspect="1"/>
          </p:cNvPicPr>
          <p:nvPr/>
        </p:nvPicPr>
        <p:blipFill>
          <a:blip r:embed="rId4">
            <a:alphaModFix amt="65000"/>
          </a:blip>
          <a:srcRect l="49" r="49"/>
          <a:stretch>
            <a:fillRect/>
          </a:stretch>
        </p:blipFill>
        <p:spPr>
          <a:xfrm>
            <a:off x="10922000" y="508000"/>
            <a:ext cx="1016000" cy="419100"/>
          </a:xfrm>
          <a:prstGeom prst="rect">
            <a:avLst/>
          </a:prstGeom>
          <a:noFill/>
          <a:ln w="25400" cap="flat" cmpd="sng">
            <a:noFill/>
            <a:prstDash val="solid"/>
            <a:round/>
          </a:ln>
        </p:spPr>
      </p:pic>
      <p:sp>
        <p:nvSpPr>
          <p:cNvPr id="7" name="AutoShape 7"/>
          <p:cNvSpPr/>
          <p:nvPr/>
        </p:nvSpPr>
        <p:spPr>
          <a:xfrm>
            <a:off x="6350000" y="2159000"/>
            <a:ext cx="5080000" cy="3810000"/>
          </a:xfrm>
          <a:prstGeom prst="rect">
            <a:avLst/>
          </a:prstGeom>
          <a:noFill/>
          <a:ln w="12700" cap="flat" cmpd="sng">
            <a:noFill/>
            <a:prstDash val="solid"/>
            <a:round/>
          </a:ln>
        </p:spPr>
        <p:txBody>
          <a:bodyPr vert="horz" wrap="square" lIns="0" tIns="0" rIns="0" bIns="0" rtlCol="0" anchor="t" anchorCtr="0">
            <a:normAutofit fontScale="92500"/>
          </a:bodyPr>
          <a:lstStyle/>
          <a:p>
            <a:pPr indent="0" algn="ctr">
              <a:lnSpc>
                <a:spcPct val="125000"/>
              </a:lnSpc>
              <a:defRPr/>
            </a:pPr>
            <a:r>
              <a:rPr lang="en-US" sz="2000" b="1" i="0" u="none" strike="noStrike" dirty="0">
                <a:solidFill>
                  <a:srgbClr val="008573"/>
                </a:solidFill>
                <a:latin typeface="Poppins"/>
                <a:ea typeface="Poppins"/>
                <a:cs typeface="Poppins"/>
                <a:sym typeface="Poppins"/>
              </a:rPr>
              <a:t>What do you see here?</a:t>
            </a:r>
          </a:p>
          <a:p>
            <a:pPr indent="0" algn="ctr">
              <a:lnSpc>
                <a:spcPct val="125000"/>
              </a:lnSpc>
              <a:defRPr/>
            </a:pPr>
            <a:endParaRPr lang="en-US" sz="1100" dirty="0"/>
          </a:p>
          <a:p>
            <a:pPr indent="0" algn="ctr">
              <a:lnSpc>
                <a:spcPct val="125000"/>
              </a:lnSpc>
            </a:pPr>
            <a:r>
              <a:rPr lang="en-GB" sz="1600" b="1" i="0" u="none" strike="noStrike" dirty="0">
                <a:solidFill>
                  <a:srgbClr val="0D3D38"/>
                </a:solidFill>
                <a:latin typeface="Open Sans"/>
                <a:ea typeface="Open Sans"/>
                <a:cs typeface="Open Sans"/>
                <a:sym typeface="Open Sans"/>
              </a:rPr>
              <a:t>It may not seem much, but what you're seeing here is people not just from across our Trust, but from across the globe and across all professions. You see here Nurses, Physios, OTs, Diagnostic Radiographers, Therapeutic Radiographers, Biomedical Scientists, and Dietitians just sitting down and getting to know each other. Breaking down those silo barriers and seeing each other as people. </a:t>
            </a:r>
          </a:p>
          <a:p>
            <a:pPr indent="0" algn="ctr">
              <a:lnSpc>
                <a:spcPct val="125000"/>
              </a:lnSpc>
            </a:pPr>
            <a:endParaRPr lang="en-GB" sz="1600" b="1" i="0" u="none" strike="noStrike" dirty="0">
              <a:solidFill>
                <a:srgbClr val="0D3D38"/>
              </a:solidFill>
              <a:latin typeface="Open Sans"/>
              <a:ea typeface="Open Sans"/>
              <a:cs typeface="Open Sans"/>
              <a:sym typeface="Open Sans"/>
            </a:endParaRPr>
          </a:p>
          <a:p>
            <a:pPr indent="0" algn="ctr">
              <a:lnSpc>
                <a:spcPct val="125000"/>
              </a:lnSpc>
            </a:pPr>
            <a:r>
              <a:rPr lang="en-GB" sz="1600" b="1" i="0" u="none" strike="noStrike" dirty="0">
                <a:solidFill>
                  <a:srgbClr val="0D3D38"/>
                </a:solidFill>
                <a:latin typeface="Open Sans"/>
                <a:ea typeface="Open Sans"/>
                <a:cs typeface="Open Sans"/>
                <a:sym typeface="Open Sans"/>
              </a:rPr>
              <a:t>This is what community is, and this is what international recruitment can be.</a:t>
            </a:r>
          </a:p>
        </p:txBody>
      </p:sp>
      <p:pic>
        <p:nvPicPr>
          <p:cNvPr id="8" name="Picture 7">
            <a:extLst>
              <a:ext uri="{FF2B5EF4-FFF2-40B4-BE49-F238E27FC236}">
                <a16:creationId xmlns:a16="http://schemas.microsoft.com/office/drawing/2014/main" id="{70D34E79-9076-5A9C-3512-19A693901069}"/>
              </a:ext>
            </a:extLst>
          </p:cNvPr>
          <p:cNvPicPr>
            <a:picLocks noChangeAspect="1"/>
          </p:cNvPicPr>
          <p:nvPr/>
        </p:nvPicPr>
        <p:blipFill>
          <a:blip r:embed="rId5"/>
          <a:stretch>
            <a:fillRect/>
          </a:stretch>
        </p:blipFill>
        <p:spPr>
          <a:xfrm>
            <a:off x="602800" y="2133600"/>
            <a:ext cx="5114987" cy="38347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7" dur="500"/>
                                        <p:tgtEl>
                                          <p:spTgt spid="7">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816A86-3B34-A865-F043-0E9B19EC9F3E}"/>
              </a:ext>
            </a:extLst>
          </p:cNvPr>
          <p:cNvSpPr>
            <a:spLocks noGrp="1"/>
          </p:cNvSpPr>
          <p:nvPr>
            <p:ph sz="half" idx="2"/>
          </p:nvPr>
        </p:nvSpPr>
        <p:spPr>
          <a:xfrm>
            <a:off x="2207568" y="5517232"/>
            <a:ext cx="7776864" cy="818557"/>
          </a:xfrm>
        </p:spPr>
        <p:txBody>
          <a:bodyPr>
            <a:normAutofit/>
          </a:bodyPr>
          <a:lstStyle/>
          <a:p>
            <a:pPr marL="0" indent="0" algn="ctr">
              <a:buNone/>
            </a:pPr>
            <a:r>
              <a:rPr lang="en-GB" b="1" dirty="0">
                <a:solidFill>
                  <a:srgbClr val="0070C0"/>
                </a:solidFill>
              </a:rPr>
              <a:t>Scan the QR Codes to follow us and subscribe  on your chosen stream and YouTube</a:t>
            </a:r>
          </a:p>
        </p:txBody>
      </p:sp>
      <p:pic>
        <p:nvPicPr>
          <p:cNvPr id="9" name="Content Placeholder 8">
            <a:extLst>
              <a:ext uri="{FF2B5EF4-FFF2-40B4-BE49-F238E27FC236}">
                <a16:creationId xmlns:a16="http://schemas.microsoft.com/office/drawing/2014/main" id="{4DB76302-38A9-90D6-3C62-37654BB23260}"/>
              </a:ext>
            </a:extLst>
          </p:cNvPr>
          <p:cNvPicPr>
            <a:picLocks noGrp="1" noChangeAspect="1"/>
          </p:cNvPicPr>
          <p:nvPr>
            <p:ph sz="half" idx="1"/>
          </p:nvPr>
        </p:nvPicPr>
        <p:blipFill>
          <a:blip r:embed="rId2"/>
          <a:srcRect l="10715" t="71429" r="36607" b="10527"/>
          <a:stretch>
            <a:fillRect/>
          </a:stretch>
        </p:blipFill>
        <p:spPr>
          <a:xfrm>
            <a:off x="1780815" y="3688095"/>
            <a:ext cx="8630370" cy="1662821"/>
          </a:xfrm>
          <a:prstGeom prst="rect">
            <a:avLst/>
          </a:prstGeom>
        </p:spPr>
      </p:pic>
      <p:pic>
        <p:nvPicPr>
          <p:cNvPr id="11" name="Picture 10" descr="A globe with text overlay&#10;&#10;AI-generated content may be incorrect.">
            <a:extLst>
              <a:ext uri="{FF2B5EF4-FFF2-40B4-BE49-F238E27FC236}">
                <a16:creationId xmlns:a16="http://schemas.microsoft.com/office/drawing/2014/main" id="{72DB5C1C-43BF-4467-228C-1514F9F2B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24" y="522210"/>
            <a:ext cx="2193079" cy="2651873"/>
          </a:xfrm>
          <a:prstGeom prst="rect">
            <a:avLst/>
          </a:prstGeom>
        </p:spPr>
      </p:pic>
      <p:pic>
        <p:nvPicPr>
          <p:cNvPr id="13" name="Picture 12" descr="A blue circle with white text and yellow rays&#10;&#10;AI-generated content may be incorrect.">
            <a:extLst>
              <a:ext uri="{FF2B5EF4-FFF2-40B4-BE49-F238E27FC236}">
                <a16:creationId xmlns:a16="http://schemas.microsoft.com/office/drawing/2014/main" id="{A24366B2-275E-0229-58B5-48973F18E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111" y="402319"/>
            <a:ext cx="2043064" cy="2519385"/>
          </a:xfrm>
          <a:prstGeom prst="rect">
            <a:avLst/>
          </a:prstGeom>
        </p:spPr>
      </p:pic>
      <p:pic>
        <p:nvPicPr>
          <p:cNvPr id="7" name="Picture 6">
            <a:extLst>
              <a:ext uri="{FF2B5EF4-FFF2-40B4-BE49-F238E27FC236}">
                <a16:creationId xmlns:a16="http://schemas.microsoft.com/office/drawing/2014/main" id="{E7D8E0B1-8559-19B9-F014-CCE09113F485}"/>
              </a:ext>
            </a:extLst>
          </p:cNvPr>
          <p:cNvPicPr>
            <a:picLocks noChangeAspect="1"/>
          </p:cNvPicPr>
          <p:nvPr/>
        </p:nvPicPr>
        <p:blipFill>
          <a:blip r:embed="rId5"/>
          <a:srcRect l="2258" t="25657"/>
          <a:stretch>
            <a:fillRect/>
          </a:stretch>
        </p:blipFill>
        <p:spPr>
          <a:xfrm>
            <a:off x="4765203" y="838842"/>
            <a:ext cx="2193080" cy="1662820"/>
          </a:xfrm>
          <a:prstGeom prst="rect">
            <a:avLst/>
          </a:prstGeom>
        </p:spPr>
      </p:pic>
      <p:sp>
        <p:nvSpPr>
          <p:cNvPr id="5" name="TextBox 4">
            <a:extLst>
              <a:ext uri="{FF2B5EF4-FFF2-40B4-BE49-F238E27FC236}">
                <a16:creationId xmlns:a16="http://schemas.microsoft.com/office/drawing/2014/main" id="{A458CD05-9DD0-C2A9-AEAC-E4D836E6D8F4}"/>
              </a:ext>
            </a:extLst>
          </p:cNvPr>
          <p:cNvSpPr txBox="1"/>
          <p:nvPr/>
        </p:nvSpPr>
        <p:spPr>
          <a:xfrm>
            <a:off x="2955798" y="6181900"/>
            <a:ext cx="6094476" cy="523220"/>
          </a:xfrm>
          <a:prstGeom prst="rect">
            <a:avLst/>
          </a:prstGeom>
          <a:noFill/>
        </p:spPr>
        <p:txBody>
          <a:bodyPr wrap="square">
            <a:spAutoFit/>
          </a:bodyPr>
          <a:lstStyle/>
          <a:p>
            <a:pPr algn="ctr"/>
            <a:r>
              <a:rPr lang="en-GB" sz="2800" b="1" dirty="0"/>
              <a:t>Contact: </a:t>
            </a:r>
            <a:r>
              <a:rPr lang="en-GB" sz="2800" b="1" dirty="0">
                <a:hlinkClick r:id="rId6"/>
              </a:rPr>
              <a:t>uhsussex.icc@nhs.net</a:t>
            </a:r>
            <a:r>
              <a:rPr lang="en-GB" sz="2800" b="1" dirty="0"/>
              <a:t> </a:t>
            </a:r>
          </a:p>
        </p:txBody>
      </p:sp>
      <p:sp>
        <p:nvSpPr>
          <p:cNvPr id="2" name="TextBox 1">
            <a:extLst>
              <a:ext uri="{FF2B5EF4-FFF2-40B4-BE49-F238E27FC236}">
                <a16:creationId xmlns:a16="http://schemas.microsoft.com/office/drawing/2014/main" id="{9F712A4E-2CE3-9F93-D246-E01F3765D785}"/>
              </a:ext>
            </a:extLst>
          </p:cNvPr>
          <p:cNvSpPr txBox="1"/>
          <p:nvPr/>
        </p:nvSpPr>
        <p:spPr>
          <a:xfrm>
            <a:off x="2675361" y="3088020"/>
            <a:ext cx="7735824" cy="584775"/>
          </a:xfrm>
          <a:prstGeom prst="rect">
            <a:avLst/>
          </a:prstGeom>
          <a:noFill/>
        </p:spPr>
        <p:txBody>
          <a:bodyPr wrap="square" rtlCol="0">
            <a:spAutoFit/>
          </a:bodyPr>
          <a:lstStyle/>
          <a:p>
            <a:r>
              <a:rPr lang="en-GB" sz="3200" b="1" dirty="0">
                <a:solidFill>
                  <a:srgbClr val="33CCCC"/>
                </a:solidFill>
              </a:rPr>
              <a:t>Season 2 – Coming Autumn 2026!</a:t>
            </a:r>
          </a:p>
        </p:txBody>
      </p:sp>
    </p:spTree>
    <p:extLst>
      <p:ext uri="{BB962C8B-B14F-4D97-AF65-F5344CB8AC3E}">
        <p14:creationId xmlns:p14="http://schemas.microsoft.com/office/powerpoint/2010/main" val="1643897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65000"/>
          </a:blip>
          <a:srcRect l="278" r="278"/>
          <a:stretch>
            <a:fillRect/>
          </a:stretch>
        </p:blipFill>
        <p:spPr>
          <a:xfrm>
            <a:off x="10160000" y="381000"/>
            <a:ext cx="635000" cy="787400"/>
          </a:xfrm>
          <a:prstGeom prst="rect">
            <a:avLst/>
          </a:prstGeom>
          <a:noFill/>
          <a:ln w="25400" cap="flat" cmpd="sng">
            <a:noFill/>
            <a:prstDash val="solid"/>
            <a:round/>
          </a:ln>
        </p:spPr>
      </p:pic>
      <p:pic>
        <p:nvPicPr>
          <p:cNvPr id="3" name="Picture 3"/>
          <p:cNvPicPr>
            <a:picLocks noChangeAspect="1"/>
          </p:cNvPicPr>
          <p:nvPr/>
        </p:nvPicPr>
        <p:blipFill>
          <a:blip r:embed="rId4">
            <a:alphaModFix amt="65000"/>
          </a:blip>
          <a:srcRect l="49" r="49"/>
          <a:stretch>
            <a:fillRect/>
          </a:stretch>
        </p:blipFill>
        <p:spPr>
          <a:xfrm>
            <a:off x="10922000" y="508000"/>
            <a:ext cx="1016000" cy="419100"/>
          </a:xfrm>
          <a:prstGeom prst="rect">
            <a:avLst/>
          </a:prstGeom>
          <a:noFill/>
          <a:ln w="25400" cap="flat" cmpd="sng">
            <a:noFill/>
            <a:prstDash val="solid"/>
            <a:round/>
          </a:ln>
        </p:spPr>
      </p:pic>
      <p:sp>
        <p:nvSpPr>
          <p:cNvPr id="4" name="AutoShape 4"/>
          <p:cNvSpPr/>
          <p:nvPr/>
        </p:nvSpPr>
        <p:spPr>
          <a:xfrm>
            <a:off x="0" y="2240280"/>
            <a:ext cx="12192000" cy="2540000"/>
          </a:xfrm>
          <a:prstGeom prst="rect">
            <a:avLst/>
          </a:prstGeom>
          <a:noFill/>
          <a:ln w="12700" cap="flat" cmpd="sng">
            <a:noFill/>
            <a:prstDash val="solid"/>
            <a:round/>
          </a:ln>
        </p:spPr>
        <p:txBody>
          <a:bodyPr vert="horz" wrap="square" lIns="0" tIns="0" rIns="0" bIns="0" rtlCol="0" anchor="ctr" anchorCtr="0">
            <a:normAutofit/>
          </a:bodyPr>
          <a:lstStyle/>
          <a:p>
            <a:pPr indent="0" algn="ctr">
              <a:lnSpc>
                <a:spcPct val="125000"/>
              </a:lnSpc>
              <a:defRPr/>
            </a:pPr>
            <a:r>
              <a:rPr lang="en-US" sz="6400" b="1" i="0" u="none" strike="noStrike" dirty="0">
                <a:solidFill>
                  <a:srgbClr val="33CCCC"/>
                </a:solidFill>
                <a:latin typeface="Montserrat"/>
                <a:ea typeface="Montserrat"/>
                <a:cs typeface="Montserrat"/>
                <a:sym typeface="Montserrat"/>
              </a:rPr>
              <a:t>Thank You For Listening!</a:t>
            </a:r>
            <a:endParaRPr lang="en-US" sz="1100" dirty="0">
              <a:solidFill>
                <a:srgbClr val="33CCCC"/>
              </a:solidFill>
            </a:endParaRPr>
          </a:p>
          <a:p>
            <a:pPr indent="0" algn="ctr">
              <a:lnSpc>
                <a:spcPct val="125000"/>
              </a:lnSpc>
            </a:pPr>
            <a:endParaRPr lang="en-US" sz="2400" b="0" i="0" u="none" strike="noStrike" dirty="0">
              <a:solidFill>
                <a:srgbClr val="5F6563"/>
              </a:solidFill>
              <a:latin typeface="Open Sans"/>
              <a:ea typeface="Open Sans"/>
              <a:cs typeface="Open Sans"/>
              <a:sym typeface="Open Sans"/>
            </a:endParaRPr>
          </a:p>
          <a:p>
            <a:pPr indent="0" algn="ctr">
              <a:lnSpc>
                <a:spcPct val="125000"/>
              </a:lnSpc>
            </a:pPr>
            <a:r>
              <a:rPr lang="en-US" sz="3200" b="0" i="0" u="none" strike="noStrike" dirty="0">
                <a:solidFill>
                  <a:srgbClr val="008573"/>
                </a:solidFill>
                <a:latin typeface="Open Sans"/>
                <a:ea typeface="Open Sans"/>
                <a:cs typeface="Open Sans"/>
                <a:sym typeface="Open Sans"/>
              </a:rPr>
              <a:t>Contact: </a:t>
            </a:r>
            <a:r>
              <a:rPr lang="en-US" sz="3200" b="0" i="0" u="none" strike="noStrike" dirty="0">
                <a:solidFill>
                  <a:srgbClr val="008573"/>
                </a:solidFill>
                <a:latin typeface="Open Sans"/>
                <a:ea typeface="Open Sans"/>
                <a:cs typeface="Open Sans"/>
                <a:sym typeface="Open Sans"/>
                <a:hlinkClick r:id="rId5"/>
              </a:rPr>
              <a:t>uhsussex.icc@nhs.net</a:t>
            </a:r>
            <a:endParaRPr lang="en-US" sz="3200" b="0" i="0" u="none" strike="noStrike" dirty="0">
              <a:solidFill>
                <a:srgbClr val="008573"/>
              </a:solidFill>
              <a:latin typeface="Open Sans"/>
              <a:ea typeface="Open Sans"/>
              <a:cs typeface="Open Sans"/>
              <a:sym typeface="Open Sans"/>
            </a:endParaRPr>
          </a:p>
          <a:p>
            <a:pPr indent="0" algn="ctr">
              <a:lnSpc>
                <a:spcPct val="125000"/>
              </a:lnSpc>
            </a:pPr>
            <a:endParaRPr lang="en-US" sz="1800" b="0" i="0" u="none" strike="noStrike" dirty="0">
              <a:solidFill>
                <a:srgbClr val="008573"/>
              </a:solidFill>
              <a:latin typeface="Open Sans"/>
              <a:ea typeface="Open Sans"/>
              <a:cs typeface="Open Sans"/>
              <a:sym typeface="Open San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307" b="1307"/>
          <a:stretch>
            <a:fillRect/>
          </a:stretch>
        </p:blipFill>
        <p:spPr>
          <a:xfrm>
            <a:off x="2667000" y="0"/>
            <a:ext cx="6858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normAutofit/>
          </a:bodyPr>
          <a:lstStyle/>
          <a:p>
            <a:pPr algn="ctr">
              <a:defRPr/>
            </a:pPr>
            <a:endParaRPr/>
          </a:p>
        </p:txBody>
      </p:sp>
      <p:sp>
        <p:nvSpPr>
          <p:cNvPr id="4" name="AutoShape 4"/>
          <p:cNvSpPr/>
          <p:nvPr/>
        </p:nvSpPr>
        <p:spPr>
          <a:xfrm>
            <a:off x="0" y="0"/>
            <a:ext cx="12192000" cy="6858000"/>
          </a:xfrm>
          <a:prstGeom prst="rect">
            <a:avLst/>
          </a:prstGeom>
          <a:noFill/>
          <a:ln w="12700" cap="flat" cmpd="sng">
            <a:noFill/>
            <a:prstDash val="solid"/>
            <a:round/>
          </a:ln>
        </p:spPr>
        <p:txBody>
          <a:bodyPr vert="horz" wrap="square" lIns="0" tIns="0" rIns="0" bIns="0" rtlCol="0" anchor="ctr" anchorCtr="0">
            <a:normAutofit/>
          </a:bodyPr>
          <a:lstStyle/>
          <a:p>
            <a:pPr indent="0" algn="ctr">
              <a:lnSpc>
                <a:spcPct val="125000"/>
              </a:lnSpc>
              <a:defRPr/>
            </a:pPr>
            <a:r>
              <a:rPr lang="en-US" sz="6400" b="1" dirty="0">
                <a:solidFill>
                  <a:srgbClr val="0D3D38"/>
                </a:solidFill>
                <a:latin typeface="Montserrat"/>
                <a:sym typeface="Montserrat"/>
              </a:rPr>
              <a:t>References </a:t>
            </a:r>
            <a:endParaRPr lang="en-US" sz="1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p:cNvGrpSpPr/>
        <p:nvPr/>
      </p:nvGrpSpPr>
      <p:grpSpPr>
        <a:xfrm>
          <a:off x="0" y="0"/>
          <a:ext cx="0" cy="0"/>
          <a:chOff x="0" y="0"/>
          <a:chExt cx="0" cy="0"/>
        </a:xfrm>
      </p:grpSpPr>
      <p:sp>
        <p:nvSpPr>
          <p:cNvPr id="2" name="AutoShape 2"/>
          <p:cNvSpPr/>
          <p:nvPr/>
        </p:nvSpPr>
        <p:spPr>
          <a:xfrm>
            <a:off x="475488" y="508000"/>
            <a:ext cx="8890000"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3600" b="1" dirty="0">
                <a:solidFill>
                  <a:srgbClr val="33CCCC"/>
                </a:solidFill>
                <a:latin typeface="Montserrat"/>
                <a:sym typeface="Montserrat"/>
              </a:rPr>
              <a:t>References</a:t>
            </a:r>
            <a:endParaRPr lang="en-US" sz="1100" dirty="0">
              <a:solidFill>
                <a:srgbClr val="33CCCC"/>
              </a:solidFill>
            </a:endParaRPr>
          </a:p>
        </p:txBody>
      </p:sp>
      <p:pic>
        <p:nvPicPr>
          <p:cNvPr id="4" name="Picture 4"/>
          <p:cNvPicPr>
            <a:picLocks noChangeAspect="1"/>
          </p:cNvPicPr>
          <p:nvPr/>
        </p:nvPicPr>
        <p:blipFill>
          <a:blip r:embed="rId3">
            <a:alphaModFix amt="65000"/>
          </a:blip>
          <a:srcRect l="278" r="278"/>
          <a:stretch>
            <a:fillRect/>
          </a:stretch>
        </p:blipFill>
        <p:spPr>
          <a:xfrm>
            <a:off x="10160000" y="381000"/>
            <a:ext cx="635000" cy="787400"/>
          </a:xfrm>
          <a:prstGeom prst="rect">
            <a:avLst/>
          </a:prstGeom>
          <a:noFill/>
          <a:ln w="25400" cap="flat" cmpd="sng">
            <a:noFill/>
            <a:prstDash val="solid"/>
            <a:round/>
          </a:ln>
        </p:spPr>
      </p:pic>
      <p:pic>
        <p:nvPicPr>
          <p:cNvPr id="5" name="Picture 5"/>
          <p:cNvPicPr>
            <a:picLocks noChangeAspect="1"/>
          </p:cNvPicPr>
          <p:nvPr/>
        </p:nvPicPr>
        <p:blipFill>
          <a:blip r:embed="rId4">
            <a:alphaModFix amt="65000"/>
          </a:blip>
          <a:srcRect l="49" r="49"/>
          <a:stretch>
            <a:fillRect/>
          </a:stretch>
        </p:blipFill>
        <p:spPr>
          <a:xfrm>
            <a:off x="10922000" y="508000"/>
            <a:ext cx="1016000" cy="419100"/>
          </a:xfrm>
          <a:prstGeom prst="rect">
            <a:avLst/>
          </a:prstGeom>
          <a:noFill/>
          <a:ln w="25400" cap="flat" cmpd="sng">
            <a:noFill/>
            <a:prstDash val="solid"/>
            <a:round/>
          </a:ln>
        </p:spPr>
      </p:pic>
      <p:sp>
        <p:nvSpPr>
          <p:cNvPr id="8" name="AutoShape 8"/>
          <p:cNvSpPr/>
          <p:nvPr/>
        </p:nvSpPr>
        <p:spPr>
          <a:xfrm>
            <a:off x="475488" y="1671574"/>
            <a:ext cx="10257536"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1800" i="0" u="none" strike="noStrike" dirty="0">
                <a:solidFill>
                  <a:srgbClr val="0D3D38"/>
                </a:solidFill>
                <a:latin typeface="Poppins"/>
                <a:ea typeface="Poppins"/>
                <a:cs typeface="Poppins"/>
                <a:sym typeface="Poppins"/>
              </a:rPr>
              <a:t>Adu, E.I., Abu Ziden, A. &amp; Ismail, A.B. (2021) ‘Podcast acceptance for pedagogy: the levels and significant influences’, Heliyon, 7(3), e06442. doi:10.1016/j.heliyon.2021.e06442.</a:t>
            </a:r>
            <a:endParaRPr lang="en-US" sz="1800" dirty="0">
              <a:solidFill>
                <a:srgbClr val="0D3D38"/>
              </a:solidFill>
              <a:latin typeface="Poppins"/>
              <a:ea typeface="Poppins"/>
              <a:cs typeface="Poppins"/>
              <a:sym typeface="Poppins"/>
            </a:endParaRPr>
          </a:p>
        </p:txBody>
      </p:sp>
      <p:sp>
        <p:nvSpPr>
          <p:cNvPr id="10" name="AutoShape 10"/>
          <p:cNvSpPr/>
          <p:nvPr/>
        </p:nvSpPr>
        <p:spPr>
          <a:xfrm>
            <a:off x="475488" y="4346194"/>
            <a:ext cx="10254488" cy="762000"/>
          </a:xfrm>
          <a:prstGeom prst="rect">
            <a:avLst/>
          </a:prstGeom>
          <a:noFill/>
          <a:ln w="12700" cap="flat" cmpd="sng">
            <a:noFill/>
            <a:prstDash val="solid"/>
            <a:round/>
          </a:ln>
        </p:spPr>
        <p:txBody>
          <a:bodyPr vert="horz" wrap="square" lIns="0" tIns="0" rIns="0" bIns="0" rtlCol="0" anchor="t" anchorCtr="0">
            <a:noAutofit/>
          </a:bodyPr>
          <a:lstStyle/>
          <a:p>
            <a:pPr indent="0" algn="l">
              <a:lnSpc>
                <a:spcPct val="125000"/>
              </a:lnSpc>
              <a:defRPr/>
            </a:pPr>
            <a:r>
              <a:rPr lang="en-GB" sz="1600" i="0" u="none" strike="noStrike" dirty="0">
                <a:solidFill>
                  <a:srgbClr val="0D3D38"/>
                </a:solidFill>
                <a:latin typeface="Poppins"/>
                <a:ea typeface="Poppins"/>
                <a:cs typeface="Poppins"/>
                <a:sym typeface="Poppins"/>
              </a:rPr>
              <a:t>Singer, J.B. &amp; Fox, M. (2025) ‘Podcasting Pedagogy: The missing piece in Higher Education podcasting’, Media and Learning Association. Available at: https://media‑and‑learning.eu/subject/</a:t>
            </a:r>
            <a:r>
              <a:rPr lang="en-GB" sz="1600" i="0" u="none" strike="noStrike" dirty="0" err="1">
                <a:solidFill>
                  <a:srgbClr val="0D3D38"/>
                </a:solidFill>
                <a:latin typeface="Poppins"/>
                <a:ea typeface="Poppins"/>
                <a:cs typeface="Poppins"/>
                <a:sym typeface="Poppins"/>
              </a:rPr>
              <a:t>av</a:t>
            </a:r>
            <a:r>
              <a:rPr lang="en-GB" sz="1600" i="0" u="none" strike="noStrike" dirty="0">
                <a:solidFill>
                  <a:srgbClr val="0D3D38"/>
                </a:solidFill>
                <a:latin typeface="Poppins"/>
                <a:ea typeface="Poppins"/>
                <a:cs typeface="Poppins"/>
                <a:sym typeface="Poppins"/>
              </a:rPr>
              <a:t>‑technologies/podcasting‑pedagogy‑the‑missing‑piece‑in‑higher‑education‑podcasting/ (Accessed: 12 January 2026). </a:t>
            </a:r>
            <a:endParaRPr lang="en-US" sz="1600" i="0" u="none" strike="noStrike" dirty="0">
              <a:solidFill>
                <a:srgbClr val="646464"/>
              </a:solidFill>
              <a:latin typeface="Open Sans"/>
              <a:ea typeface="Open Sans"/>
              <a:cs typeface="Open Sans"/>
              <a:sym typeface="Open Sans"/>
            </a:endParaRPr>
          </a:p>
        </p:txBody>
      </p:sp>
      <p:sp>
        <p:nvSpPr>
          <p:cNvPr id="12" name="AutoShape 12"/>
          <p:cNvSpPr/>
          <p:nvPr/>
        </p:nvSpPr>
        <p:spPr>
          <a:xfrm>
            <a:off x="475488" y="2941574"/>
            <a:ext cx="10257536" cy="762000"/>
          </a:xfrm>
          <a:prstGeom prst="rect">
            <a:avLst/>
          </a:prstGeom>
          <a:noFill/>
          <a:ln w="12700" cap="flat" cmpd="sng">
            <a:noFill/>
            <a:prstDash val="solid"/>
            <a:round/>
          </a:ln>
        </p:spPr>
        <p:txBody>
          <a:bodyPr vert="horz" wrap="square" lIns="0" tIns="0" rIns="0" bIns="0" rtlCol="0" anchor="t" anchorCtr="0">
            <a:noAutofit/>
          </a:bodyPr>
          <a:lstStyle/>
          <a:p>
            <a:pPr marL="0" marR="0" lvl="0" indent="0" algn="l" defTabSz="914400" rtl="0" eaLnBrk="1" fontAlgn="auto" latinLnBrk="0" hangingPunct="1">
              <a:lnSpc>
                <a:spcPct val="125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D3D38"/>
                </a:solidFill>
                <a:effectLst/>
                <a:uLnTx/>
                <a:uFillTx/>
                <a:latin typeface="Poppins"/>
                <a:ea typeface="Poppins"/>
                <a:cs typeface="Poppins"/>
                <a:sym typeface="Poppins"/>
              </a:rPr>
              <a:t>Landrum, R. E., Brakke, K., &amp; McCarthy, M. A. (2019, August 15). The Pedagogical Power of</a:t>
            </a:r>
          </a:p>
          <a:p>
            <a:pPr marL="0" marR="0" lvl="0" indent="0" algn="l" defTabSz="914400" rtl="0" eaLnBrk="1" fontAlgn="auto" latinLnBrk="0" hangingPunct="1">
              <a:lnSpc>
                <a:spcPct val="125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D3D38"/>
                </a:solidFill>
                <a:effectLst/>
                <a:uLnTx/>
                <a:uFillTx/>
                <a:latin typeface="Poppins"/>
                <a:ea typeface="Poppins"/>
                <a:cs typeface="Poppins"/>
                <a:sym typeface="Poppins"/>
              </a:rPr>
              <a:t>Storytelling. Scholarship of Teaching and Learning in Psychology. Advance online publication.</a:t>
            </a:r>
          </a:p>
          <a:p>
            <a:pPr marL="0" marR="0" lvl="0" indent="0" algn="l" defTabSz="914400" rtl="0" eaLnBrk="1" fontAlgn="auto" latinLnBrk="0" hangingPunct="1">
              <a:lnSpc>
                <a:spcPct val="125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D3D38"/>
                </a:solidFill>
                <a:effectLst/>
                <a:uLnTx/>
                <a:uFillTx/>
                <a:latin typeface="Poppins"/>
                <a:ea typeface="Poppins"/>
                <a:cs typeface="Poppins"/>
                <a:sym typeface="Poppins"/>
              </a:rPr>
              <a:t>http://dx.doi.org/10.1037/stl000015</a:t>
            </a:r>
            <a:endParaRPr kumimoji="0" lang="en-US" sz="1600" b="0" i="0" u="none" strike="noStrike" kern="0" cap="none" spc="0" normalizeH="0" baseline="0" noProof="0" dirty="0">
              <a:ln>
                <a:noFill/>
              </a:ln>
              <a:solidFill>
                <a:srgbClr val="646464"/>
              </a:solidFill>
              <a:effectLst/>
              <a:uLnTx/>
              <a:uFillTx/>
              <a:latin typeface="Open Sans"/>
              <a:ea typeface="Open Sans"/>
              <a:cs typeface="Open Sans"/>
              <a:sym typeface="Open San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8890000"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3600" b="1" i="0" u="none" strike="noStrike" dirty="0">
                <a:solidFill>
                  <a:srgbClr val="33CCCC"/>
                </a:solidFill>
                <a:latin typeface="Montserrat"/>
                <a:ea typeface="Montserrat"/>
                <a:cs typeface="Montserrat"/>
                <a:sym typeface="Montserrat"/>
              </a:rPr>
              <a:t>Learning Outcomes</a:t>
            </a:r>
            <a:endParaRPr lang="en-US" sz="1100" dirty="0">
              <a:solidFill>
                <a:srgbClr val="33CCCC"/>
              </a:solidFill>
            </a:endParaRPr>
          </a:p>
        </p:txBody>
      </p:sp>
      <p:sp>
        <p:nvSpPr>
          <p:cNvPr id="3" name="AutoShape 3"/>
          <p:cNvSpPr/>
          <p:nvPr/>
        </p:nvSpPr>
        <p:spPr>
          <a:xfrm>
            <a:off x="762000" y="1651000"/>
            <a:ext cx="10668000" cy="635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1800" i="1" dirty="0">
                <a:solidFill>
                  <a:srgbClr val="5F6563"/>
                </a:solidFill>
                <a:latin typeface="Open Sans"/>
                <a:ea typeface="Open Sans"/>
                <a:cs typeface="Open Sans"/>
                <a:sym typeface="Open Sans"/>
              </a:rPr>
              <a:t>Aims of todays session:</a:t>
            </a:r>
            <a:endParaRPr lang="en-US" sz="1100" i="1" dirty="0"/>
          </a:p>
        </p:txBody>
      </p:sp>
      <p:sp>
        <p:nvSpPr>
          <p:cNvPr id="4" name="AutoShape 4"/>
          <p:cNvSpPr/>
          <p:nvPr/>
        </p:nvSpPr>
        <p:spPr>
          <a:xfrm>
            <a:off x="762000" y="2540000"/>
            <a:ext cx="3302000" cy="3048000"/>
          </a:xfrm>
          <a:prstGeom prst="roundRect">
            <a:avLst>
              <a:gd name="adj" fmla="val 3333"/>
            </a:avLst>
          </a:prstGeom>
          <a:solidFill>
            <a:srgbClr val="F0F0F0">
              <a:alpha val="100000"/>
            </a:srgbClr>
          </a:solidFill>
          <a:ln w="25400" cap="flat" cmpd="sng">
            <a:noFill/>
            <a:prstDash val="solid"/>
            <a:round/>
          </a:ln>
        </p:spPr>
        <p:txBody>
          <a:bodyPr vert="horz" wrap="square" lIns="254000" tIns="381000" rIns="254000" bIns="0" rtlCol="0" anchor="t" anchorCtr="0">
            <a:normAutofit/>
          </a:bodyPr>
          <a:lstStyle/>
          <a:p>
            <a:pPr indent="0" algn="l">
              <a:lnSpc>
                <a:spcPct val="125000"/>
              </a:lnSpc>
              <a:defRPr/>
            </a:pPr>
            <a:r>
              <a:rPr lang="en-US" sz="4800" b="0" i="0" u="none" strike="noStrike" dirty="0">
                <a:solidFill>
                  <a:srgbClr val="008573"/>
                </a:solidFill>
                <a:latin typeface="Poppins"/>
                <a:ea typeface="Poppins"/>
                <a:cs typeface="Poppins"/>
                <a:sym typeface="Poppins"/>
              </a:rPr>
              <a:t>1</a:t>
            </a:r>
            <a:endParaRPr lang="en-US" sz="1100" dirty="0"/>
          </a:p>
          <a:p>
            <a:pPr indent="0" algn="l">
              <a:lnSpc>
                <a:spcPct val="125000"/>
              </a:lnSpc>
            </a:pPr>
            <a:r>
              <a:rPr lang="en-US" sz="1600" b="0" i="0" u="none" strike="noStrike" dirty="0">
                <a:solidFill>
                  <a:srgbClr val="646464"/>
                </a:solidFill>
                <a:latin typeface="Open Sans"/>
                <a:ea typeface="Open Sans"/>
                <a:cs typeface="Open Sans"/>
                <a:sym typeface="Open Sans"/>
              </a:rPr>
              <a:t>Understand the core purpose and scope of the ICC within the wider ecosystem.</a:t>
            </a:r>
          </a:p>
        </p:txBody>
      </p:sp>
      <p:sp>
        <p:nvSpPr>
          <p:cNvPr id="5" name="AutoShape 5"/>
          <p:cNvSpPr/>
          <p:nvPr/>
        </p:nvSpPr>
        <p:spPr>
          <a:xfrm>
            <a:off x="4445000" y="2540000"/>
            <a:ext cx="3302000" cy="3048000"/>
          </a:xfrm>
          <a:prstGeom prst="roundRect">
            <a:avLst>
              <a:gd name="adj" fmla="val 3333"/>
            </a:avLst>
          </a:prstGeom>
          <a:solidFill>
            <a:srgbClr val="F0F0F0">
              <a:alpha val="100000"/>
            </a:srgbClr>
          </a:solidFill>
          <a:ln w="25400" cap="flat" cmpd="sng">
            <a:noFill/>
            <a:prstDash val="solid"/>
            <a:round/>
          </a:ln>
        </p:spPr>
        <p:txBody>
          <a:bodyPr vert="horz" wrap="square" lIns="254000" tIns="381000" rIns="254000" bIns="0" rtlCol="0" anchor="t" anchorCtr="0">
            <a:normAutofit fontScale="92500" lnSpcReduction="10000"/>
          </a:bodyPr>
          <a:lstStyle/>
          <a:p>
            <a:pPr indent="0" algn="l">
              <a:lnSpc>
                <a:spcPct val="125000"/>
              </a:lnSpc>
              <a:defRPr/>
            </a:pPr>
            <a:r>
              <a:rPr lang="en-US" sz="4800" b="0" i="0" u="none" strike="noStrike" dirty="0">
                <a:solidFill>
                  <a:srgbClr val="0090FF"/>
                </a:solidFill>
                <a:latin typeface="Poppins"/>
                <a:ea typeface="Poppins"/>
                <a:cs typeface="Poppins"/>
                <a:sym typeface="Poppins"/>
              </a:rPr>
              <a:t>2</a:t>
            </a:r>
          </a:p>
          <a:p>
            <a:pPr indent="0" algn="l">
              <a:lnSpc>
                <a:spcPct val="125000"/>
              </a:lnSpc>
            </a:pPr>
            <a:r>
              <a:rPr lang="en-GB" sz="1600" b="0" i="0" u="none" strike="noStrike" dirty="0">
                <a:solidFill>
                  <a:srgbClr val="646464"/>
                </a:solidFill>
                <a:latin typeface="Open Sans"/>
                <a:ea typeface="Open Sans"/>
                <a:cs typeface="Open Sans"/>
                <a:sym typeface="Open Sans"/>
              </a:rPr>
              <a:t>Recognise and appreciate the contributions of diverse staff from international healthcare systems, understanding how their shared skills and knowledge enhance practice within the NHS.</a:t>
            </a:r>
            <a:endParaRPr lang="en-US" sz="1600" b="0" i="0" u="none" strike="noStrike" dirty="0">
              <a:solidFill>
                <a:srgbClr val="646464"/>
              </a:solidFill>
              <a:latin typeface="Open Sans"/>
              <a:ea typeface="Open Sans"/>
              <a:cs typeface="Open Sans"/>
              <a:sym typeface="Open Sans"/>
            </a:endParaRPr>
          </a:p>
        </p:txBody>
      </p:sp>
      <p:sp>
        <p:nvSpPr>
          <p:cNvPr id="6" name="AutoShape 6"/>
          <p:cNvSpPr/>
          <p:nvPr/>
        </p:nvSpPr>
        <p:spPr>
          <a:xfrm>
            <a:off x="8128000" y="2540000"/>
            <a:ext cx="3302000" cy="3048000"/>
          </a:xfrm>
          <a:prstGeom prst="roundRect">
            <a:avLst>
              <a:gd name="adj" fmla="val 3333"/>
            </a:avLst>
          </a:prstGeom>
          <a:solidFill>
            <a:srgbClr val="F0F0F0">
              <a:alpha val="100000"/>
            </a:srgbClr>
          </a:solidFill>
          <a:ln w="25400" cap="flat" cmpd="sng">
            <a:noFill/>
            <a:prstDash val="solid"/>
            <a:round/>
          </a:ln>
        </p:spPr>
        <p:txBody>
          <a:bodyPr vert="horz" wrap="square" lIns="254000" tIns="381000" rIns="254000" bIns="0" rtlCol="0" anchor="t" anchorCtr="0">
            <a:normAutofit/>
          </a:bodyPr>
          <a:lstStyle/>
          <a:p>
            <a:pPr indent="0" algn="l">
              <a:lnSpc>
                <a:spcPct val="125000"/>
              </a:lnSpc>
              <a:defRPr/>
            </a:pPr>
            <a:r>
              <a:rPr lang="en-US" sz="4800" b="0" i="0" u="none" strike="noStrike" dirty="0">
                <a:solidFill>
                  <a:srgbClr val="5F6563"/>
                </a:solidFill>
                <a:latin typeface="Poppins"/>
                <a:ea typeface="Poppins"/>
                <a:cs typeface="Poppins"/>
                <a:sym typeface="Poppins"/>
              </a:rPr>
              <a:t>3</a:t>
            </a:r>
          </a:p>
          <a:p>
            <a:pPr indent="0" algn="l">
              <a:lnSpc>
                <a:spcPct val="125000"/>
              </a:lnSpc>
            </a:pPr>
            <a:r>
              <a:rPr lang="en-US" sz="1600" b="0" i="0" u="none" strike="noStrike" dirty="0">
                <a:solidFill>
                  <a:srgbClr val="646464"/>
                </a:solidFill>
                <a:latin typeface="Open Sans"/>
                <a:ea typeface="Open Sans"/>
                <a:cs typeface="Open Sans"/>
                <a:sym typeface="Open Sans"/>
              </a:rPr>
              <a:t>Podcasting as a new way of teaching / educating learners.  </a:t>
            </a:r>
          </a:p>
        </p:txBody>
      </p:sp>
      <p:pic>
        <p:nvPicPr>
          <p:cNvPr id="7" name="Picture 7"/>
          <p:cNvPicPr>
            <a:picLocks noChangeAspect="1"/>
          </p:cNvPicPr>
          <p:nvPr/>
        </p:nvPicPr>
        <p:blipFill>
          <a:blip r:embed="rId3">
            <a:alphaModFix amt="50000"/>
          </a:blip>
          <a:srcRect l="278" r="278"/>
          <a:stretch>
            <a:fillRect/>
          </a:stretch>
        </p:blipFill>
        <p:spPr>
          <a:xfrm>
            <a:off x="10160000" y="381000"/>
            <a:ext cx="635000" cy="787400"/>
          </a:xfrm>
          <a:prstGeom prst="rect">
            <a:avLst/>
          </a:prstGeom>
          <a:noFill/>
          <a:ln w="25400" cap="flat" cmpd="sng">
            <a:noFill/>
            <a:prstDash val="solid"/>
            <a:round/>
          </a:ln>
        </p:spPr>
      </p:pic>
      <p:pic>
        <p:nvPicPr>
          <p:cNvPr id="8" name="Picture 8"/>
          <p:cNvPicPr>
            <a:picLocks noChangeAspect="1"/>
          </p:cNvPicPr>
          <p:nvPr/>
        </p:nvPicPr>
        <p:blipFill>
          <a:blip r:embed="rId4">
            <a:alphaModFix amt="50000"/>
          </a:blip>
          <a:srcRect l="49" r="49"/>
          <a:stretch>
            <a:fillRect/>
          </a:stretch>
        </p:blipFill>
        <p:spPr>
          <a:xfrm>
            <a:off x="10922000" y="508000"/>
            <a:ext cx="1016000" cy="419100"/>
          </a:xfrm>
          <a:prstGeom prst="rect">
            <a:avLst/>
          </a:prstGeom>
          <a:noFill/>
          <a:ln w="25400" cap="flat" cmpd="sng">
            <a:noFill/>
            <a:prstDash val="solid"/>
            <a:rou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a:extLst>
            <a:ext uri="{FF2B5EF4-FFF2-40B4-BE49-F238E27FC236}">
              <a16:creationId xmlns:a16="http://schemas.microsoft.com/office/drawing/2014/main" id="{604DD115-89B5-09F4-CEFC-5ECBF7C5916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BA7C39F9-8D98-8259-8007-627248D4F43D}"/>
              </a:ext>
            </a:extLst>
          </p:cNvPr>
          <p:cNvPicPr>
            <a:picLocks noChangeAspect="1"/>
          </p:cNvPicPr>
          <p:nvPr/>
        </p:nvPicPr>
        <p:blipFill>
          <a:blip r:embed="rId3"/>
          <a:srcRect t="1307" b="1307"/>
          <a:stretch>
            <a:fillRect/>
          </a:stretch>
        </p:blipFill>
        <p:spPr>
          <a:xfrm>
            <a:off x="2667000" y="0"/>
            <a:ext cx="6858000" cy="6858000"/>
          </a:xfrm>
          <a:prstGeom prst="rect">
            <a:avLst/>
          </a:prstGeom>
          <a:noFill/>
          <a:ln w="25400" cap="flat" cmpd="sng">
            <a:noFill/>
            <a:prstDash val="solid"/>
            <a:round/>
          </a:ln>
        </p:spPr>
      </p:pic>
      <p:sp>
        <p:nvSpPr>
          <p:cNvPr id="3" name="AutoShape 3">
            <a:extLst>
              <a:ext uri="{FF2B5EF4-FFF2-40B4-BE49-F238E27FC236}">
                <a16:creationId xmlns:a16="http://schemas.microsoft.com/office/drawing/2014/main" id="{79252511-ADCF-A28B-BF1A-26B3C8DF7C40}"/>
              </a:ext>
            </a:extLst>
          </p:cNvPr>
          <p:cNvSpPr/>
          <p:nvPr/>
        </p:nvSpPr>
        <p:spPr>
          <a:xfrm>
            <a:off x="0" y="0"/>
            <a:ext cx="12192000" cy="6858000"/>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normAutofit/>
          </a:bodyPr>
          <a:lstStyle/>
          <a:p>
            <a:pPr algn="ctr">
              <a:defRPr/>
            </a:pPr>
            <a:endParaRPr/>
          </a:p>
        </p:txBody>
      </p:sp>
      <p:sp>
        <p:nvSpPr>
          <p:cNvPr id="4" name="AutoShape 4">
            <a:extLst>
              <a:ext uri="{FF2B5EF4-FFF2-40B4-BE49-F238E27FC236}">
                <a16:creationId xmlns:a16="http://schemas.microsoft.com/office/drawing/2014/main" id="{5ADB8480-ADA1-F903-BE7A-43EE230C53B6}"/>
              </a:ext>
            </a:extLst>
          </p:cNvPr>
          <p:cNvSpPr/>
          <p:nvPr/>
        </p:nvSpPr>
        <p:spPr>
          <a:xfrm>
            <a:off x="0" y="0"/>
            <a:ext cx="12192000" cy="6858000"/>
          </a:xfrm>
          <a:prstGeom prst="rect">
            <a:avLst/>
          </a:prstGeom>
          <a:noFill/>
          <a:ln w="12700" cap="flat" cmpd="sng">
            <a:noFill/>
            <a:prstDash val="solid"/>
            <a:round/>
          </a:ln>
        </p:spPr>
        <p:txBody>
          <a:bodyPr vert="horz" wrap="square" lIns="0" tIns="0" rIns="0" bIns="0" rtlCol="0" anchor="ctr" anchorCtr="0">
            <a:normAutofit/>
          </a:bodyPr>
          <a:lstStyle/>
          <a:p>
            <a:pPr indent="0" algn="ctr">
              <a:lnSpc>
                <a:spcPct val="125000"/>
              </a:lnSpc>
              <a:defRPr/>
            </a:pPr>
            <a:r>
              <a:rPr lang="en-US" sz="6400" b="1" dirty="0">
                <a:solidFill>
                  <a:srgbClr val="0D3D38"/>
                </a:solidFill>
                <a:latin typeface="Montserrat"/>
                <a:sym typeface="Montserrat"/>
              </a:rPr>
              <a:t>What Is the International Care Collective?</a:t>
            </a:r>
            <a:endParaRPr lang="en-US" sz="1100" dirty="0"/>
          </a:p>
        </p:txBody>
      </p:sp>
    </p:spTree>
    <p:extLst>
      <p:ext uri="{BB962C8B-B14F-4D97-AF65-F5344CB8AC3E}">
        <p14:creationId xmlns:p14="http://schemas.microsoft.com/office/powerpoint/2010/main" val="179848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8890000" cy="762000"/>
          </a:xfrm>
          <a:prstGeom prst="rect">
            <a:avLst/>
          </a:prstGeom>
          <a:noFill/>
          <a:ln w="12700" cap="flat" cmpd="sng">
            <a:noFill/>
            <a:prstDash val="solid"/>
            <a:round/>
          </a:ln>
        </p:spPr>
        <p:txBody>
          <a:bodyPr vert="horz" wrap="square" lIns="0" tIns="0" rIns="0" bIns="0" rtlCol="0" anchor="t" anchorCtr="0">
            <a:normAutofit fontScale="85000" lnSpcReduction="10000"/>
          </a:bodyPr>
          <a:lstStyle/>
          <a:p>
            <a:pPr indent="0" algn="l">
              <a:lnSpc>
                <a:spcPct val="125000"/>
              </a:lnSpc>
              <a:defRPr/>
            </a:pPr>
            <a:r>
              <a:rPr lang="en-US" sz="3600" b="1" dirty="0">
                <a:solidFill>
                  <a:srgbClr val="33CCCC"/>
                </a:solidFill>
                <a:latin typeface="Montserrat"/>
                <a:sym typeface="Montserrat"/>
              </a:rPr>
              <a:t>What is the International Care Collective?</a:t>
            </a:r>
            <a:endParaRPr lang="en-US" sz="1100" dirty="0">
              <a:solidFill>
                <a:srgbClr val="33CCCC"/>
              </a:solidFill>
            </a:endParaRPr>
          </a:p>
        </p:txBody>
      </p:sp>
      <p:pic>
        <p:nvPicPr>
          <p:cNvPr id="4" name="Picture 4"/>
          <p:cNvPicPr>
            <a:picLocks noChangeAspect="1"/>
          </p:cNvPicPr>
          <p:nvPr/>
        </p:nvPicPr>
        <p:blipFill>
          <a:blip r:embed="rId4">
            <a:alphaModFix amt="65000"/>
          </a:blip>
          <a:srcRect l="278" r="278"/>
          <a:stretch>
            <a:fillRect/>
          </a:stretch>
        </p:blipFill>
        <p:spPr>
          <a:xfrm>
            <a:off x="10160000" y="381000"/>
            <a:ext cx="635000" cy="787400"/>
          </a:xfrm>
          <a:prstGeom prst="rect">
            <a:avLst/>
          </a:prstGeom>
          <a:noFill/>
          <a:ln w="25400" cap="flat" cmpd="sng">
            <a:noFill/>
            <a:prstDash val="solid"/>
            <a:round/>
          </a:ln>
        </p:spPr>
      </p:pic>
      <p:pic>
        <p:nvPicPr>
          <p:cNvPr id="5" name="Picture 5"/>
          <p:cNvPicPr>
            <a:picLocks noChangeAspect="1"/>
          </p:cNvPicPr>
          <p:nvPr/>
        </p:nvPicPr>
        <p:blipFill>
          <a:blip r:embed="rId5">
            <a:alphaModFix amt="65000"/>
          </a:blip>
          <a:srcRect l="49" r="49"/>
          <a:stretch>
            <a:fillRect/>
          </a:stretch>
        </p:blipFill>
        <p:spPr>
          <a:xfrm>
            <a:off x="10922000" y="508000"/>
            <a:ext cx="1016000" cy="419100"/>
          </a:xfrm>
          <a:prstGeom prst="rect">
            <a:avLst/>
          </a:prstGeom>
          <a:noFill/>
          <a:ln w="25400" cap="flat" cmpd="sng">
            <a:noFill/>
            <a:prstDash val="solid"/>
            <a:round/>
          </a:ln>
        </p:spPr>
      </p:pic>
      <p:pic>
        <p:nvPicPr>
          <p:cNvPr id="11" name="Online Media 10" title="Introduction to The International Care Collective Podcast">
            <a:hlinkClick r:id="" action="ppaction://media"/>
            <a:extLst>
              <a:ext uri="{FF2B5EF4-FFF2-40B4-BE49-F238E27FC236}">
                <a16:creationId xmlns:a16="http://schemas.microsoft.com/office/drawing/2014/main" id="{AD10928A-95F0-0404-FC7C-2C1551B08AFF}"/>
              </a:ext>
            </a:extLst>
          </p:cNvPr>
          <p:cNvPicPr>
            <a:picLocks noRot="1" noChangeAspect="1"/>
          </p:cNvPicPr>
          <p:nvPr>
            <a:videoFile r:link="rId1"/>
          </p:nvPr>
        </p:nvPicPr>
        <p:blipFill>
          <a:blip r:embed="rId6"/>
          <a:stretch>
            <a:fillRect/>
          </a:stretch>
        </p:blipFill>
        <p:spPr>
          <a:xfrm>
            <a:off x="1700784" y="1497584"/>
            <a:ext cx="8247888" cy="46600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8890000"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3600" b="1" i="0" u="none" strike="noStrike" dirty="0">
                <a:solidFill>
                  <a:srgbClr val="33CCCC"/>
                </a:solidFill>
                <a:latin typeface="Montserrat"/>
                <a:ea typeface="Montserrat"/>
                <a:cs typeface="Montserrat"/>
                <a:sym typeface="Montserrat"/>
              </a:rPr>
              <a:t>Podcast Overview</a:t>
            </a:r>
            <a:endParaRPr lang="en-US" sz="1100" dirty="0">
              <a:solidFill>
                <a:srgbClr val="33CCCC"/>
              </a:solidFill>
            </a:endParaRPr>
          </a:p>
        </p:txBody>
      </p:sp>
      <p:sp>
        <p:nvSpPr>
          <p:cNvPr id="3" name="AutoShape 3"/>
          <p:cNvSpPr/>
          <p:nvPr/>
        </p:nvSpPr>
        <p:spPr>
          <a:xfrm>
            <a:off x="762000" y="1397000"/>
            <a:ext cx="10668000" cy="508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1600" b="0" i="1" u="none" strike="noStrike" dirty="0">
                <a:solidFill>
                  <a:srgbClr val="5F6563"/>
                </a:solidFill>
                <a:latin typeface="Open Sans"/>
                <a:ea typeface="Open Sans"/>
                <a:cs typeface="Open Sans"/>
                <a:sym typeface="Open Sans"/>
              </a:rPr>
              <a:t>let's look at the podcast’s foundation.</a:t>
            </a:r>
            <a:endParaRPr lang="en-US" sz="1100" i="1" dirty="0"/>
          </a:p>
        </p:txBody>
      </p:sp>
      <p:sp>
        <p:nvSpPr>
          <p:cNvPr id="4" name="AutoShape 4"/>
          <p:cNvSpPr/>
          <p:nvPr/>
        </p:nvSpPr>
        <p:spPr>
          <a:xfrm>
            <a:off x="762000" y="2159000"/>
            <a:ext cx="3302000" cy="3810000"/>
          </a:xfrm>
          <a:prstGeom prst="rect">
            <a:avLst/>
          </a:prstGeom>
          <a:noFill/>
          <a:ln w="12700" cap="flat" cmpd="sng">
            <a:noFill/>
            <a:prstDash val="solid"/>
            <a:round/>
          </a:ln>
        </p:spPr>
        <p:txBody>
          <a:bodyPr vert="horz" wrap="square" lIns="0" tIns="0" rIns="0" bIns="0" rtlCol="0" anchor="t" anchorCtr="0">
            <a:normAutofit lnSpcReduction="10000"/>
          </a:bodyPr>
          <a:lstStyle/>
          <a:p>
            <a:pPr indent="0" algn="l">
              <a:lnSpc>
                <a:spcPct val="125000"/>
              </a:lnSpc>
              <a:defRPr/>
            </a:pPr>
            <a:r>
              <a:rPr lang="en-US" sz="2000" b="1" i="0" u="none" strike="noStrike" dirty="0">
                <a:solidFill>
                  <a:srgbClr val="008573"/>
                </a:solidFill>
                <a:latin typeface="Poppins"/>
                <a:ea typeface="Poppins"/>
                <a:cs typeface="Poppins"/>
                <a:sym typeface="Poppins"/>
              </a:rPr>
              <a:t>🎯 Mission Statement</a:t>
            </a:r>
            <a:endParaRPr lang="en-US" sz="1100" dirty="0"/>
          </a:p>
          <a:p>
            <a:pPr indent="0" algn="ctr">
              <a:lnSpc>
                <a:spcPct val="125000"/>
              </a:lnSpc>
            </a:pPr>
            <a:endParaRPr lang="en-GB" sz="1400" b="0" i="0" u="none" strike="noStrike" dirty="0">
              <a:solidFill>
                <a:srgbClr val="646464"/>
              </a:solidFill>
              <a:latin typeface="Open Sans"/>
              <a:ea typeface="Open Sans"/>
              <a:cs typeface="Open Sans"/>
              <a:sym typeface="Open Sans"/>
            </a:endParaRPr>
          </a:p>
          <a:p>
            <a:pPr indent="0" algn="ctr">
              <a:lnSpc>
                <a:spcPct val="125000"/>
              </a:lnSpc>
            </a:pPr>
            <a:r>
              <a:rPr lang="en-GB" sz="1400" b="0" i="0" u="none" strike="noStrike" dirty="0">
                <a:solidFill>
                  <a:srgbClr val="646464"/>
                </a:solidFill>
                <a:latin typeface="Open Sans"/>
                <a:ea typeface="Open Sans"/>
                <a:cs typeface="Open Sans"/>
                <a:sym typeface="Open Sans"/>
              </a:rPr>
              <a:t>Whenever we speak about International Recruitment (IR) in the NHS, most of us will have the thought that this is for Nursing.</a:t>
            </a:r>
          </a:p>
          <a:p>
            <a:pPr indent="0" algn="ctr">
              <a:lnSpc>
                <a:spcPct val="125000"/>
              </a:lnSpc>
            </a:pPr>
            <a:endParaRPr lang="en-GB" sz="1400" b="0" i="0" u="none" strike="noStrike" dirty="0">
              <a:solidFill>
                <a:srgbClr val="646464"/>
              </a:solidFill>
              <a:latin typeface="Open Sans"/>
              <a:ea typeface="Open Sans"/>
              <a:cs typeface="Open Sans"/>
              <a:sym typeface="Open Sans"/>
            </a:endParaRPr>
          </a:p>
          <a:p>
            <a:pPr indent="0" algn="ctr">
              <a:lnSpc>
                <a:spcPct val="125000"/>
              </a:lnSpc>
            </a:pPr>
            <a:r>
              <a:rPr lang="en-GB" sz="1400" b="0" i="0" u="none" strike="noStrike" dirty="0">
                <a:solidFill>
                  <a:srgbClr val="646464"/>
                </a:solidFill>
                <a:latin typeface="Open Sans"/>
                <a:ea typeface="Open Sans"/>
                <a:cs typeface="Open Sans"/>
                <a:sym typeface="Open Sans"/>
              </a:rPr>
              <a:t>For the last 2 years, I have been leading on IR for AHP’s, Healthcare and Biomedical Scientists and most recently International Medical Graduates (IMG’s).</a:t>
            </a:r>
          </a:p>
          <a:p>
            <a:pPr indent="0" algn="ctr">
              <a:lnSpc>
                <a:spcPct val="125000"/>
              </a:lnSpc>
            </a:pPr>
            <a:endParaRPr lang="en-GB" sz="1400" b="0" i="0" u="none" strike="noStrike" dirty="0">
              <a:solidFill>
                <a:srgbClr val="646464"/>
              </a:solidFill>
              <a:latin typeface="Open Sans"/>
              <a:ea typeface="Open Sans"/>
              <a:cs typeface="Open Sans"/>
              <a:sym typeface="Open Sans"/>
            </a:endParaRPr>
          </a:p>
          <a:p>
            <a:pPr indent="0" algn="ctr">
              <a:lnSpc>
                <a:spcPct val="125000"/>
              </a:lnSpc>
            </a:pPr>
            <a:r>
              <a:rPr lang="en-GB" sz="1400" b="0" i="0" u="none" strike="noStrike" dirty="0">
                <a:solidFill>
                  <a:srgbClr val="646464"/>
                </a:solidFill>
                <a:latin typeface="Open Sans"/>
                <a:ea typeface="Open Sans"/>
                <a:cs typeface="Open Sans"/>
                <a:sym typeface="Open Sans"/>
              </a:rPr>
              <a:t>I wanted to give all professions a voice when it comes to IR. </a:t>
            </a:r>
            <a:endParaRPr lang="en-US" sz="1400" b="0" i="0" u="none" strike="noStrike" dirty="0">
              <a:solidFill>
                <a:srgbClr val="646464"/>
              </a:solidFill>
              <a:latin typeface="Open Sans"/>
              <a:ea typeface="Open Sans"/>
              <a:cs typeface="Open Sans"/>
              <a:sym typeface="Open Sans"/>
            </a:endParaRPr>
          </a:p>
        </p:txBody>
      </p:sp>
      <p:cxnSp>
        <p:nvCxnSpPr>
          <p:cNvPr id="5" name="Connector 5"/>
          <p:cNvCxnSpPr/>
          <p:nvPr/>
        </p:nvCxnSpPr>
        <p:spPr>
          <a:xfrm rot="5387267">
            <a:off x="2603500" y="3993527"/>
            <a:ext cx="3429000" cy="12700"/>
          </a:xfrm>
          <a:prstGeom prst="straightConnector1">
            <a:avLst/>
          </a:prstGeom>
          <a:solidFill>
            <a:srgbClr val="DEE0E3">
              <a:alpha val="100000"/>
            </a:srgbClr>
          </a:solidFill>
          <a:ln w="12700" cap="flat" cmpd="sng">
            <a:solidFill>
              <a:srgbClr val="C8C8C8">
                <a:alpha val="100000"/>
              </a:srgbClr>
            </a:solidFill>
            <a:prstDash val="solid"/>
            <a:round/>
            <a:headEnd type="none" w="med" len="med"/>
            <a:tailEnd type="none" w="med" len="med"/>
          </a:ln>
        </p:spPr>
      </p:cxnSp>
      <p:sp>
        <p:nvSpPr>
          <p:cNvPr id="6" name="AutoShape 6"/>
          <p:cNvSpPr/>
          <p:nvPr/>
        </p:nvSpPr>
        <p:spPr>
          <a:xfrm>
            <a:off x="4572000" y="2159000"/>
            <a:ext cx="3302000" cy="3810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2000" b="1" i="0" u="none" strike="noStrike" dirty="0">
                <a:solidFill>
                  <a:srgbClr val="0090FF"/>
                </a:solidFill>
                <a:latin typeface="Poppins"/>
                <a:ea typeface="Poppins"/>
                <a:cs typeface="Poppins"/>
                <a:sym typeface="Poppins"/>
              </a:rPr>
              <a:t>🌍 Scope </a:t>
            </a:r>
          </a:p>
          <a:p>
            <a:pPr indent="0" algn="ctr">
              <a:lnSpc>
                <a:spcPct val="125000"/>
              </a:lnSpc>
            </a:pPr>
            <a:endParaRPr lang="en-US" sz="1400" b="0" i="0" u="none" strike="noStrike" dirty="0">
              <a:solidFill>
                <a:srgbClr val="646464"/>
              </a:solidFill>
              <a:latin typeface="Open Sans"/>
              <a:ea typeface="Open Sans"/>
              <a:cs typeface="Open Sans"/>
              <a:sym typeface="Open Sans"/>
            </a:endParaRPr>
          </a:p>
          <a:p>
            <a:pPr indent="0" algn="ctr">
              <a:lnSpc>
                <a:spcPct val="125000"/>
              </a:lnSpc>
            </a:pPr>
            <a:r>
              <a:rPr lang="en-US" sz="1400" b="0" i="0" u="none" strike="noStrike" dirty="0">
                <a:solidFill>
                  <a:srgbClr val="646464"/>
                </a:solidFill>
                <a:latin typeface="Open Sans"/>
                <a:ea typeface="Open Sans"/>
                <a:cs typeface="Open Sans"/>
                <a:sym typeface="Open Sans"/>
              </a:rPr>
              <a:t>Given the current climate across the globe, now is an important time for these amazing stories of sacrifice, resilience and importantly successes.  </a:t>
            </a:r>
          </a:p>
          <a:p>
            <a:pPr indent="0" algn="ctr">
              <a:lnSpc>
                <a:spcPct val="125000"/>
              </a:lnSpc>
            </a:pPr>
            <a:endParaRPr lang="en-US" dirty="0">
              <a:solidFill>
                <a:srgbClr val="646464"/>
              </a:solidFill>
              <a:latin typeface="Open Sans"/>
              <a:ea typeface="Open Sans"/>
              <a:cs typeface="Open Sans"/>
              <a:sym typeface="Open Sans"/>
            </a:endParaRPr>
          </a:p>
          <a:p>
            <a:pPr indent="0" algn="ctr">
              <a:lnSpc>
                <a:spcPct val="125000"/>
              </a:lnSpc>
            </a:pPr>
            <a:r>
              <a:rPr lang="en-US" sz="1400" b="0" i="0" u="none" strike="noStrike" dirty="0">
                <a:solidFill>
                  <a:srgbClr val="646464"/>
                </a:solidFill>
                <a:latin typeface="Open Sans"/>
                <a:ea typeface="Open Sans"/>
                <a:cs typeface="Open Sans"/>
                <a:sym typeface="Open Sans"/>
              </a:rPr>
              <a:t>Staff from across the world not only help the NHS with staffing shortages but add immense value with their skills and knowledge in other healthcare systems.  </a:t>
            </a:r>
          </a:p>
        </p:txBody>
      </p:sp>
      <p:cxnSp>
        <p:nvCxnSpPr>
          <p:cNvPr id="7" name="Connector 7"/>
          <p:cNvCxnSpPr/>
          <p:nvPr/>
        </p:nvCxnSpPr>
        <p:spPr>
          <a:xfrm rot="5387267">
            <a:off x="6413500" y="3993527"/>
            <a:ext cx="3429000" cy="12700"/>
          </a:xfrm>
          <a:prstGeom prst="straightConnector1">
            <a:avLst/>
          </a:prstGeom>
          <a:solidFill>
            <a:srgbClr val="DEE0E3">
              <a:alpha val="100000"/>
            </a:srgbClr>
          </a:solidFill>
          <a:ln w="12700" cap="flat" cmpd="sng">
            <a:solidFill>
              <a:srgbClr val="C8C8C8">
                <a:alpha val="100000"/>
              </a:srgbClr>
            </a:solidFill>
            <a:prstDash val="solid"/>
            <a:round/>
            <a:headEnd type="none" w="med" len="med"/>
            <a:tailEnd type="none" w="med" len="med"/>
          </a:ln>
        </p:spPr>
      </p:cxnSp>
      <p:sp>
        <p:nvSpPr>
          <p:cNvPr id="8" name="AutoShape 8"/>
          <p:cNvSpPr/>
          <p:nvPr/>
        </p:nvSpPr>
        <p:spPr>
          <a:xfrm>
            <a:off x="8382000" y="2159000"/>
            <a:ext cx="3302000" cy="3810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2000" b="1" i="0" u="none" strike="noStrike" dirty="0">
                <a:solidFill>
                  <a:srgbClr val="5F6563"/>
                </a:solidFill>
                <a:latin typeface="Poppins"/>
                <a:ea typeface="Poppins"/>
                <a:cs typeface="Poppins"/>
                <a:sym typeface="Poppins"/>
              </a:rPr>
              <a:t> </a:t>
            </a:r>
            <a:r>
              <a:rPr lang="en-US" sz="2000" b="1" dirty="0">
                <a:solidFill>
                  <a:srgbClr val="5F6563"/>
                </a:solidFill>
                <a:latin typeface="Poppins"/>
                <a:ea typeface="Poppins"/>
                <a:cs typeface="Poppins"/>
                <a:sym typeface="Poppins"/>
              </a:rPr>
              <a:t>How?</a:t>
            </a:r>
            <a:endParaRPr lang="en-US" sz="1100" dirty="0"/>
          </a:p>
          <a:p>
            <a:pPr indent="0" algn="ctr">
              <a:lnSpc>
                <a:spcPct val="125000"/>
              </a:lnSpc>
            </a:pPr>
            <a:endParaRPr lang="en-GB" sz="1400" b="0" i="0" u="none" strike="noStrike" dirty="0">
              <a:solidFill>
                <a:srgbClr val="646464"/>
              </a:solidFill>
              <a:latin typeface="Open Sans"/>
              <a:ea typeface="Open Sans"/>
              <a:cs typeface="Open Sans"/>
              <a:sym typeface="Open Sans"/>
            </a:endParaRPr>
          </a:p>
          <a:p>
            <a:pPr indent="0" algn="ctr">
              <a:lnSpc>
                <a:spcPct val="125000"/>
              </a:lnSpc>
            </a:pPr>
            <a:r>
              <a:rPr lang="en-GB" sz="1400" b="0" i="0" u="none" strike="noStrike" dirty="0">
                <a:solidFill>
                  <a:srgbClr val="646464"/>
                </a:solidFill>
                <a:latin typeface="Open Sans"/>
                <a:ea typeface="Open Sans"/>
                <a:cs typeface="Open Sans"/>
                <a:sym typeface="Open Sans"/>
              </a:rPr>
              <a:t>Innovation bids from #StayandThrive available for International recruitment and retention QI initiatives</a:t>
            </a:r>
          </a:p>
          <a:p>
            <a:pPr indent="0" algn="ctr">
              <a:lnSpc>
                <a:spcPct val="125000"/>
              </a:lnSpc>
            </a:pPr>
            <a:endParaRPr lang="en-GB" sz="1400" b="0" i="0" u="none" strike="noStrike" dirty="0">
              <a:solidFill>
                <a:srgbClr val="646464"/>
              </a:solidFill>
              <a:latin typeface="Open Sans"/>
              <a:ea typeface="Open Sans"/>
              <a:cs typeface="Open Sans"/>
              <a:sym typeface="Open Sans"/>
            </a:endParaRPr>
          </a:p>
          <a:p>
            <a:pPr indent="0" algn="ctr">
              <a:lnSpc>
                <a:spcPct val="125000"/>
              </a:lnSpc>
            </a:pPr>
            <a:r>
              <a:rPr lang="en-GB" sz="1400" b="0" i="0" u="none" strike="noStrike" dirty="0">
                <a:solidFill>
                  <a:srgbClr val="646464"/>
                </a:solidFill>
                <a:latin typeface="Open Sans"/>
                <a:ea typeface="Open Sans"/>
                <a:cs typeface="Open Sans"/>
                <a:sym typeface="Open Sans"/>
              </a:rPr>
              <a:t>Submissions chosen by #StayandThrive Team</a:t>
            </a:r>
          </a:p>
          <a:p>
            <a:pPr indent="0" algn="ctr">
              <a:lnSpc>
                <a:spcPct val="125000"/>
              </a:lnSpc>
            </a:pPr>
            <a:endParaRPr lang="en-GB" sz="1400" b="0" i="0" u="none" strike="noStrike" dirty="0">
              <a:solidFill>
                <a:srgbClr val="646464"/>
              </a:solidFill>
              <a:latin typeface="Open Sans"/>
              <a:ea typeface="Open Sans"/>
              <a:cs typeface="Open Sans"/>
              <a:sym typeface="Open Sans"/>
            </a:endParaRPr>
          </a:p>
          <a:p>
            <a:pPr indent="0" algn="ctr">
              <a:lnSpc>
                <a:spcPct val="125000"/>
              </a:lnSpc>
            </a:pPr>
            <a:r>
              <a:rPr lang="en-GB" sz="1400" b="0" i="0" u="none" strike="noStrike" dirty="0">
                <a:solidFill>
                  <a:srgbClr val="646464"/>
                </a:solidFill>
                <a:latin typeface="Open Sans"/>
                <a:ea typeface="Open Sans"/>
                <a:cs typeface="Open Sans"/>
                <a:sym typeface="Open Sans"/>
              </a:rPr>
              <a:t>To report back to the community of action on completion of project</a:t>
            </a:r>
          </a:p>
        </p:txBody>
      </p:sp>
      <p:pic>
        <p:nvPicPr>
          <p:cNvPr id="9" name="Picture 9"/>
          <p:cNvPicPr>
            <a:picLocks noChangeAspect="1"/>
          </p:cNvPicPr>
          <p:nvPr/>
        </p:nvPicPr>
        <p:blipFill>
          <a:blip r:embed="rId3">
            <a:alphaModFix amt="50000"/>
          </a:blip>
          <a:srcRect l="278" r="278"/>
          <a:stretch>
            <a:fillRect/>
          </a:stretch>
        </p:blipFill>
        <p:spPr>
          <a:xfrm>
            <a:off x="10160000" y="381000"/>
            <a:ext cx="635000" cy="787400"/>
          </a:xfrm>
          <a:prstGeom prst="rect">
            <a:avLst/>
          </a:prstGeom>
          <a:noFill/>
          <a:ln w="25400" cap="flat" cmpd="sng">
            <a:noFill/>
            <a:prstDash val="solid"/>
            <a:round/>
          </a:ln>
        </p:spPr>
      </p:pic>
      <p:pic>
        <p:nvPicPr>
          <p:cNvPr id="10" name="Picture 10"/>
          <p:cNvPicPr>
            <a:picLocks noChangeAspect="1"/>
          </p:cNvPicPr>
          <p:nvPr/>
        </p:nvPicPr>
        <p:blipFill>
          <a:blip r:embed="rId4">
            <a:alphaModFix amt="50000"/>
          </a:blip>
          <a:srcRect l="49" r="49"/>
          <a:stretch>
            <a:fillRect/>
          </a:stretch>
        </p:blipFill>
        <p:spPr>
          <a:xfrm>
            <a:off x="10922000" y="508000"/>
            <a:ext cx="1016000" cy="419100"/>
          </a:xfrm>
          <a:prstGeom prst="rect">
            <a:avLst/>
          </a:prstGeom>
          <a:noFill/>
          <a:ln w="25400" cap="flat" cmpd="sng">
            <a:noFill/>
            <a:prstDash val="solid"/>
            <a:round/>
          </a:ln>
        </p:spPr>
      </p:pic>
      <p:pic>
        <p:nvPicPr>
          <p:cNvPr id="12" name="Graphic 11" descr="A lightbulb">
            <a:extLst>
              <a:ext uri="{FF2B5EF4-FFF2-40B4-BE49-F238E27FC236}">
                <a16:creationId xmlns:a16="http://schemas.microsoft.com/office/drawing/2014/main" id="{7567A536-3A8A-C94F-92AD-66F3B63E8B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2978" y="2086865"/>
            <a:ext cx="448056" cy="4480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p:cNvGrpSpPr/>
        <p:nvPr/>
      </p:nvGrpSpPr>
      <p:grpSpPr>
        <a:xfrm>
          <a:off x="0" y="0"/>
          <a:ext cx="0" cy="0"/>
          <a:chOff x="0" y="0"/>
          <a:chExt cx="0" cy="0"/>
        </a:xfrm>
      </p:grpSpPr>
      <p:sp>
        <p:nvSpPr>
          <p:cNvPr id="2" name="AutoShape 2"/>
          <p:cNvSpPr/>
          <p:nvPr/>
        </p:nvSpPr>
        <p:spPr>
          <a:xfrm>
            <a:off x="762000" y="635000"/>
            <a:ext cx="8890000"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3600" b="1" i="0" u="none" strike="noStrike" dirty="0">
                <a:solidFill>
                  <a:srgbClr val="33CCCC"/>
                </a:solidFill>
                <a:latin typeface="Montserrat"/>
                <a:ea typeface="Montserrat"/>
                <a:cs typeface="Montserrat"/>
                <a:sym typeface="Montserrat"/>
              </a:rPr>
              <a:t>Goals &amp; Success Measures</a:t>
            </a:r>
            <a:endParaRPr lang="en-US" sz="1100" dirty="0">
              <a:solidFill>
                <a:srgbClr val="33CCCC"/>
              </a:solidFill>
            </a:endParaRPr>
          </a:p>
        </p:txBody>
      </p:sp>
      <p:sp>
        <p:nvSpPr>
          <p:cNvPr id="3" name="AutoShape 3"/>
          <p:cNvSpPr/>
          <p:nvPr/>
        </p:nvSpPr>
        <p:spPr>
          <a:xfrm>
            <a:off x="762000" y="1397000"/>
            <a:ext cx="10668000" cy="508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1600" b="0" i="1" u="none" strike="noStrike" dirty="0">
                <a:solidFill>
                  <a:srgbClr val="5F6563"/>
                </a:solidFill>
                <a:latin typeface="Open Sans"/>
                <a:ea typeface="Open Sans"/>
                <a:cs typeface="Open Sans"/>
                <a:sym typeface="Open Sans"/>
              </a:rPr>
              <a:t>Having established our mission, let's define how we measure success.</a:t>
            </a:r>
            <a:endParaRPr lang="en-US" sz="1100" i="1" dirty="0"/>
          </a:p>
        </p:txBody>
      </p:sp>
      <p:sp>
        <p:nvSpPr>
          <p:cNvPr id="4" name="AutoShape 4"/>
          <p:cNvSpPr/>
          <p:nvPr/>
        </p:nvSpPr>
        <p:spPr>
          <a:xfrm>
            <a:off x="762000" y="2032000"/>
            <a:ext cx="10668000" cy="1905000"/>
          </a:xfrm>
          <a:prstGeom prst="roundRect">
            <a:avLst>
              <a:gd name="adj" fmla="val 0"/>
            </a:avLst>
          </a:prstGeom>
          <a:solidFill>
            <a:srgbClr val="F0F0F0">
              <a:alpha val="100000"/>
            </a:srgbClr>
          </a:solidFill>
          <a:ln w="25400" cap="flat" cmpd="sng">
            <a:noFill/>
            <a:prstDash val="solid"/>
            <a:round/>
          </a:ln>
        </p:spPr>
        <p:txBody>
          <a:bodyPr vert="horz" wrap="square" lIns="63500" tIns="63500" rIns="63500" bIns="63500" rtlCol="0" anchor="ctr">
            <a:normAutofit/>
          </a:bodyPr>
          <a:lstStyle/>
          <a:p>
            <a:pPr algn="ctr">
              <a:defRPr/>
            </a:pPr>
            <a:endParaRPr/>
          </a:p>
        </p:txBody>
      </p:sp>
      <p:sp>
        <p:nvSpPr>
          <p:cNvPr id="5" name="AutoShape 5"/>
          <p:cNvSpPr/>
          <p:nvPr/>
        </p:nvSpPr>
        <p:spPr>
          <a:xfrm>
            <a:off x="1016000" y="2286000"/>
            <a:ext cx="10160000" cy="1651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2000" b="1" dirty="0">
                <a:solidFill>
                  <a:srgbClr val="008573"/>
                </a:solidFill>
                <a:latin typeface="Poppins"/>
                <a:ea typeface="Poppins"/>
                <a:cs typeface="Poppins"/>
                <a:sym typeface="Poppins"/>
              </a:rPr>
              <a:t>Podcast </a:t>
            </a:r>
            <a:r>
              <a:rPr lang="en-US" sz="2000" b="1" i="0" u="none" strike="noStrike" dirty="0">
                <a:solidFill>
                  <a:srgbClr val="008573"/>
                </a:solidFill>
                <a:latin typeface="Poppins"/>
                <a:ea typeface="Poppins"/>
                <a:cs typeface="Poppins"/>
                <a:sym typeface="Poppins"/>
              </a:rPr>
              <a:t>Goals</a:t>
            </a:r>
            <a:endParaRPr lang="en-US" sz="1100" dirty="0"/>
          </a:p>
          <a:p>
            <a:pPr marL="177800" indent="-177800" algn="l">
              <a:lnSpc>
                <a:spcPct val="125000"/>
              </a:lnSpc>
              <a:buClr>
                <a:srgbClr val="646464"/>
              </a:buClr>
              <a:buChar char="•"/>
            </a:pPr>
            <a:r>
              <a:rPr lang="en-US" dirty="0">
                <a:solidFill>
                  <a:srgbClr val="646464"/>
                </a:solidFill>
                <a:latin typeface="Open Sans"/>
                <a:ea typeface="Open Sans"/>
                <a:cs typeface="Open Sans"/>
                <a:sym typeface="Open Sans"/>
              </a:rPr>
              <a:t>Exceed 500 subscribers within first year</a:t>
            </a:r>
          </a:p>
          <a:p>
            <a:pPr marL="177800" indent="-177800" algn="l">
              <a:lnSpc>
                <a:spcPct val="125000"/>
              </a:lnSpc>
              <a:buClr>
                <a:srgbClr val="646464"/>
              </a:buClr>
              <a:buChar char="•"/>
            </a:pPr>
            <a:r>
              <a:rPr lang="en-US" sz="1400" b="0" i="0" u="none" strike="noStrike" dirty="0">
                <a:solidFill>
                  <a:srgbClr val="646464"/>
                </a:solidFill>
                <a:latin typeface="Open Sans"/>
                <a:ea typeface="Open Sans"/>
                <a:cs typeface="Open Sans"/>
                <a:sym typeface="Open Sans"/>
              </a:rPr>
              <a:t>Exceed 100+ Video Viewing / Audio Streaming Hours </a:t>
            </a:r>
          </a:p>
          <a:p>
            <a:pPr marL="177800" indent="-177800" algn="l">
              <a:lnSpc>
                <a:spcPct val="125000"/>
              </a:lnSpc>
              <a:buClr>
                <a:srgbClr val="646464"/>
              </a:buClr>
              <a:buChar char="•"/>
            </a:pPr>
            <a:r>
              <a:rPr lang="en-US" dirty="0">
                <a:solidFill>
                  <a:srgbClr val="646464"/>
                </a:solidFill>
                <a:latin typeface="Open Sans"/>
                <a:ea typeface="Open Sans"/>
                <a:cs typeface="Open Sans"/>
                <a:sym typeface="Open Sans"/>
              </a:rPr>
              <a:t>Share the journey stories of staff from all professions joining the NHS from Overseas.</a:t>
            </a:r>
            <a:endParaRPr lang="en-US" sz="1400" b="0" i="0" u="none" strike="noStrike" dirty="0">
              <a:solidFill>
                <a:srgbClr val="646464"/>
              </a:solidFill>
              <a:latin typeface="Open Sans"/>
              <a:ea typeface="Open Sans"/>
              <a:cs typeface="Open Sans"/>
              <a:sym typeface="Open Sans"/>
            </a:endParaRPr>
          </a:p>
        </p:txBody>
      </p:sp>
      <p:sp>
        <p:nvSpPr>
          <p:cNvPr id="6" name="AutoShape 6"/>
          <p:cNvSpPr/>
          <p:nvPr/>
        </p:nvSpPr>
        <p:spPr>
          <a:xfrm>
            <a:off x="762000" y="4191000"/>
            <a:ext cx="3302000" cy="2032000"/>
          </a:xfrm>
          <a:prstGeom prst="roundRect">
            <a:avLst>
              <a:gd name="adj" fmla="val 5000"/>
            </a:avLst>
          </a:prstGeom>
          <a:noFill/>
          <a:ln w="25400" cap="flat" cmpd="sng">
            <a:solidFill>
              <a:srgbClr val="008573">
                <a:alpha val="30000"/>
              </a:srgbClr>
            </a:solidFill>
            <a:prstDash val="solid"/>
            <a:round/>
          </a:ln>
        </p:spPr>
        <p:txBody>
          <a:bodyPr vert="horz" wrap="square" lIns="0" tIns="0" rIns="0" bIns="0" rtlCol="0" anchor="ctr" anchorCtr="0">
            <a:normAutofit/>
          </a:bodyPr>
          <a:lstStyle/>
          <a:p>
            <a:pPr indent="0" algn="ctr">
              <a:lnSpc>
                <a:spcPct val="125000"/>
              </a:lnSpc>
              <a:defRPr/>
            </a:pPr>
            <a:r>
              <a:rPr lang="en-US" sz="3600" b="1" dirty="0">
                <a:solidFill>
                  <a:srgbClr val="008573"/>
                </a:solidFill>
                <a:latin typeface="Poppins"/>
                <a:cs typeface="Poppins"/>
                <a:sym typeface="Poppins"/>
              </a:rPr>
              <a:t>3936</a:t>
            </a:r>
            <a:endParaRPr lang="en-US" sz="1100" dirty="0"/>
          </a:p>
          <a:p>
            <a:pPr indent="0" algn="ctr">
              <a:lnSpc>
                <a:spcPct val="125000"/>
              </a:lnSpc>
            </a:pPr>
            <a:r>
              <a:rPr lang="en-US" dirty="0">
                <a:solidFill>
                  <a:srgbClr val="5F6563"/>
                </a:solidFill>
                <a:latin typeface="Open Sans"/>
                <a:ea typeface="Open Sans"/>
                <a:cs typeface="Open Sans"/>
                <a:sym typeface="Open Sans"/>
              </a:rPr>
              <a:t>Subscribers on YouTube</a:t>
            </a:r>
            <a:endParaRPr lang="en-US" sz="1400" b="0" i="0" u="none" strike="noStrike" dirty="0">
              <a:solidFill>
                <a:srgbClr val="5F6563"/>
              </a:solidFill>
              <a:latin typeface="Open Sans"/>
              <a:ea typeface="Open Sans"/>
              <a:cs typeface="Open Sans"/>
              <a:sym typeface="Open Sans"/>
            </a:endParaRPr>
          </a:p>
          <a:p>
            <a:pPr indent="0" algn="ctr">
              <a:lnSpc>
                <a:spcPct val="125000"/>
              </a:lnSpc>
            </a:pPr>
            <a:r>
              <a:rPr lang="en-US" sz="1200" dirty="0">
                <a:solidFill>
                  <a:srgbClr val="838383"/>
                </a:solidFill>
                <a:latin typeface="Roboto Mono"/>
                <a:ea typeface="Roboto Mono"/>
                <a:cs typeface="Roboto Mono"/>
                <a:sym typeface="Roboto Mono"/>
              </a:rPr>
              <a:t>T</a:t>
            </a:r>
            <a:r>
              <a:rPr lang="en-US" sz="1200" b="0" i="0" u="none" strike="noStrike" dirty="0">
                <a:solidFill>
                  <a:srgbClr val="838383"/>
                </a:solidFill>
                <a:latin typeface="Roboto Mono"/>
                <a:ea typeface="Roboto Mono"/>
                <a:cs typeface="Roboto Mono"/>
                <a:sym typeface="Roboto Mono"/>
              </a:rPr>
              <a:t>arget: 500</a:t>
            </a:r>
          </a:p>
        </p:txBody>
      </p:sp>
      <p:sp>
        <p:nvSpPr>
          <p:cNvPr id="7" name="AutoShape 7"/>
          <p:cNvSpPr/>
          <p:nvPr/>
        </p:nvSpPr>
        <p:spPr>
          <a:xfrm>
            <a:off x="4445000" y="4191000"/>
            <a:ext cx="3302000" cy="2032000"/>
          </a:xfrm>
          <a:prstGeom prst="roundRect">
            <a:avLst>
              <a:gd name="adj" fmla="val 5000"/>
            </a:avLst>
          </a:prstGeom>
          <a:noFill/>
          <a:ln w="25400" cap="flat" cmpd="sng">
            <a:solidFill>
              <a:srgbClr val="0090FF">
                <a:alpha val="30000"/>
              </a:srgbClr>
            </a:solidFill>
            <a:prstDash val="solid"/>
            <a:round/>
          </a:ln>
        </p:spPr>
        <p:txBody>
          <a:bodyPr vert="horz" wrap="square" lIns="0" tIns="0" rIns="0" bIns="0" rtlCol="0" anchor="ctr" anchorCtr="0">
            <a:normAutofit/>
          </a:bodyPr>
          <a:lstStyle/>
          <a:p>
            <a:pPr indent="0" algn="ctr">
              <a:lnSpc>
                <a:spcPct val="125000"/>
              </a:lnSpc>
              <a:defRPr/>
            </a:pPr>
            <a:r>
              <a:rPr lang="en-US" sz="3600" b="1" dirty="0">
                <a:solidFill>
                  <a:srgbClr val="00B0F0"/>
                </a:solidFill>
              </a:rPr>
              <a:t>377.2 </a:t>
            </a:r>
          </a:p>
          <a:p>
            <a:pPr indent="0" algn="ctr">
              <a:lnSpc>
                <a:spcPct val="125000"/>
              </a:lnSpc>
            </a:pPr>
            <a:r>
              <a:rPr lang="en-US" dirty="0">
                <a:solidFill>
                  <a:srgbClr val="5F6563"/>
                </a:solidFill>
                <a:latin typeface="Open Sans"/>
                <a:ea typeface="Open Sans"/>
                <a:cs typeface="Open Sans"/>
                <a:sym typeface="Open Sans"/>
              </a:rPr>
              <a:t>Video Viewing / Streaming Hours</a:t>
            </a:r>
            <a:endParaRPr lang="en-US" sz="1400" b="0" i="0" u="none" strike="noStrike" dirty="0">
              <a:solidFill>
                <a:srgbClr val="5F6563"/>
              </a:solidFill>
              <a:latin typeface="Open Sans"/>
              <a:ea typeface="Open Sans"/>
              <a:cs typeface="Open Sans"/>
              <a:sym typeface="Open Sans"/>
            </a:endParaRPr>
          </a:p>
          <a:p>
            <a:pPr indent="0" algn="ctr">
              <a:lnSpc>
                <a:spcPct val="125000"/>
              </a:lnSpc>
            </a:pPr>
            <a:r>
              <a:rPr lang="en-US" sz="1200" b="0" i="0" u="none" strike="noStrike" dirty="0">
                <a:solidFill>
                  <a:srgbClr val="838383"/>
                </a:solidFill>
                <a:latin typeface="Roboto Mono"/>
                <a:ea typeface="Roboto Mono"/>
                <a:cs typeface="Roboto Mono"/>
                <a:sym typeface="Roboto Mono"/>
              </a:rPr>
              <a:t>Target: </a:t>
            </a:r>
            <a:r>
              <a:rPr lang="en-US" sz="1200" dirty="0">
                <a:solidFill>
                  <a:srgbClr val="838383"/>
                </a:solidFill>
                <a:latin typeface="Roboto Mono"/>
                <a:ea typeface="Roboto Mono"/>
                <a:cs typeface="Roboto Mono"/>
                <a:sym typeface="Roboto Mono"/>
              </a:rPr>
              <a:t>100+</a:t>
            </a:r>
            <a:endParaRPr lang="en-US" sz="1200" b="0" i="0" u="none" strike="noStrike" dirty="0">
              <a:solidFill>
                <a:srgbClr val="838383"/>
              </a:solidFill>
              <a:latin typeface="Roboto Mono"/>
              <a:ea typeface="Roboto Mono"/>
              <a:cs typeface="Roboto Mono"/>
              <a:sym typeface="Roboto Mono"/>
            </a:endParaRPr>
          </a:p>
        </p:txBody>
      </p:sp>
      <p:sp>
        <p:nvSpPr>
          <p:cNvPr id="8" name="AutoShape 8"/>
          <p:cNvSpPr/>
          <p:nvPr/>
        </p:nvSpPr>
        <p:spPr>
          <a:xfrm>
            <a:off x="8128000" y="4191000"/>
            <a:ext cx="3302000" cy="2032000"/>
          </a:xfrm>
          <a:prstGeom prst="roundRect">
            <a:avLst>
              <a:gd name="adj" fmla="val 5000"/>
            </a:avLst>
          </a:prstGeom>
          <a:ln/>
        </p:spPr>
        <p:style>
          <a:lnRef idx="2">
            <a:schemeClr val="accent6"/>
          </a:lnRef>
          <a:fillRef idx="1">
            <a:schemeClr val="lt1"/>
          </a:fillRef>
          <a:effectRef idx="0">
            <a:schemeClr val="accent6"/>
          </a:effectRef>
          <a:fontRef idx="minor">
            <a:schemeClr val="dk1"/>
          </a:fontRef>
        </p:style>
        <p:txBody>
          <a:bodyPr vert="horz" wrap="square" lIns="254000" tIns="254000" rIns="254000" bIns="0" rtlCol="0" anchor="t" anchorCtr="0">
            <a:normAutofit/>
          </a:bodyPr>
          <a:lstStyle/>
          <a:p>
            <a:pPr indent="0" algn="l">
              <a:lnSpc>
                <a:spcPct val="125000"/>
              </a:lnSpc>
              <a:defRPr/>
            </a:pPr>
            <a:r>
              <a:rPr lang="en-US" sz="1600" b="1" i="0" u="none" strike="noStrike" dirty="0">
                <a:solidFill>
                  <a:srgbClr val="5F6563"/>
                </a:solidFill>
                <a:latin typeface="Poppins"/>
                <a:ea typeface="Poppins"/>
                <a:cs typeface="Poppins"/>
                <a:sym typeface="Poppins"/>
              </a:rPr>
              <a:t> How?</a:t>
            </a:r>
            <a:endParaRPr lang="en-US" sz="1100" dirty="0"/>
          </a:p>
          <a:p>
            <a:pPr marL="165100" indent="-165100" algn="l">
              <a:lnSpc>
                <a:spcPct val="125000"/>
              </a:lnSpc>
              <a:buClr>
                <a:srgbClr val="646464"/>
              </a:buClr>
              <a:buChar char="•"/>
            </a:pPr>
            <a:r>
              <a:rPr lang="en-US" sz="1300" b="0" i="0" u="none" strike="noStrike" dirty="0">
                <a:solidFill>
                  <a:srgbClr val="646464"/>
                </a:solidFill>
                <a:latin typeface="Open Sans"/>
                <a:ea typeface="Open Sans"/>
                <a:cs typeface="Open Sans"/>
                <a:sym typeface="Open Sans"/>
              </a:rPr>
              <a:t>Weekly releases with midweek promotional videos</a:t>
            </a:r>
          </a:p>
          <a:p>
            <a:pPr marL="165100" indent="-165100" algn="l">
              <a:lnSpc>
                <a:spcPct val="125000"/>
              </a:lnSpc>
              <a:buClr>
                <a:srgbClr val="646464"/>
              </a:buClr>
              <a:buChar char="•"/>
            </a:pPr>
            <a:r>
              <a:rPr lang="en-US" sz="1300" dirty="0">
                <a:solidFill>
                  <a:srgbClr val="646464"/>
                </a:solidFill>
                <a:latin typeface="Open Sans"/>
                <a:ea typeface="Open Sans"/>
                <a:cs typeface="Open Sans"/>
                <a:sym typeface="Open Sans"/>
              </a:rPr>
              <a:t>Responding to feedback and comments </a:t>
            </a:r>
            <a:endParaRPr lang="en-US" sz="1300" b="0" i="0" u="none" strike="noStrike" dirty="0">
              <a:solidFill>
                <a:srgbClr val="646464"/>
              </a:solidFill>
              <a:latin typeface="Open Sans"/>
              <a:ea typeface="Open Sans"/>
              <a:cs typeface="Open Sans"/>
              <a:sym typeface="Open Sans"/>
            </a:endParaRPr>
          </a:p>
          <a:p>
            <a:pPr marL="165100" indent="-165100" algn="l">
              <a:lnSpc>
                <a:spcPct val="125000"/>
              </a:lnSpc>
              <a:buClr>
                <a:srgbClr val="646464"/>
              </a:buClr>
              <a:buChar char="•"/>
            </a:pPr>
            <a:r>
              <a:rPr lang="en-US" sz="1300" b="0" i="0" u="none" strike="noStrike" dirty="0">
                <a:solidFill>
                  <a:srgbClr val="646464"/>
                </a:solidFill>
                <a:latin typeface="Open Sans"/>
                <a:ea typeface="Open Sans"/>
                <a:cs typeface="Open Sans"/>
                <a:sym typeface="Open Sans"/>
              </a:rPr>
              <a:t>Utilising social media platforms </a:t>
            </a:r>
          </a:p>
        </p:txBody>
      </p:sp>
      <p:pic>
        <p:nvPicPr>
          <p:cNvPr id="9" name="Picture 9"/>
          <p:cNvPicPr>
            <a:picLocks noChangeAspect="1"/>
          </p:cNvPicPr>
          <p:nvPr/>
        </p:nvPicPr>
        <p:blipFill>
          <a:blip r:embed="rId3">
            <a:alphaModFix amt="50000"/>
          </a:blip>
          <a:srcRect l="278" r="278"/>
          <a:stretch>
            <a:fillRect/>
          </a:stretch>
        </p:blipFill>
        <p:spPr>
          <a:xfrm>
            <a:off x="10160000" y="381000"/>
            <a:ext cx="635000" cy="787400"/>
          </a:xfrm>
          <a:prstGeom prst="rect">
            <a:avLst/>
          </a:prstGeom>
          <a:noFill/>
          <a:ln w="25400" cap="flat" cmpd="sng">
            <a:noFill/>
            <a:prstDash val="solid"/>
            <a:round/>
          </a:ln>
        </p:spPr>
      </p:pic>
      <p:pic>
        <p:nvPicPr>
          <p:cNvPr id="10" name="Picture 10"/>
          <p:cNvPicPr>
            <a:picLocks noChangeAspect="1"/>
          </p:cNvPicPr>
          <p:nvPr/>
        </p:nvPicPr>
        <p:blipFill>
          <a:blip r:embed="rId4">
            <a:alphaModFix amt="50000"/>
          </a:blip>
          <a:srcRect l="49" r="49"/>
          <a:stretch>
            <a:fillRect/>
          </a:stretch>
        </p:blipFill>
        <p:spPr>
          <a:xfrm>
            <a:off x="10922000" y="508000"/>
            <a:ext cx="1016000" cy="419100"/>
          </a:xfrm>
          <a:prstGeom prst="rect">
            <a:avLst/>
          </a:prstGeom>
          <a:noFill/>
          <a:ln w="25400" cap="flat" cmpd="sng">
            <a:noFill/>
            <a:prstDash val="solid"/>
            <a:rou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a:extLst>
            <a:ext uri="{FF2B5EF4-FFF2-40B4-BE49-F238E27FC236}">
              <a16:creationId xmlns:a16="http://schemas.microsoft.com/office/drawing/2014/main" id="{84CD601B-D266-CA70-BB6A-44D4D83A3CB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8B299D97-A76B-CD6B-6CDC-033BD311E263}"/>
              </a:ext>
            </a:extLst>
          </p:cNvPr>
          <p:cNvPicPr>
            <a:picLocks noChangeAspect="1"/>
          </p:cNvPicPr>
          <p:nvPr/>
        </p:nvPicPr>
        <p:blipFill>
          <a:blip r:embed="rId3"/>
          <a:srcRect t="1307" b="1307"/>
          <a:stretch>
            <a:fillRect/>
          </a:stretch>
        </p:blipFill>
        <p:spPr>
          <a:xfrm>
            <a:off x="2667000" y="0"/>
            <a:ext cx="6858000" cy="6858000"/>
          </a:xfrm>
          <a:prstGeom prst="rect">
            <a:avLst/>
          </a:prstGeom>
          <a:noFill/>
          <a:ln w="25400" cap="flat" cmpd="sng">
            <a:noFill/>
            <a:prstDash val="solid"/>
            <a:round/>
          </a:ln>
        </p:spPr>
      </p:pic>
      <p:sp>
        <p:nvSpPr>
          <p:cNvPr id="3" name="AutoShape 3">
            <a:extLst>
              <a:ext uri="{FF2B5EF4-FFF2-40B4-BE49-F238E27FC236}">
                <a16:creationId xmlns:a16="http://schemas.microsoft.com/office/drawing/2014/main" id="{FD752BEA-5FCC-8F3E-5C6B-DA55E5519357}"/>
              </a:ext>
            </a:extLst>
          </p:cNvPr>
          <p:cNvSpPr/>
          <p:nvPr/>
        </p:nvSpPr>
        <p:spPr>
          <a:xfrm>
            <a:off x="0" y="0"/>
            <a:ext cx="12192000" cy="6858000"/>
          </a:xfrm>
          <a:prstGeom prst="roundRect">
            <a:avLst>
              <a:gd name="adj" fmla="val 0"/>
            </a:avLst>
          </a:prstGeom>
          <a:solidFill>
            <a:srgbClr val="FFFFFF">
              <a:alpha val="70000"/>
            </a:srgbClr>
          </a:solidFill>
          <a:ln w="25400" cap="flat" cmpd="sng">
            <a:noFill/>
            <a:prstDash val="solid"/>
            <a:round/>
          </a:ln>
        </p:spPr>
        <p:txBody>
          <a:bodyPr vert="horz" wrap="square" lIns="63500" tIns="63500" rIns="63500" bIns="63500" rtlCol="0" anchor="ctr">
            <a:normAutofit/>
          </a:bodyPr>
          <a:lstStyle/>
          <a:p>
            <a:pPr algn="ctr">
              <a:defRPr/>
            </a:pPr>
            <a:endParaRPr/>
          </a:p>
        </p:txBody>
      </p:sp>
      <p:sp>
        <p:nvSpPr>
          <p:cNvPr id="4" name="AutoShape 4">
            <a:extLst>
              <a:ext uri="{FF2B5EF4-FFF2-40B4-BE49-F238E27FC236}">
                <a16:creationId xmlns:a16="http://schemas.microsoft.com/office/drawing/2014/main" id="{F07A4833-8A80-D2F7-E801-143BD4DFC15A}"/>
              </a:ext>
            </a:extLst>
          </p:cNvPr>
          <p:cNvSpPr/>
          <p:nvPr/>
        </p:nvSpPr>
        <p:spPr>
          <a:xfrm>
            <a:off x="0" y="0"/>
            <a:ext cx="12192000" cy="6858000"/>
          </a:xfrm>
          <a:prstGeom prst="rect">
            <a:avLst/>
          </a:prstGeom>
          <a:noFill/>
          <a:ln w="12700" cap="flat" cmpd="sng">
            <a:noFill/>
            <a:prstDash val="solid"/>
            <a:round/>
          </a:ln>
        </p:spPr>
        <p:txBody>
          <a:bodyPr vert="horz" wrap="square" lIns="0" tIns="0" rIns="0" bIns="0" rtlCol="0" anchor="ctr" anchorCtr="0">
            <a:normAutofit/>
          </a:bodyPr>
          <a:lstStyle/>
          <a:p>
            <a:pPr indent="0" algn="ctr">
              <a:lnSpc>
                <a:spcPct val="125000"/>
              </a:lnSpc>
              <a:defRPr/>
            </a:pPr>
            <a:r>
              <a:rPr lang="en-US" sz="6400" b="1" dirty="0">
                <a:solidFill>
                  <a:srgbClr val="0D3D38"/>
                </a:solidFill>
                <a:latin typeface="Montserrat"/>
                <a:sym typeface="Montserrat"/>
              </a:rPr>
              <a:t>Podcasting as Teaching Resource / Pedagogy </a:t>
            </a:r>
            <a:endParaRPr lang="en-US" sz="1100" dirty="0"/>
          </a:p>
        </p:txBody>
      </p:sp>
    </p:spTree>
    <p:extLst>
      <p:ext uri="{BB962C8B-B14F-4D97-AF65-F5344CB8AC3E}">
        <p14:creationId xmlns:p14="http://schemas.microsoft.com/office/powerpoint/2010/main" val="3034389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p:cNvGrpSpPr/>
        <p:nvPr/>
      </p:nvGrpSpPr>
      <p:grpSpPr>
        <a:xfrm>
          <a:off x="0" y="0"/>
          <a:ext cx="0" cy="0"/>
          <a:chOff x="0" y="0"/>
          <a:chExt cx="0" cy="0"/>
        </a:xfrm>
      </p:grpSpPr>
      <p:sp>
        <p:nvSpPr>
          <p:cNvPr id="2" name="AutoShape 2"/>
          <p:cNvSpPr/>
          <p:nvPr/>
        </p:nvSpPr>
        <p:spPr>
          <a:xfrm>
            <a:off x="483264" y="254000"/>
            <a:ext cx="8890000"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3600" b="1" i="0" u="none" strike="noStrike" dirty="0">
                <a:solidFill>
                  <a:srgbClr val="33CCCC"/>
                </a:solidFill>
                <a:latin typeface="Montserrat"/>
                <a:ea typeface="Montserrat"/>
                <a:cs typeface="Montserrat"/>
                <a:sym typeface="Montserrat"/>
              </a:rPr>
              <a:t>P</a:t>
            </a:r>
            <a:r>
              <a:rPr lang="en-US" sz="3600" b="1" dirty="0">
                <a:solidFill>
                  <a:srgbClr val="33CCCC"/>
                </a:solidFill>
                <a:latin typeface="Montserrat"/>
                <a:ea typeface="Montserrat"/>
                <a:cs typeface="Montserrat"/>
                <a:sym typeface="Montserrat"/>
              </a:rPr>
              <a:t>odcasting as a Teaching Resource  </a:t>
            </a:r>
            <a:endParaRPr lang="en-US" sz="1100" dirty="0">
              <a:solidFill>
                <a:srgbClr val="33CCCC"/>
              </a:solidFill>
            </a:endParaRPr>
          </a:p>
        </p:txBody>
      </p:sp>
      <p:sp>
        <p:nvSpPr>
          <p:cNvPr id="3" name="AutoShape 3"/>
          <p:cNvSpPr/>
          <p:nvPr/>
        </p:nvSpPr>
        <p:spPr>
          <a:xfrm>
            <a:off x="483264" y="1016000"/>
            <a:ext cx="10668000" cy="508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1600" i="1" dirty="0">
                <a:solidFill>
                  <a:srgbClr val="5F6563"/>
                </a:solidFill>
                <a:latin typeface="Open Sans"/>
                <a:ea typeface="Open Sans"/>
                <a:cs typeface="Open Sans"/>
                <a:sym typeface="Open Sans"/>
              </a:rPr>
              <a:t>Can we evolve our teaching methods?</a:t>
            </a:r>
            <a:endParaRPr lang="en-US" sz="1100" i="1" dirty="0"/>
          </a:p>
        </p:txBody>
      </p:sp>
      <p:sp>
        <p:nvSpPr>
          <p:cNvPr id="4" name="AutoShape 4"/>
          <p:cNvSpPr/>
          <p:nvPr/>
        </p:nvSpPr>
        <p:spPr>
          <a:xfrm>
            <a:off x="254000" y="1972056"/>
            <a:ext cx="6242304" cy="4629912"/>
          </a:xfrm>
          <a:prstGeom prst="roundRect">
            <a:avLst>
              <a:gd name="adj" fmla="val 2666"/>
            </a:avLst>
          </a:prstGeom>
          <a:solidFill>
            <a:srgbClr val="F0F0F0">
              <a:alpha val="100000"/>
            </a:srgbClr>
          </a:solidFill>
          <a:ln w="25400" cap="flat" cmpd="sng">
            <a:noFill/>
            <a:prstDash val="solid"/>
            <a:round/>
          </a:ln>
        </p:spPr>
        <p:txBody>
          <a:bodyPr vert="horz" wrap="square" lIns="508000" tIns="381000" rIns="508000" bIns="0" rtlCol="0" anchor="t" anchorCtr="0">
            <a:normAutofit fontScale="85000" lnSpcReduction="10000"/>
          </a:bodyPr>
          <a:lstStyle/>
          <a:p>
            <a:pPr algn="l">
              <a:lnSpc>
                <a:spcPct val="125000"/>
              </a:lnSpc>
            </a:pPr>
            <a:r>
              <a:rPr lang="en-GB" sz="1600" b="0" u="none" strike="noStrike" dirty="0">
                <a:solidFill>
                  <a:srgbClr val="646464"/>
                </a:solidFill>
                <a:latin typeface="Open Sans"/>
                <a:ea typeface="Open Sans"/>
                <a:cs typeface="Open Sans"/>
                <a:sym typeface="Open Sans"/>
              </a:rPr>
              <a:t>Podcasting activities have gathered popularity in the twenty-first century for pedagogical activities. This has been due to the COVID-19 pandemic and universities around the world in maintaining the social distancing rule. (Adu, Abu Ziden &amp; Ismail, 2021)</a:t>
            </a:r>
          </a:p>
          <a:p>
            <a:pPr algn="l">
              <a:lnSpc>
                <a:spcPct val="125000"/>
              </a:lnSpc>
            </a:pPr>
            <a:endParaRPr lang="en-GB" sz="1600" b="0" u="none" strike="noStrike" dirty="0">
              <a:solidFill>
                <a:srgbClr val="646464"/>
              </a:solidFill>
              <a:latin typeface="Open Sans"/>
              <a:ea typeface="Open Sans"/>
              <a:cs typeface="Open Sans"/>
              <a:sym typeface="Open Sans"/>
            </a:endParaRPr>
          </a:p>
          <a:p>
            <a:pPr algn="l">
              <a:lnSpc>
                <a:spcPct val="125000"/>
              </a:lnSpc>
            </a:pPr>
            <a:r>
              <a:rPr lang="en-GB" sz="1600" b="0" u="none" strike="noStrike" dirty="0">
                <a:solidFill>
                  <a:srgbClr val="646464"/>
                </a:solidFill>
                <a:latin typeface="Open Sans"/>
                <a:ea typeface="Open Sans"/>
                <a:cs typeface="Open Sans"/>
                <a:sym typeface="Open Sans"/>
              </a:rPr>
              <a:t>The ultimate benefit of storytelling, is the special status that stories have regarding their memorability, derived through</a:t>
            </a:r>
          </a:p>
          <a:p>
            <a:pPr algn="l">
              <a:lnSpc>
                <a:spcPct val="125000"/>
              </a:lnSpc>
            </a:pPr>
            <a:r>
              <a:rPr lang="en-GB" sz="1600" b="0" u="none" strike="noStrike" dirty="0">
                <a:solidFill>
                  <a:srgbClr val="646464"/>
                </a:solidFill>
                <a:latin typeface="Open Sans"/>
                <a:ea typeface="Open Sans"/>
                <a:cs typeface="Open Sans"/>
                <a:sym typeface="Open Sans"/>
              </a:rPr>
              <a:t>their narrative structure and the emotional investment they elicit from their audience (Landrum </a:t>
            </a:r>
            <a:r>
              <a:rPr lang="en-GB" sz="1600" b="0" u="none" strike="noStrike" dirty="0" err="1">
                <a:solidFill>
                  <a:srgbClr val="646464"/>
                </a:solidFill>
                <a:latin typeface="Open Sans"/>
                <a:ea typeface="Open Sans"/>
                <a:cs typeface="Open Sans"/>
                <a:sym typeface="Open Sans"/>
              </a:rPr>
              <a:t>etal</a:t>
            </a:r>
            <a:r>
              <a:rPr lang="en-GB" sz="1600" b="0" u="none" strike="noStrike" dirty="0">
                <a:solidFill>
                  <a:srgbClr val="646464"/>
                </a:solidFill>
                <a:latin typeface="Open Sans"/>
                <a:ea typeface="Open Sans"/>
                <a:cs typeface="Open Sans"/>
                <a:sym typeface="Open Sans"/>
              </a:rPr>
              <a:t>, 2019)</a:t>
            </a:r>
          </a:p>
          <a:p>
            <a:pPr algn="l">
              <a:lnSpc>
                <a:spcPct val="125000"/>
              </a:lnSpc>
            </a:pPr>
            <a:endParaRPr lang="en-GB" sz="1600" dirty="0">
              <a:solidFill>
                <a:srgbClr val="646464"/>
              </a:solidFill>
              <a:latin typeface="Open Sans"/>
              <a:ea typeface="Open Sans"/>
              <a:cs typeface="Open Sans"/>
              <a:sym typeface="Open Sans"/>
            </a:endParaRPr>
          </a:p>
          <a:p>
            <a:pPr algn="l">
              <a:lnSpc>
                <a:spcPct val="125000"/>
              </a:lnSpc>
            </a:pPr>
            <a:r>
              <a:rPr lang="en-GB" sz="1600" b="0" u="none" strike="noStrike" dirty="0">
                <a:solidFill>
                  <a:srgbClr val="646464"/>
                </a:solidFill>
                <a:latin typeface="Open Sans"/>
                <a:ea typeface="Open Sans"/>
                <a:cs typeface="Open Sans"/>
                <a:sym typeface="Open Sans"/>
              </a:rPr>
              <a:t>The Fox-Singer Framework outlines six key constructs that support podcasting as a pedagogical practice in social work education. It’s not about adding podcasts just to seem tech-savvy – it’s about aligning content with transformative learning theory, relationship-based practice, and experiential education.</a:t>
            </a:r>
          </a:p>
          <a:p>
            <a:pPr algn="l">
              <a:lnSpc>
                <a:spcPct val="125000"/>
              </a:lnSpc>
            </a:pPr>
            <a:endParaRPr lang="en-US" sz="1600" b="0" u="none" strike="noStrike" dirty="0">
              <a:solidFill>
                <a:srgbClr val="646464"/>
              </a:solidFill>
              <a:latin typeface="Open Sans"/>
              <a:ea typeface="Open Sans"/>
              <a:cs typeface="Open Sans"/>
              <a:sym typeface="Open Sans"/>
            </a:endParaRPr>
          </a:p>
        </p:txBody>
      </p:sp>
      <p:pic>
        <p:nvPicPr>
          <p:cNvPr id="5" name="Picture 5"/>
          <p:cNvPicPr>
            <a:picLocks noChangeAspect="1"/>
          </p:cNvPicPr>
          <p:nvPr/>
        </p:nvPicPr>
        <p:blipFill>
          <a:blip r:embed="rId3">
            <a:alphaModFix amt="50000"/>
          </a:blip>
          <a:srcRect l="278" r="278"/>
          <a:stretch>
            <a:fillRect/>
          </a:stretch>
        </p:blipFill>
        <p:spPr>
          <a:xfrm>
            <a:off x="10160000" y="381000"/>
            <a:ext cx="635000" cy="787400"/>
          </a:xfrm>
          <a:prstGeom prst="rect">
            <a:avLst/>
          </a:prstGeom>
          <a:noFill/>
          <a:ln w="25400" cap="flat" cmpd="sng">
            <a:noFill/>
            <a:prstDash val="solid"/>
            <a:round/>
          </a:ln>
        </p:spPr>
      </p:pic>
      <p:pic>
        <p:nvPicPr>
          <p:cNvPr id="6" name="Picture 6"/>
          <p:cNvPicPr>
            <a:picLocks noChangeAspect="1"/>
          </p:cNvPicPr>
          <p:nvPr/>
        </p:nvPicPr>
        <p:blipFill>
          <a:blip r:embed="rId4">
            <a:alphaModFix amt="50000"/>
          </a:blip>
          <a:srcRect l="49" r="49"/>
          <a:stretch>
            <a:fillRect/>
          </a:stretch>
        </p:blipFill>
        <p:spPr>
          <a:xfrm>
            <a:off x="10922000" y="508000"/>
            <a:ext cx="1016000" cy="419100"/>
          </a:xfrm>
          <a:prstGeom prst="rect">
            <a:avLst/>
          </a:prstGeom>
          <a:noFill/>
          <a:ln w="25400" cap="flat" cmpd="sng">
            <a:noFill/>
            <a:prstDash val="solid"/>
            <a:round/>
          </a:ln>
        </p:spPr>
      </p:pic>
      <p:pic>
        <p:nvPicPr>
          <p:cNvPr id="8" name="Picture 7" descr="A person talking to a person on a table&#10;&#10;AI-generated content may be incorrect.">
            <a:extLst>
              <a:ext uri="{FF2B5EF4-FFF2-40B4-BE49-F238E27FC236}">
                <a16:creationId xmlns:a16="http://schemas.microsoft.com/office/drawing/2014/main" id="{A52C3F11-AC0F-69BA-910D-84B18B1E6E4E}"/>
              </a:ext>
            </a:extLst>
          </p:cNvPr>
          <p:cNvPicPr>
            <a:picLocks noChangeAspect="1"/>
          </p:cNvPicPr>
          <p:nvPr/>
        </p:nvPicPr>
        <p:blipFill>
          <a:blip r:embed="rId5"/>
          <a:stretch>
            <a:fillRect/>
          </a:stretch>
        </p:blipFill>
        <p:spPr>
          <a:xfrm>
            <a:off x="6808529" y="2667000"/>
            <a:ext cx="5129471" cy="28895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95000"/>
          </a:srgbClr>
        </a:solidFill>
        <a:effectLst/>
      </p:bgPr>
    </p:bg>
    <p:spTree>
      <p:nvGrpSpPr>
        <p:cNvPr id="1" name="">
          <a:extLst>
            <a:ext uri="{FF2B5EF4-FFF2-40B4-BE49-F238E27FC236}">
              <a16:creationId xmlns:a16="http://schemas.microsoft.com/office/drawing/2014/main" id="{DFED0331-2F84-76AB-C22D-05BD6EF5F45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C9B4AA2-1DD1-2B68-735C-BC21C21B488A}"/>
              </a:ext>
            </a:extLst>
          </p:cNvPr>
          <p:cNvSpPr/>
          <p:nvPr/>
        </p:nvSpPr>
        <p:spPr>
          <a:xfrm>
            <a:off x="608444" y="301752"/>
            <a:ext cx="8890000" cy="762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3600" b="1" i="0" u="none" strike="noStrike" dirty="0">
                <a:solidFill>
                  <a:srgbClr val="33CCCC"/>
                </a:solidFill>
                <a:latin typeface="Montserrat"/>
                <a:ea typeface="Montserrat"/>
                <a:cs typeface="Montserrat"/>
                <a:sym typeface="Montserrat"/>
              </a:rPr>
              <a:t>P</a:t>
            </a:r>
            <a:r>
              <a:rPr lang="en-US" sz="3600" b="1" dirty="0">
                <a:solidFill>
                  <a:srgbClr val="33CCCC"/>
                </a:solidFill>
                <a:latin typeface="Montserrat"/>
                <a:ea typeface="Montserrat"/>
                <a:cs typeface="Montserrat"/>
                <a:sym typeface="Montserrat"/>
              </a:rPr>
              <a:t>odcasting as a Teaching Resource  </a:t>
            </a:r>
            <a:endParaRPr lang="en-US" sz="1100" dirty="0">
              <a:solidFill>
                <a:srgbClr val="33CCCC"/>
              </a:solidFill>
            </a:endParaRPr>
          </a:p>
        </p:txBody>
      </p:sp>
      <p:sp>
        <p:nvSpPr>
          <p:cNvPr id="3" name="AutoShape 3">
            <a:extLst>
              <a:ext uri="{FF2B5EF4-FFF2-40B4-BE49-F238E27FC236}">
                <a16:creationId xmlns:a16="http://schemas.microsoft.com/office/drawing/2014/main" id="{72F0E5DC-1471-9698-EC32-BD6A64C5A43C}"/>
              </a:ext>
            </a:extLst>
          </p:cNvPr>
          <p:cNvSpPr/>
          <p:nvPr/>
        </p:nvSpPr>
        <p:spPr>
          <a:xfrm>
            <a:off x="608444" y="1128268"/>
            <a:ext cx="10668000" cy="508000"/>
          </a:xfrm>
          <a:prstGeom prst="rect">
            <a:avLst/>
          </a:prstGeom>
          <a:noFill/>
          <a:ln w="12700" cap="flat" cmpd="sng">
            <a:noFill/>
            <a:prstDash val="solid"/>
            <a:round/>
          </a:ln>
        </p:spPr>
        <p:txBody>
          <a:bodyPr vert="horz" wrap="square" lIns="0" tIns="0" rIns="0" bIns="0" rtlCol="0" anchor="t" anchorCtr="0">
            <a:normAutofit/>
          </a:bodyPr>
          <a:lstStyle/>
          <a:p>
            <a:pPr indent="0" algn="l">
              <a:lnSpc>
                <a:spcPct val="125000"/>
              </a:lnSpc>
              <a:defRPr/>
            </a:pPr>
            <a:r>
              <a:rPr lang="en-US" sz="1600" i="1" dirty="0">
                <a:solidFill>
                  <a:srgbClr val="5F6563"/>
                </a:solidFill>
                <a:latin typeface="Open Sans"/>
                <a:ea typeface="Open Sans"/>
                <a:cs typeface="Open Sans"/>
                <a:sym typeface="Open Sans"/>
              </a:rPr>
              <a:t>Can we evolve our teaching methods?</a:t>
            </a:r>
            <a:endParaRPr lang="en-US" sz="1100" i="1" dirty="0"/>
          </a:p>
        </p:txBody>
      </p:sp>
      <p:sp>
        <p:nvSpPr>
          <p:cNvPr id="4" name="AutoShape 4">
            <a:extLst>
              <a:ext uri="{FF2B5EF4-FFF2-40B4-BE49-F238E27FC236}">
                <a16:creationId xmlns:a16="http://schemas.microsoft.com/office/drawing/2014/main" id="{86517271-9F49-E0EE-2B28-90EC3A05C1AC}"/>
              </a:ext>
            </a:extLst>
          </p:cNvPr>
          <p:cNvSpPr/>
          <p:nvPr/>
        </p:nvSpPr>
        <p:spPr>
          <a:xfrm>
            <a:off x="608444" y="1823244"/>
            <a:ext cx="5920372" cy="4733004"/>
          </a:xfrm>
          <a:prstGeom prst="roundRect">
            <a:avLst>
              <a:gd name="adj" fmla="val 2666"/>
            </a:avLst>
          </a:prstGeom>
          <a:solidFill>
            <a:srgbClr val="F0F0F0">
              <a:alpha val="100000"/>
            </a:srgbClr>
          </a:solidFill>
          <a:ln w="25400" cap="flat" cmpd="sng">
            <a:noFill/>
            <a:prstDash val="solid"/>
            <a:round/>
          </a:ln>
        </p:spPr>
        <p:txBody>
          <a:bodyPr vert="horz" wrap="square" lIns="508000" tIns="381000" rIns="508000" bIns="0" rtlCol="0" anchor="t" anchorCtr="0">
            <a:normAutofit fontScale="62500" lnSpcReduction="20000"/>
          </a:bodyPr>
          <a:lstStyle/>
          <a:p>
            <a:pPr algn="l">
              <a:spcAft>
                <a:spcPts val="1800"/>
              </a:spcAft>
              <a:buNone/>
            </a:pPr>
            <a:r>
              <a:rPr lang="en-GB" sz="2000" b="0" i="0" dirty="0">
                <a:solidFill>
                  <a:srgbClr val="5E5E5E"/>
                </a:solidFill>
                <a:effectLst/>
                <a:latin typeface="Cabin"/>
              </a:rPr>
              <a:t>Here’s a brief look at the six components:</a:t>
            </a:r>
          </a:p>
          <a:p>
            <a:pPr algn="l">
              <a:spcAft>
                <a:spcPts val="300"/>
              </a:spcAft>
              <a:buFont typeface="+mj-lt"/>
              <a:buAutoNum type="arabicPeriod"/>
            </a:pPr>
            <a:r>
              <a:rPr lang="en-GB" sz="2000" b="1" i="0" dirty="0">
                <a:solidFill>
                  <a:srgbClr val="5E5E5E"/>
                </a:solidFill>
                <a:effectLst/>
                <a:latin typeface="Cabin"/>
              </a:rPr>
              <a:t>Transformative Learning</a:t>
            </a:r>
            <a:r>
              <a:rPr lang="en-GB" sz="2000" b="0" i="0" dirty="0">
                <a:solidFill>
                  <a:srgbClr val="5E5E5E"/>
                </a:solidFill>
                <a:effectLst/>
                <a:latin typeface="Cabin"/>
              </a:rPr>
              <a:t> – Use podcasts to introduce disorienting dilemmas and support critical reflection and perspective transformation.</a:t>
            </a:r>
          </a:p>
          <a:p>
            <a:pPr algn="l">
              <a:spcAft>
                <a:spcPts val="300"/>
              </a:spcAft>
              <a:buFont typeface="+mj-lt"/>
              <a:buAutoNum type="arabicPeriod"/>
            </a:pPr>
            <a:r>
              <a:rPr lang="en-GB" sz="2000" b="1" i="0" dirty="0">
                <a:solidFill>
                  <a:srgbClr val="5E5E5E"/>
                </a:solidFill>
                <a:effectLst/>
                <a:latin typeface="Cabin"/>
              </a:rPr>
              <a:t>Relationship-Based Practice</a:t>
            </a:r>
            <a:r>
              <a:rPr lang="en-GB" sz="2000" b="0" i="0" dirty="0">
                <a:solidFill>
                  <a:srgbClr val="5E5E5E"/>
                </a:solidFill>
                <a:effectLst/>
                <a:latin typeface="Cabin"/>
              </a:rPr>
              <a:t> – Foster empathy and trust through audio stories; encourage students to create their own episodes as a form of relational learning.</a:t>
            </a:r>
          </a:p>
          <a:p>
            <a:pPr algn="l">
              <a:spcAft>
                <a:spcPts val="300"/>
              </a:spcAft>
              <a:buFont typeface="+mj-lt"/>
              <a:buAutoNum type="arabicPeriod"/>
            </a:pPr>
            <a:r>
              <a:rPr lang="en-GB" sz="2000" b="1" i="0" dirty="0">
                <a:solidFill>
                  <a:srgbClr val="5E5E5E"/>
                </a:solidFill>
                <a:effectLst/>
                <a:latin typeface="Cabin"/>
              </a:rPr>
              <a:t>Experiential Learning</a:t>
            </a:r>
            <a:r>
              <a:rPr lang="en-GB" sz="2000" b="0" i="0" dirty="0">
                <a:solidFill>
                  <a:srgbClr val="5E5E5E"/>
                </a:solidFill>
                <a:effectLst/>
                <a:latin typeface="Cabin"/>
              </a:rPr>
              <a:t> – Simulate client interactions or field scenarios through podcasts, then build assignments around role-play or case analysis.</a:t>
            </a:r>
          </a:p>
          <a:p>
            <a:pPr algn="l">
              <a:spcAft>
                <a:spcPts val="300"/>
              </a:spcAft>
              <a:buFont typeface="+mj-lt"/>
              <a:buAutoNum type="arabicPeriod"/>
            </a:pPr>
            <a:endParaRPr lang="en-GB" sz="2000" b="0" i="0" dirty="0">
              <a:solidFill>
                <a:srgbClr val="5E5E5E"/>
              </a:solidFill>
              <a:effectLst/>
              <a:latin typeface="Cabin"/>
            </a:endParaRPr>
          </a:p>
          <a:p>
            <a:pPr algn="l">
              <a:spcAft>
                <a:spcPts val="300"/>
              </a:spcAft>
              <a:buFont typeface="+mj-lt"/>
              <a:buAutoNum type="arabicPeriod"/>
            </a:pPr>
            <a:r>
              <a:rPr lang="en-GB" sz="2000" b="1" i="0" dirty="0">
                <a:solidFill>
                  <a:srgbClr val="5E5E5E"/>
                </a:solidFill>
                <a:effectLst/>
                <a:latin typeface="Cabin"/>
              </a:rPr>
              <a:t>Pedagogical Blueprinting</a:t>
            </a:r>
            <a:r>
              <a:rPr lang="en-GB" sz="2000" b="0" i="0" dirty="0">
                <a:solidFill>
                  <a:srgbClr val="5E5E5E"/>
                </a:solidFill>
                <a:effectLst/>
                <a:latin typeface="Cabin"/>
              </a:rPr>
              <a:t> – Integrate podcasting into the curriculum and assessment plan with clear objectives—not as an afterthought.</a:t>
            </a:r>
          </a:p>
          <a:p>
            <a:pPr algn="l">
              <a:spcAft>
                <a:spcPts val="300"/>
              </a:spcAft>
              <a:buFont typeface="+mj-lt"/>
              <a:buAutoNum type="arabicPeriod"/>
            </a:pPr>
            <a:endParaRPr lang="en-GB" sz="2000" b="0" i="0" dirty="0">
              <a:solidFill>
                <a:srgbClr val="5E5E5E"/>
              </a:solidFill>
              <a:effectLst/>
              <a:latin typeface="Cabin"/>
            </a:endParaRPr>
          </a:p>
          <a:p>
            <a:pPr algn="l">
              <a:spcAft>
                <a:spcPts val="300"/>
              </a:spcAft>
              <a:buFont typeface="+mj-lt"/>
              <a:buAutoNum type="arabicPeriod"/>
            </a:pPr>
            <a:r>
              <a:rPr lang="en-GB" sz="2000" b="1" i="0" dirty="0">
                <a:solidFill>
                  <a:srgbClr val="5E5E5E"/>
                </a:solidFill>
                <a:effectLst/>
                <a:latin typeface="Cabin"/>
              </a:rPr>
              <a:t>Storytelling &amp; Lived Experience</a:t>
            </a:r>
            <a:r>
              <a:rPr lang="en-GB" sz="2000" b="0" i="0" dirty="0">
                <a:solidFill>
                  <a:srgbClr val="5E5E5E"/>
                </a:solidFill>
                <a:effectLst/>
                <a:latin typeface="Cabin"/>
              </a:rPr>
              <a:t> – Prioritise narratives from marginalized communities to teach narrative competence and justice-oriented listening.’</a:t>
            </a:r>
          </a:p>
          <a:p>
            <a:pPr algn="l">
              <a:spcAft>
                <a:spcPts val="300"/>
              </a:spcAft>
              <a:buFont typeface="+mj-lt"/>
              <a:buAutoNum type="arabicPeriod"/>
            </a:pPr>
            <a:endParaRPr lang="en-GB" sz="2000" b="0" i="0" dirty="0">
              <a:solidFill>
                <a:srgbClr val="5E5E5E"/>
              </a:solidFill>
              <a:effectLst/>
              <a:latin typeface="Cabin"/>
            </a:endParaRPr>
          </a:p>
          <a:p>
            <a:pPr algn="l">
              <a:spcAft>
                <a:spcPts val="300"/>
              </a:spcAft>
              <a:buFont typeface="+mj-lt"/>
              <a:buAutoNum type="arabicPeriod"/>
            </a:pPr>
            <a:r>
              <a:rPr lang="en-GB" sz="2000" b="1" i="0" dirty="0">
                <a:solidFill>
                  <a:srgbClr val="5E5E5E"/>
                </a:solidFill>
                <a:effectLst/>
                <a:latin typeface="Cabin"/>
              </a:rPr>
              <a:t>Rigor &amp; Relevance</a:t>
            </a:r>
            <a:r>
              <a:rPr lang="en-GB" sz="2000" b="0" i="0" dirty="0">
                <a:solidFill>
                  <a:srgbClr val="5E5E5E"/>
                </a:solidFill>
                <a:effectLst/>
                <a:latin typeface="Cabin"/>
              </a:rPr>
              <a:t> – Choose content grounded in research or community-defined expertise and continuously evaluate podcasting’s pedagogical impact.</a:t>
            </a:r>
          </a:p>
          <a:p>
            <a:pPr algn="l">
              <a:spcAft>
                <a:spcPts val="300"/>
              </a:spcAft>
            </a:pPr>
            <a:endParaRPr lang="en-GB" sz="2000" dirty="0">
              <a:solidFill>
                <a:srgbClr val="5E5E5E"/>
              </a:solidFill>
              <a:latin typeface="Cabin"/>
            </a:endParaRPr>
          </a:p>
          <a:p>
            <a:pPr algn="l">
              <a:spcAft>
                <a:spcPts val="300"/>
              </a:spcAft>
            </a:pPr>
            <a:r>
              <a:rPr lang="en-GB" sz="2000" b="0" i="0" dirty="0">
                <a:solidFill>
                  <a:srgbClr val="5E5E5E"/>
                </a:solidFill>
                <a:effectLst/>
                <a:latin typeface="Cabin"/>
              </a:rPr>
              <a:t>(Singer &amp; Fox, 2025)</a:t>
            </a:r>
          </a:p>
        </p:txBody>
      </p:sp>
      <p:pic>
        <p:nvPicPr>
          <p:cNvPr id="5" name="Picture 5">
            <a:extLst>
              <a:ext uri="{FF2B5EF4-FFF2-40B4-BE49-F238E27FC236}">
                <a16:creationId xmlns:a16="http://schemas.microsoft.com/office/drawing/2014/main" id="{A28E860B-71B6-FF2F-BEB2-7282C4E4CCC9}"/>
              </a:ext>
            </a:extLst>
          </p:cNvPr>
          <p:cNvPicPr>
            <a:picLocks noChangeAspect="1"/>
          </p:cNvPicPr>
          <p:nvPr/>
        </p:nvPicPr>
        <p:blipFill>
          <a:blip r:embed="rId3">
            <a:alphaModFix amt="50000"/>
          </a:blip>
          <a:srcRect l="278" r="278"/>
          <a:stretch>
            <a:fillRect/>
          </a:stretch>
        </p:blipFill>
        <p:spPr>
          <a:xfrm>
            <a:off x="10160000" y="381000"/>
            <a:ext cx="635000" cy="787400"/>
          </a:xfrm>
          <a:prstGeom prst="rect">
            <a:avLst/>
          </a:prstGeom>
          <a:noFill/>
          <a:ln w="25400" cap="flat" cmpd="sng">
            <a:noFill/>
            <a:prstDash val="solid"/>
            <a:round/>
          </a:ln>
        </p:spPr>
      </p:pic>
      <p:pic>
        <p:nvPicPr>
          <p:cNvPr id="6" name="Picture 6">
            <a:extLst>
              <a:ext uri="{FF2B5EF4-FFF2-40B4-BE49-F238E27FC236}">
                <a16:creationId xmlns:a16="http://schemas.microsoft.com/office/drawing/2014/main" id="{E0EFAE67-2D06-0728-09D3-EE106652722B}"/>
              </a:ext>
            </a:extLst>
          </p:cNvPr>
          <p:cNvPicPr>
            <a:picLocks noChangeAspect="1"/>
          </p:cNvPicPr>
          <p:nvPr/>
        </p:nvPicPr>
        <p:blipFill>
          <a:blip r:embed="rId4">
            <a:alphaModFix amt="50000"/>
          </a:blip>
          <a:srcRect l="49" r="49"/>
          <a:stretch>
            <a:fillRect/>
          </a:stretch>
        </p:blipFill>
        <p:spPr>
          <a:xfrm>
            <a:off x="10922000" y="508000"/>
            <a:ext cx="1016000" cy="419100"/>
          </a:xfrm>
          <a:prstGeom prst="rect">
            <a:avLst/>
          </a:prstGeom>
          <a:noFill/>
          <a:ln w="25400" cap="flat" cmpd="sng">
            <a:noFill/>
            <a:prstDash val="solid"/>
            <a:round/>
          </a:ln>
        </p:spPr>
      </p:pic>
      <p:pic>
        <p:nvPicPr>
          <p:cNvPr id="1026" name="Picture 2">
            <a:extLst>
              <a:ext uri="{FF2B5EF4-FFF2-40B4-BE49-F238E27FC236}">
                <a16:creationId xmlns:a16="http://schemas.microsoft.com/office/drawing/2014/main" id="{95EFB422-D30E-22AB-2E79-5A210EEA39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64" t="2582" r="12109"/>
          <a:stretch>
            <a:fillRect/>
          </a:stretch>
        </p:blipFill>
        <p:spPr bwMode="auto">
          <a:xfrm>
            <a:off x="7269480" y="1397000"/>
            <a:ext cx="4443984" cy="490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288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C866B6537804D86EA93CE77116DC4" ma:contentTypeVersion="15" ma:contentTypeDescription="Create a new document." ma:contentTypeScope="" ma:versionID="e49e49306022b9418ace4255262ecb03">
  <xsd:schema xmlns:xsd="http://www.w3.org/2001/XMLSchema" xmlns:xs="http://www.w3.org/2001/XMLSchema" xmlns:p="http://schemas.microsoft.com/office/2006/metadata/properties" xmlns:ns2="cada5e76-a6be-4042-a550-726da6388da1" xmlns:ns3="2964497b-b486-4562-84f4-c2454b65fd6f" targetNamespace="http://schemas.microsoft.com/office/2006/metadata/properties" ma:root="true" ma:fieldsID="deea6363ff7cfd2b473dfe03353281e0" ns2:_="" ns3:_="">
    <xsd:import namespace="cada5e76-a6be-4042-a550-726da6388da1"/>
    <xsd:import namespace="2964497b-b486-4562-84f4-c2454b65fd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Number"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a5e76-a6be-4042-a550-726da6388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Number" ma:index="18" nillable="true" ma:displayName="Number" ma:format="Dropdown" ma:internalName="Number" ma:percentage="FALSE">
      <xsd:simpleType>
        <xsd:restriction base="dms:Number"/>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a802cd3-19d1-4162-9d92-4df546ef9c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64497b-b486-4562-84f4-c2454b65fd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f3ef375-73d2-4fca-bdd7-a91992e6fc4d}" ma:internalName="TaxCatchAll" ma:showField="CatchAllData" ma:web="2964497b-b486-4562-84f4-c2454b65fd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da5e76-a6be-4042-a550-726da6388da1">
      <Terms xmlns="http://schemas.microsoft.com/office/infopath/2007/PartnerControls"/>
    </lcf76f155ced4ddcb4097134ff3c332f>
    <TaxCatchAll xmlns="2964497b-b486-4562-84f4-c2454b65fd6f" xsi:nil="true"/>
    <Number xmlns="cada5e76-a6be-4042-a550-726da6388da1" xsi:nil="true"/>
  </documentManagement>
</p:properties>
</file>

<file path=customXml/itemProps1.xml><?xml version="1.0" encoding="utf-8"?>
<ds:datastoreItem xmlns:ds="http://schemas.openxmlformats.org/officeDocument/2006/customXml" ds:itemID="{5BF789FE-0BAD-4EA6-95A6-5212174E6A37}"/>
</file>

<file path=customXml/itemProps2.xml><?xml version="1.0" encoding="utf-8"?>
<ds:datastoreItem xmlns:ds="http://schemas.openxmlformats.org/officeDocument/2006/customXml" ds:itemID="{67F0E64E-9F7B-4369-9E1E-5D85504A6189}">
  <ds:schemaRefs>
    <ds:schemaRef ds:uri="http://schemas.microsoft.com/sharepoint/v3/contenttype/forms"/>
  </ds:schemaRefs>
</ds:datastoreItem>
</file>

<file path=customXml/itemProps3.xml><?xml version="1.0" encoding="utf-8"?>
<ds:datastoreItem xmlns:ds="http://schemas.openxmlformats.org/officeDocument/2006/customXml" ds:itemID="{743DC034-A86D-40CC-976C-1B12C3148720}">
  <ds:schemaRefs>
    <ds:schemaRef ds:uri="http://schemas.microsoft.com/sharepoint/v3"/>
    <ds:schemaRef ds:uri="http://purl.org/dc/dcmitype/"/>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www.w3.org/XML/1998/namespace"/>
    <ds:schemaRef ds:uri="29b52f15-61b6-41fd-92a1-1f27bc810418"/>
    <ds:schemaRef ds:uri="2577aa56-2f63-43ec-aa3f-317b68a86ca6"/>
    <ds:schemaRef ds:uri="http://schemas.microsoft.com/office/2006/documentManagement/types"/>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402</TotalTime>
  <Words>1453</Words>
  <Application>Microsoft Office PowerPoint</Application>
  <PresentationFormat>Widescreen</PresentationFormat>
  <Paragraphs>180</Paragraphs>
  <Slides>17</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Cabin</vt:lpstr>
      <vt:lpstr>Montserrat</vt:lpstr>
      <vt:lpstr>Open Sans</vt:lpstr>
      <vt:lpstr>Poppins</vt:lpstr>
      <vt:lpstr>Roboto Mono</vt:lpstr>
      <vt:lpstr>默认主题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Elliott, Samuel</dc:creator>
  <cp:lastModifiedBy>ELLIOTT-OLECHNOWICZ, Samuel (UNIVERSITY HOSPITALS SUSSEX NHS FOUNDATION TRUST)</cp:lastModifiedBy>
  <cp:revision>2</cp:revision>
  <dcterms:modified xsi:type="dcterms:W3CDTF">2026-03-04T09:57:49Z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0x010100520C866B6537804D86EA93CE77116DC4</vt:lpwstr>
  </property>
  <property fmtid="{D5CDD505-2E9C-101B-9397-08002B2CF9AE}" pid="3" name="MediaServiceImageTags">
    <vt:lpwstr/>
  </property>
</Properties>
</file>