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74" r:id="rId5"/>
  </p:sldMasterIdLst>
  <p:notesMasterIdLst>
    <p:notesMasterId r:id="rId16"/>
  </p:notesMasterIdLst>
  <p:handoutMasterIdLst>
    <p:handoutMasterId r:id="rId17"/>
  </p:handoutMasterIdLst>
  <p:sldIdLst>
    <p:sldId id="264" r:id="rId6"/>
    <p:sldId id="273" r:id="rId7"/>
    <p:sldId id="467" r:id="rId8"/>
    <p:sldId id="275" r:id="rId9"/>
    <p:sldId id="462" r:id="rId10"/>
    <p:sldId id="458" r:id="rId11"/>
    <p:sldId id="468" r:id="rId12"/>
    <p:sldId id="471" r:id="rId13"/>
    <p:sldId id="470" r:id="rId14"/>
    <p:sldId id="262"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689F"/>
    <a:srgbClr val="F567BF"/>
    <a:srgbClr val="E2CAF0"/>
    <a:srgbClr val="004280"/>
    <a:srgbClr val="17365E"/>
    <a:srgbClr val="66CCFF"/>
    <a:srgbClr val="0430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6558EE-B92E-4672-A4A5-9555E73EC9A4}" v="400" dt="2026-02-26T16:32:45.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28" autoAdjust="0"/>
    <p:restoredTop sz="95248" autoAdjust="0"/>
  </p:normalViewPr>
  <p:slideViewPr>
    <p:cSldViewPr snapToGrid="0" snapToObjects="1">
      <p:cViewPr varScale="1">
        <p:scale>
          <a:sx n="78" d="100"/>
          <a:sy n="78" d="100"/>
        </p:scale>
        <p:origin x="540" y="5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CF71E-0139-496D-BC7E-015EB6A22DE1}"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DE53B02-5331-431D-8CD6-F273ED42CAD9}" type="pres">
      <dgm:prSet presAssocID="{88BCF71E-0139-496D-BC7E-015EB6A22DE1}" presName="root" presStyleCnt="0">
        <dgm:presLayoutVars>
          <dgm:dir/>
          <dgm:resizeHandles val="exact"/>
        </dgm:presLayoutVars>
      </dgm:prSet>
      <dgm:spPr/>
    </dgm:pt>
  </dgm:ptLst>
  <dgm:cxnLst>
    <dgm:cxn modelId="{5AE459B8-F944-4393-BAF4-50E9DC8FFAC2}" type="presOf" srcId="{88BCF71E-0139-496D-BC7E-015EB6A22DE1}" destId="{ADE53B02-5331-431D-8CD6-F273ED42CAD9}" srcOrd="0" destOrd="0" presId="urn:microsoft.com/office/officeart/2018/5/layout/IconCircleLabelList"/>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69354B-55B3-46FE-82E8-40B7F51D3A9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GB"/>
        </a:p>
      </dgm:t>
    </dgm:pt>
    <dgm:pt modelId="{6522DD6C-948A-43D7-A3C3-11A0092D4EF7}">
      <dgm:prSet phldrT="[Text]" custT="1"/>
      <dgm:spPr>
        <a:solidFill>
          <a:srgbClr val="F567BF"/>
        </a:solidFill>
      </dgm:spPr>
      <dgm:t>
        <a:bodyPr/>
        <a:lstStyle/>
        <a:p>
          <a:pPr>
            <a:buFont typeface="Arial" panose="020B0604020202020204" pitchFamily="34" charset="0"/>
            <a:buChar char="•"/>
          </a:pPr>
          <a:r>
            <a:rPr lang="en-GB" sz="2000" dirty="0">
              <a:latin typeface="Segoe UI" panose="020B0502040204020203" pitchFamily="34" charset="0"/>
              <a:cs typeface="Segoe UI" panose="020B0502040204020203" pitchFamily="34" charset="0"/>
            </a:rPr>
            <a:t>Increased Knowledge and Capacity</a:t>
          </a:r>
        </a:p>
      </dgm:t>
    </dgm:pt>
    <dgm:pt modelId="{96FAE858-A960-410F-BED3-5D4FD54F5426}" type="parTrans" cxnId="{BC4420C4-6CE7-4C11-8771-CBBBB0C438E2}">
      <dgm:prSet/>
      <dgm:spPr/>
      <dgm:t>
        <a:bodyPr/>
        <a:lstStyle/>
        <a:p>
          <a:endParaRPr lang="en-GB"/>
        </a:p>
      </dgm:t>
    </dgm:pt>
    <dgm:pt modelId="{2458DEAA-7416-488A-976C-C4991A98DD59}" type="sibTrans" cxnId="{BC4420C4-6CE7-4C11-8771-CBBBB0C438E2}">
      <dgm:prSet/>
      <dgm:spPr/>
      <dgm:t>
        <a:bodyPr/>
        <a:lstStyle/>
        <a:p>
          <a:endParaRPr lang="en-GB"/>
        </a:p>
      </dgm:t>
    </dgm:pt>
    <dgm:pt modelId="{25C6AD92-E1DC-43B5-851A-F6B14CD53696}">
      <dgm:prSet phldrT="[Text]" custT="1"/>
      <dgm:spPr>
        <a:solidFill>
          <a:srgbClr val="F567BF"/>
        </a:solidFill>
      </dgm:spPr>
      <dgm:t>
        <a:bodyPr/>
        <a:lstStyle/>
        <a:p>
          <a:pPr>
            <a:buFont typeface="Arial" panose="020B0604020202020204" pitchFamily="34" charset="0"/>
            <a:buChar char="•"/>
          </a:pPr>
          <a:r>
            <a:rPr lang="en-GB" sz="2000" dirty="0">
              <a:latin typeface="Segoe UI" panose="020B0502040204020203" pitchFamily="34" charset="0"/>
              <a:cs typeface="Segoe UI" panose="020B0502040204020203" pitchFamily="34" charset="0"/>
            </a:rPr>
            <a:t>Improved Confidence &amp; Adoption Readiness</a:t>
          </a:r>
        </a:p>
      </dgm:t>
    </dgm:pt>
    <dgm:pt modelId="{6941D4DD-A1E6-48E8-A777-F67C228F54B6}" type="parTrans" cxnId="{4BB42EF8-A757-4C77-881B-3A0C26C7E1E2}">
      <dgm:prSet/>
      <dgm:spPr/>
      <dgm:t>
        <a:bodyPr/>
        <a:lstStyle/>
        <a:p>
          <a:endParaRPr lang="en-GB"/>
        </a:p>
      </dgm:t>
    </dgm:pt>
    <dgm:pt modelId="{2F9DCE13-B612-4A41-BB07-16849E5ED67F}" type="sibTrans" cxnId="{4BB42EF8-A757-4C77-881B-3A0C26C7E1E2}">
      <dgm:prSet/>
      <dgm:spPr/>
      <dgm:t>
        <a:bodyPr/>
        <a:lstStyle/>
        <a:p>
          <a:endParaRPr lang="en-GB"/>
        </a:p>
      </dgm:t>
    </dgm:pt>
    <dgm:pt modelId="{54E45CD5-2DAD-4210-872A-822218B40137}">
      <dgm:prSet phldrT="[Text]" custT="1"/>
      <dgm:spPr>
        <a:solidFill>
          <a:srgbClr val="F567BF"/>
        </a:solidFill>
      </dgm:spPr>
      <dgm:t>
        <a:bodyPr/>
        <a:lstStyle/>
        <a:p>
          <a:pPr>
            <a:buFont typeface="Arial" panose="020B0604020202020204" pitchFamily="34" charset="0"/>
            <a:buChar char="•"/>
          </a:pPr>
          <a:r>
            <a:rPr lang="en-GB" sz="2000" dirty="0">
              <a:latin typeface="Segoe UI" panose="020B0502040204020203" pitchFamily="34" charset="0"/>
              <a:cs typeface="Segoe UI" panose="020B0502040204020203" pitchFamily="34" charset="0"/>
            </a:rPr>
            <a:t>Better Access &amp; Visibility</a:t>
          </a:r>
        </a:p>
      </dgm:t>
    </dgm:pt>
    <dgm:pt modelId="{1EBB6386-8BF9-4B4E-ADB4-946F8FD9853B}" type="parTrans" cxnId="{0AFC9713-5026-4D37-860A-6951EF64390A}">
      <dgm:prSet/>
      <dgm:spPr/>
      <dgm:t>
        <a:bodyPr/>
        <a:lstStyle/>
        <a:p>
          <a:endParaRPr lang="en-GB"/>
        </a:p>
      </dgm:t>
    </dgm:pt>
    <dgm:pt modelId="{033DE583-8B9C-4189-887E-C8FF49404CB6}" type="sibTrans" cxnId="{0AFC9713-5026-4D37-860A-6951EF64390A}">
      <dgm:prSet/>
      <dgm:spPr/>
      <dgm:t>
        <a:bodyPr/>
        <a:lstStyle/>
        <a:p>
          <a:endParaRPr lang="en-GB"/>
        </a:p>
      </dgm:t>
    </dgm:pt>
    <dgm:pt modelId="{E344ECD4-B99B-4114-A83F-A539BCAA112D}">
      <dgm:prSet phldrT="[Text]" custT="1"/>
      <dgm:spPr>
        <a:solidFill>
          <a:srgbClr val="F567BF"/>
        </a:solidFill>
      </dgm:spPr>
      <dgm:t>
        <a:bodyPr/>
        <a:lstStyle/>
        <a:p>
          <a:pPr>
            <a:buFont typeface="Arial" panose="020B0604020202020204" pitchFamily="34" charset="0"/>
            <a:buChar char="•"/>
          </a:pPr>
          <a:r>
            <a:rPr lang="en-GB" sz="2000" dirty="0">
              <a:latin typeface="Segoe UI" panose="020B0502040204020203" pitchFamily="34" charset="0"/>
              <a:cs typeface="Segoe UI" panose="020B0502040204020203" pitchFamily="34" charset="0"/>
            </a:rPr>
            <a:t>System-Level Impact</a:t>
          </a:r>
          <a:endParaRPr lang="en-GB" sz="2000" dirty="0"/>
        </a:p>
      </dgm:t>
    </dgm:pt>
    <dgm:pt modelId="{FCB13246-744C-4E24-BE39-C326FF71CD5F}" type="parTrans" cxnId="{F70A6884-5A5E-4F17-824C-2FACE708E9B7}">
      <dgm:prSet/>
      <dgm:spPr/>
      <dgm:t>
        <a:bodyPr/>
        <a:lstStyle/>
        <a:p>
          <a:endParaRPr lang="en-GB"/>
        </a:p>
      </dgm:t>
    </dgm:pt>
    <dgm:pt modelId="{C05F1D7F-CC35-45BE-8091-7E54270DE745}" type="sibTrans" cxnId="{F70A6884-5A5E-4F17-824C-2FACE708E9B7}">
      <dgm:prSet/>
      <dgm:spPr/>
      <dgm:t>
        <a:bodyPr/>
        <a:lstStyle/>
        <a:p>
          <a:endParaRPr lang="en-GB"/>
        </a:p>
      </dgm:t>
    </dgm:pt>
    <dgm:pt modelId="{0B0F0E97-BC65-41BF-9422-4998F231F5F9}" type="pres">
      <dgm:prSet presAssocID="{4569354B-55B3-46FE-82E8-40B7F51D3A97}" presName="matrix" presStyleCnt="0">
        <dgm:presLayoutVars>
          <dgm:chMax val="1"/>
          <dgm:dir/>
          <dgm:resizeHandles val="exact"/>
        </dgm:presLayoutVars>
      </dgm:prSet>
      <dgm:spPr/>
    </dgm:pt>
    <dgm:pt modelId="{F8176780-ACA4-48AC-B127-963A2FCA37DE}" type="pres">
      <dgm:prSet presAssocID="{4569354B-55B3-46FE-82E8-40B7F51D3A97}" presName="diamond" presStyleLbl="bgShp" presStyleIdx="0" presStyleCnt="1"/>
      <dgm:spPr>
        <a:solidFill>
          <a:srgbClr val="E2CAF0"/>
        </a:solidFill>
      </dgm:spPr>
    </dgm:pt>
    <dgm:pt modelId="{872A4197-696B-43E8-B78B-EF9E5B6FA8E7}" type="pres">
      <dgm:prSet presAssocID="{4569354B-55B3-46FE-82E8-40B7F51D3A97}" presName="quad1" presStyleLbl="node1" presStyleIdx="0" presStyleCnt="4">
        <dgm:presLayoutVars>
          <dgm:chMax val="0"/>
          <dgm:chPref val="0"/>
          <dgm:bulletEnabled val="1"/>
        </dgm:presLayoutVars>
      </dgm:prSet>
      <dgm:spPr/>
    </dgm:pt>
    <dgm:pt modelId="{E959B454-218B-414E-A308-233B184992B1}" type="pres">
      <dgm:prSet presAssocID="{4569354B-55B3-46FE-82E8-40B7F51D3A97}" presName="quad2" presStyleLbl="node1" presStyleIdx="1" presStyleCnt="4">
        <dgm:presLayoutVars>
          <dgm:chMax val="0"/>
          <dgm:chPref val="0"/>
          <dgm:bulletEnabled val="1"/>
        </dgm:presLayoutVars>
      </dgm:prSet>
      <dgm:spPr/>
    </dgm:pt>
    <dgm:pt modelId="{E6C37A4A-7595-485A-938C-11A0D81E9FD9}" type="pres">
      <dgm:prSet presAssocID="{4569354B-55B3-46FE-82E8-40B7F51D3A97}" presName="quad3" presStyleLbl="node1" presStyleIdx="2" presStyleCnt="4">
        <dgm:presLayoutVars>
          <dgm:chMax val="0"/>
          <dgm:chPref val="0"/>
          <dgm:bulletEnabled val="1"/>
        </dgm:presLayoutVars>
      </dgm:prSet>
      <dgm:spPr/>
    </dgm:pt>
    <dgm:pt modelId="{C6164593-3942-44F2-BC07-A6794F6A0A10}" type="pres">
      <dgm:prSet presAssocID="{4569354B-55B3-46FE-82E8-40B7F51D3A97}" presName="quad4" presStyleLbl="node1" presStyleIdx="3" presStyleCnt="4" custLinFactNeighborX="-3846" custLinFactNeighborY="3550">
        <dgm:presLayoutVars>
          <dgm:chMax val="0"/>
          <dgm:chPref val="0"/>
          <dgm:bulletEnabled val="1"/>
        </dgm:presLayoutVars>
      </dgm:prSet>
      <dgm:spPr/>
    </dgm:pt>
  </dgm:ptLst>
  <dgm:cxnLst>
    <dgm:cxn modelId="{0AFC9713-5026-4D37-860A-6951EF64390A}" srcId="{4569354B-55B3-46FE-82E8-40B7F51D3A97}" destId="{54E45CD5-2DAD-4210-872A-822218B40137}" srcOrd="2" destOrd="0" parTransId="{1EBB6386-8BF9-4B4E-ADB4-946F8FD9853B}" sibTransId="{033DE583-8B9C-4189-887E-C8FF49404CB6}"/>
    <dgm:cxn modelId="{9B25942E-2DB8-46F7-8E29-7D35FBE59CD4}" type="presOf" srcId="{6522DD6C-948A-43D7-A3C3-11A0092D4EF7}" destId="{872A4197-696B-43E8-B78B-EF9E5B6FA8E7}" srcOrd="0" destOrd="0" presId="urn:microsoft.com/office/officeart/2005/8/layout/matrix3"/>
    <dgm:cxn modelId="{B75CD935-F98D-4EEB-B92E-7AF7921EDCCF}" type="presOf" srcId="{4569354B-55B3-46FE-82E8-40B7F51D3A97}" destId="{0B0F0E97-BC65-41BF-9422-4998F231F5F9}" srcOrd="0" destOrd="0" presId="urn:microsoft.com/office/officeart/2005/8/layout/matrix3"/>
    <dgm:cxn modelId="{DA6D0A3B-B17B-4FE0-B359-82B92A115DB3}" type="presOf" srcId="{25C6AD92-E1DC-43B5-851A-F6B14CD53696}" destId="{E959B454-218B-414E-A308-233B184992B1}" srcOrd="0" destOrd="0" presId="urn:microsoft.com/office/officeart/2005/8/layout/matrix3"/>
    <dgm:cxn modelId="{572DED3B-26BA-46DC-8AC7-88F63E163FD8}" type="presOf" srcId="{54E45CD5-2DAD-4210-872A-822218B40137}" destId="{E6C37A4A-7595-485A-938C-11A0D81E9FD9}" srcOrd="0" destOrd="0" presId="urn:microsoft.com/office/officeart/2005/8/layout/matrix3"/>
    <dgm:cxn modelId="{F70A6884-5A5E-4F17-824C-2FACE708E9B7}" srcId="{4569354B-55B3-46FE-82E8-40B7F51D3A97}" destId="{E344ECD4-B99B-4114-A83F-A539BCAA112D}" srcOrd="3" destOrd="0" parTransId="{FCB13246-744C-4E24-BE39-C326FF71CD5F}" sibTransId="{C05F1D7F-CC35-45BE-8091-7E54270DE745}"/>
    <dgm:cxn modelId="{BC4420C4-6CE7-4C11-8771-CBBBB0C438E2}" srcId="{4569354B-55B3-46FE-82E8-40B7F51D3A97}" destId="{6522DD6C-948A-43D7-A3C3-11A0092D4EF7}" srcOrd="0" destOrd="0" parTransId="{96FAE858-A960-410F-BED3-5D4FD54F5426}" sibTransId="{2458DEAA-7416-488A-976C-C4991A98DD59}"/>
    <dgm:cxn modelId="{4DA656DE-513B-4541-8957-9EC7146EF096}" type="presOf" srcId="{E344ECD4-B99B-4114-A83F-A539BCAA112D}" destId="{C6164593-3942-44F2-BC07-A6794F6A0A10}" srcOrd="0" destOrd="0" presId="urn:microsoft.com/office/officeart/2005/8/layout/matrix3"/>
    <dgm:cxn modelId="{4BB42EF8-A757-4C77-881B-3A0C26C7E1E2}" srcId="{4569354B-55B3-46FE-82E8-40B7F51D3A97}" destId="{25C6AD92-E1DC-43B5-851A-F6B14CD53696}" srcOrd="1" destOrd="0" parTransId="{6941D4DD-A1E6-48E8-A777-F67C228F54B6}" sibTransId="{2F9DCE13-B612-4A41-BB07-16849E5ED67F}"/>
    <dgm:cxn modelId="{4C2DC051-391C-479E-8648-05BD0344163C}" type="presParOf" srcId="{0B0F0E97-BC65-41BF-9422-4998F231F5F9}" destId="{F8176780-ACA4-48AC-B127-963A2FCA37DE}" srcOrd="0" destOrd="0" presId="urn:microsoft.com/office/officeart/2005/8/layout/matrix3"/>
    <dgm:cxn modelId="{0C0743BA-6F1A-4B18-9D16-DA73D1F487F1}" type="presParOf" srcId="{0B0F0E97-BC65-41BF-9422-4998F231F5F9}" destId="{872A4197-696B-43E8-B78B-EF9E5B6FA8E7}" srcOrd="1" destOrd="0" presId="urn:microsoft.com/office/officeart/2005/8/layout/matrix3"/>
    <dgm:cxn modelId="{6DACABE0-9C5B-4436-9317-B2C633CFFDCC}" type="presParOf" srcId="{0B0F0E97-BC65-41BF-9422-4998F231F5F9}" destId="{E959B454-218B-414E-A308-233B184992B1}" srcOrd="2" destOrd="0" presId="urn:microsoft.com/office/officeart/2005/8/layout/matrix3"/>
    <dgm:cxn modelId="{1AA45894-64E0-415A-905F-60C197249CBE}" type="presParOf" srcId="{0B0F0E97-BC65-41BF-9422-4998F231F5F9}" destId="{E6C37A4A-7595-485A-938C-11A0D81E9FD9}" srcOrd="3" destOrd="0" presId="urn:microsoft.com/office/officeart/2005/8/layout/matrix3"/>
    <dgm:cxn modelId="{BFDAD2B4-8638-452D-932D-2C10E56436C0}" type="presParOf" srcId="{0B0F0E97-BC65-41BF-9422-4998F231F5F9}" destId="{C6164593-3942-44F2-BC07-A6794F6A0A1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C3B94E-33B2-47E5-B48C-C24448E82AF9}"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en-GB"/>
        </a:p>
      </dgm:t>
    </dgm:pt>
    <dgm:pt modelId="{FFD3A71D-F653-4B05-872E-BBF2E50109A4}">
      <dgm:prSet phldrT="[Text]" custT="1"/>
      <dgm:spPr>
        <a:solidFill>
          <a:srgbClr val="F567BF"/>
        </a:solidFill>
      </dgm:spPr>
      <dgm:t>
        <a:bodyPr/>
        <a:lstStyle/>
        <a:p>
          <a:pPr>
            <a:buNone/>
          </a:pPr>
          <a:r>
            <a:rPr lang="en-GB" sz="2000" b="0" i="0" dirty="0"/>
            <a:t>Supported and Visible Learners</a:t>
          </a:r>
          <a:endParaRPr lang="en-GB" sz="2000" dirty="0"/>
        </a:p>
      </dgm:t>
    </dgm:pt>
    <dgm:pt modelId="{D05833D5-B5FA-4286-84AF-02C4749D15F8}" type="parTrans" cxnId="{AF8F5083-8127-4234-90C6-E577459E72D3}">
      <dgm:prSet/>
      <dgm:spPr/>
      <dgm:t>
        <a:bodyPr/>
        <a:lstStyle/>
        <a:p>
          <a:endParaRPr lang="en-GB"/>
        </a:p>
      </dgm:t>
    </dgm:pt>
    <dgm:pt modelId="{42646AE3-20B5-4867-927D-44B6CD196EF3}" type="sibTrans" cxnId="{AF8F5083-8127-4234-90C6-E577459E72D3}">
      <dgm:prSet/>
      <dgm:spPr/>
      <dgm:t>
        <a:bodyPr/>
        <a:lstStyle/>
        <a:p>
          <a:endParaRPr lang="en-GB"/>
        </a:p>
      </dgm:t>
    </dgm:pt>
    <dgm:pt modelId="{755D58C6-0B53-4FF3-A267-B0269AB90C83}">
      <dgm:prSet phldrT="[Text]" custT="1"/>
      <dgm:spPr/>
      <dgm:t>
        <a:bodyPr/>
        <a:lstStyle/>
        <a:p>
          <a:pPr>
            <a:buNone/>
          </a:pPr>
          <a:r>
            <a:rPr lang="en-GB" sz="2000" b="0" i="0" dirty="0"/>
            <a:t>Consistent Learning </a:t>
          </a:r>
          <a:endParaRPr lang="en-GB" sz="2000" dirty="0"/>
        </a:p>
      </dgm:t>
    </dgm:pt>
    <dgm:pt modelId="{0C9AC6BB-A900-4981-91FE-BA928D6B6AD1}" type="parTrans" cxnId="{944F02B6-6D73-41C6-94D4-2100E1A2A3BC}">
      <dgm:prSet/>
      <dgm:spPr/>
      <dgm:t>
        <a:bodyPr/>
        <a:lstStyle/>
        <a:p>
          <a:endParaRPr lang="en-GB"/>
        </a:p>
      </dgm:t>
    </dgm:pt>
    <dgm:pt modelId="{A1C201EA-CB6D-40C1-8D15-5690717EC8EB}" type="sibTrans" cxnId="{944F02B6-6D73-41C6-94D4-2100E1A2A3BC}">
      <dgm:prSet/>
      <dgm:spPr/>
      <dgm:t>
        <a:bodyPr/>
        <a:lstStyle/>
        <a:p>
          <a:endParaRPr lang="en-GB"/>
        </a:p>
      </dgm:t>
    </dgm:pt>
    <dgm:pt modelId="{2D83F0CA-F025-4809-8035-7799FFB4FE64}">
      <dgm:prSet custT="1"/>
      <dgm:spPr>
        <a:solidFill>
          <a:srgbClr val="7030A0"/>
        </a:solidFill>
      </dgm:spPr>
      <dgm:t>
        <a:bodyPr/>
        <a:lstStyle/>
        <a:p>
          <a:pPr>
            <a:buNone/>
          </a:pPr>
          <a:r>
            <a:rPr lang="en-GB" sz="2000" b="0" i="0" dirty="0"/>
            <a:t>Accessible and Equitable Resources</a:t>
          </a:r>
          <a:endParaRPr lang="en-GB" sz="2000" dirty="0"/>
        </a:p>
      </dgm:t>
    </dgm:pt>
    <dgm:pt modelId="{C910D707-B6D7-46E3-BB1D-84566205A98C}" type="parTrans" cxnId="{23870D14-0432-433D-9FC4-59347C306EBA}">
      <dgm:prSet/>
      <dgm:spPr/>
      <dgm:t>
        <a:bodyPr/>
        <a:lstStyle/>
        <a:p>
          <a:endParaRPr lang="en-GB"/>
        </a:p>
      </dgm:t>
    </dgm:pt>
    <dgm:pt modelId="{28BF2530-6B97-41A5-95A9-0AC9A7CFF4F7}" type="sibTrans" cxnId="{23870D14-0432-433D-9FC4-59347C306EBA}">
      <dgm:prSet/>
      <dgm:spPr/>
      <dgm:t>
        <a:bodyPr/>
        <a:lstStyle/>
        <a:p>
          <a:endParaRPr lang="en-GB"/>
        </a:p>
      </dgm:t>
    </dgm:pt>
    <dgm:pt modelId="{BBE00425-550E-416F-B9FF-2224A72AE7C1}">
      <dgm:prSet phldrT="[Text]" custT="1"/>
      <dgm:spPr>
        <a:solidFill>
          <a:srgbClr val="A0689F"/>
        </a:solidFill>
      </dgm:spPr>
      <dgm:t>
        <a:bodyPr/>
        <a:lstStyle/>
        <a:p>
          <a:pPr>
            <a:buNone/>
          </a:pPr>
          <a:r>
            <a:rPr lang="en-GB" sz="2000" b="0" i="0" dirty="0"/>
            <a:t>Connected Educators</a:t>
          </a:r>
          <a:endParaRPr lang="en-GB" sz="2000" dirty="0"/>
        </a:p>
      </dgm:t>
    </dgm:pt>
    <dgm:pt modelId="{2EDC5C41-C5A5-4893-BE55-8FCF73189D92}" type="sibTrans" cxnId="{706180BD-EF59-4B58-8114-D112BE57F9A7}">
      <dgm:prSet/>
      <dgm:spPr/>
      <dgm:t>
        <a:bodyPr/>
        <a:lstStyle/>
        <a:p>
          <a:endParaRPr lang="en-GB"/>
        </a:p>
      </dgm:t>
    </dgm:pt>
    <dgm:pt modelId="{4630C3DF-78AA-4895-89E6-49DAE6B19D08}" type="parTrans" cxnId="{706180BD-EF59-4B58-8114-D112BE57F9A7}">
      <dgm:prSet/>
      <dgm:spPr/>
      <dgm:t>
        <a:bodyPr/>
        <a:lstStyle/>
        <a:p>
          <a:endParaRPr lang="en-GB"/>
        </a:p>
      </dgm:t>
    </dgm:pt>
    <dgm:pt modelId="{C40B6EE3-D7F3-4238-AC8D-2A862E205EB9}" type="pres">
      <dgm:prSet presAssocID="{80C3B94E-33B2-47E5-B48C-C24448E82AF9}" presName="Name0" presStyleCnt="0">
        <dgm:presLayoutVars>
          <dgm:dir/>
          <dgm:resizeHandles val="exact"/>
        </dgm:presLayoutVars>
      </dgm:prSet>
      <dgm:spPr/>
    </dgm:pt>
    <dgm:pt modelId="{7EB70C05-ACA7-4070-A134-4EDE45F364FC}" type="pres">
      <dgm:prSet presAssocID="{80C3B94E-33B2-47E5-B48C-C24448E82AF9}" presName="fgShape" presStyleLbl="fgShp" presStyleIdx="0" presStyleCnt="1" custScaleY="164762" custLinFactNeighborY="-25714"/>
      <dgm:spPr/>
    </dgm:pt>
    <dgm:pt modelId="{A0166A56-360C-426D-944D-3C4DB2FE7381}" type="pres">
      <dgm:prSet presAssocID="{80C3B94E-33B2-47E5-B48C-C24448E82AF9}" presName="linComp" presStyleCnt="0"/>
      <dgm:spPr/>
    </dgm:pt>
    <dgm:pt modelId="{E4B1B9C9-A81D-42CC-9963-4CFEC6DA9A1C}" type="pres">
      <dgm:prSet presAssocID="{FFD3A71D-F653-4B05-872E-BBF2E50109A4}" presName="compNode" presStyleCnt="0"/>
      <dgm:spPr/>
    </dgm:pt>
    <dgm:pt modelId="{DF16D80C-0348-49BA-8210-36CA7BF3F800}" type="pres">
      <dgm:prSet presAssocID="{FFD3A71D-F653-4B05-872E-BBF2E50109A4}" presName="bkgdShape" presStyleLbl="node1" presStyleIdx="0" presStyleCnt="4" custLinFactNeighborX="-95" custLinFactNeighborY="-1493"/>
      <dgm:spPr/>
    </dgm:pt>
    <dgm:pt modelId="{2A5EC1DD-E728-4544-9761-CC3652849C02}" type="pres">
      <dgm:prSet presAssocID="{FFD3A71D-F653-4B05-872E-BBF2E50109A4}" presName="nodeTx" presStyleLbl="node1" presStyleIdx="0" presStyleCnt="4">
        <dgm:presLayoutVars>
          <dgm:bulletEnabled val="1"/>
        </dgm:presLayoutVars>
      </dgm:prSet>
      <dgm:spPr/>
    </dgm:pt>
    <dgm:pt modelId="{1719E071-AC4A-4701-BC35-6CC0BF577122}" type="pres">
      <dgm:prSet presAssocID="{FFD3A71D-F653-4B05-872E-BBF2E50109A4}" presName="invisiNode" presStyleLbl="node1" presStyleIdx="0" presStyleCnt="4"/>
      <dgm:spPr/>
    </dgm:pt>
    <dgm:pt modelId="{D8B30EE1-7DA6-4DC3-BC16-E8E8A8A8707F}" type="pres">
      <dgm:prSet presAssocID="{FFD3A71D-F653-4B05-872E-BBF2E50109A4}"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pen hand with solid fill"/>
        </a:ext>
      </dgm:extLst>
    </dgm:pt>
    <dgm:pt modelId="{6C7B7C2B-5910-4F2A-964C-607EC65F1DF3}" type="pres">
      <dgm:prSet presAssocID="{42646AE3-20B5-4867-927D-44B6CD196EF3}" presName="sibTrans" presStyleLbl="sibTrans2D1" presStyleIdx="0" presStyleCnt="0"/>
      <dgm:spPr/>
    </dgm:pt>
    <dgm:pt modelId="{06FACF1D-A004-4ACA-AF87-E2745948E83A}" type="pres">
      <dgm:prSet presAssocID="{2D83F0CA-F025-4809-8035-7799FFB4FE64}" presName="compNode" presStyleCnt="0"/>
      <dgm:spPr/>
    </dgm:pt>
    <dgm:pt modelId="{BBF5EC14-C645-4750-A0D2-88CE58B656E5}" type="pres">
      <dgm:prSet presAssocID="{2D83F0CA-F025-4809-8035-7799FFB4FE64}" presName="bkgdShape" presStyleLbl="node1" presStyleIdx="1" presStyleCnt="4"/>
      <dgm:spPr/>
    </dgm:pt>
    <dgm:pt modelId="{13B1B4BC-54F2-4E40-B8AB-18DF6E9D928D}" type="pres">
      <dgm:prSet presAssocID="{2D83F0CA-F025-4809-8035-7799FFB4FE64}" presName="nodeTx" presStyleLbl="node1" presStyleIdx="1" presStyleCnt="4">
        <dgm:presLayoutVars>
          <dgm:bulletEnabled val="1"/>
        </dgm:presLayoutVars>
      </dgm:prSet>
      <dgm:spPr/>
    </dgm:pt>
    <dgm:pt modelId="{64B8677A-A8F3-4008-B542-406B23C726B4}" type="pres">
      <dgm:prSet presAssocID="{2D83F0CA-F025-4809-8035-7799FFB4FE64}" presName="invisiNode" presStyleLbl="node1" presStyleIdx="1" presStyleCnt="4"/>
      <dgm:spPr/>
    </dgm:pt>
    <dgm:pt modelId="{576A96C8-3A3D-4786-BD53-760BB0078715}" type="pres">
      <dgm:prSet presAssocID="{2D83F0CA-F025-4809-8035-7799FFB4FE64}"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ycle with people with solid fill"/>
        </a:ext>
      </dgm:extLst>
    </dgm:pt>
    <dgm:pt modelId="{8CD2679A-51F7-4C4F-BC16-0306AF048C6E}" type="pres">
      <dgm:prSet presAssocID="{28BF2530-6B97-41A5-95A9-0AC9A7CFF4F7}" presName="sibTrans" presStyleLbl="sibTrans2D1" presStyleIdx="0" presStyleCnt="0"/>
      <dgm:spPr/>
    </dgm:pt>
    <dgm:pt modelId="{D3905AF8-5349-4588-AFD2-65FA1602CED5}" type="pres">
      <dgm:prSet presAssocID="{BBE00425-550E-416F-B9FF-2224A72AE7C1}" presName="compNode" presStyleCnt="0"/>
      <dgm:spPr/>
    </dgm:pt>
    <dgm:pt modelId="{87268CED-460F-4141-B402-DA8B0F6A2A96}" type="pres">
      <dgm:prSet presAssocID="{BBE00425-550E-416F-B9FF-2224A72AE7C1}" presName="bkgdShape" presStyleLbl="node1" presStyleIdx="2" presStyleCnt="4"/>
      <dgm:spPr/>
    </dgm:pt>
    <dgm:pt modelId="{29025744-0BC6-4BD8-B565-5672A344722F}" type="pres">
      <dgm:prSet presAssocID="{BBE00425-550E-416F-B9FF-2224A72AE7C1}" presName="nodeTx" presStyleLbl="node1" presStyleIdx="2" presStyleCnt="4">
        <dgm:presLayoutVars>
          <dgm:bulletEnabled val="1"/>
        </dgm:presLayoutVars>
      </dgm:prSet>
      <dgm:spPr/>
    </dgm:pt>
    <dgm:pt modelId="{F9F9BE23-3795-4A79-9984-8F93B3AAA45E}" type="pres">
      <dgm:prSet presAssocID="{BBE00425-550E-416F-B9FF-2224A72AE7C1}" presName="invisiNode" presStyleLbl="node1" presStyleIdx="2" presStyleCnt="4"/>
      <dgm:spPr/>
    </dgm:pt>
    <dgm:pt modelId="{176985FC-E87B-4A6E-8DB8-0BAB3944703E}" type="pres">
      <dgm:prSet presAssocID="{BBE00425-550E-416F-B9FF-2224A72AE7C1}"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nnections with solid fill"/>
        </a:ext>
      </dgm:extLst>
    </dgm:pt>
    <dgm:pt modelId="{41EBD277-1F6A-4EF4-8BF2-AE75070CF8F8}" type="pres">
      <dgm:prSet presAssocID="{2EDC5C41-C5A5-4893-BE55-8FCF73189D92}" presName="sibTrans" presStyleLbl="sibTrans2D1" presStyleIdx="0" presStyleCnt="0"/>
      <dgm:spPr/>
    </dgm:pt>
    <dgm:pt modelId="{A6B3ACC0-942C-4CF7-881A-E888C61CFEFA}" type="pres">
      <dgm:prSet presAssocID="{755D58C6-0B53-4FF3-A267-B0269AB90C83}" presName="compNode" presStyleCnt="0"/>
      <dgm:spPr/>
    </dgm:pt>
    <dgm:pt modelId="{FBC98FDD-12EF-4805-8A1E-322504F1874D}" type="pres">
      <dgm:prSet presAssocID="{755D58C6-0B53-4FF3-A267-B0269AB90C83}" presName="bkgdShape" presStyleLbl="node1" presStyleIdx="3" presStyleCnt="4" custLinFactNeighborX="96" custLinFactNeighborY="0"/>
      <dgm:spPr/>
    </dgm:pt>
    <dgm:pt modelId="{6C1BCE5B-30C9-486C-920E-9CA335398EF5}" type="pres">
      <dgm:prSet presAssocID="{755D58C6-0B53-4FF3-A267-B0269AB90C83}" presName="nodeTx" presStyleLbl="node1" presStyleIdx="3" presStyleCnt="4">
        <dgm:presLayoutVars>
          <dgm:bulletEnabled val="1"/>
        </dgm:presLayoutVars>
      </dgm:prSet>
      <dgm:spPr/>
    </dgm:pt>
    <dgm:pt modelId="{FF642987-3C97-4870-855D-C4AAF50E0AF8}" type="pres">
      <dgm:prSet presAssocID="{755D58C6-0B53-4FF3-A267-B0269AB90C83}" presName="invisiNode" presStyleLbl="node1" presStyleIdx="3" presStyleCnt="4"/>
      <dgm:spPr/>
    </dgm:pt>
    <dgm:pt modelId="{FD44599B-B639-4ECC-B014-85AFACC1AE42}" type="pres">
      <dgm:prSet presAssocID="{755D58C6-0B53-4FF3-A267-B0269AB90C83}"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assroom with solid fill"/>
        </a:ext>
      </dgm:extLst>
    </dgm:pt>
  </dgm:ptLst>
  <dgm:cxnLst>
    <dgm:cxn modelId="{1536D508-CE3B-4FEC-954D-4911014F8A24}" type="presOf" srcId="{BBE00425-550E-416F-B9FF-2224A72AE7C1}" destId="{29025744-0BC6-4BD8-B565-5672A344722F}" srcOrd="1" destOrd="0" presId="urn:microsoft.com/office/officeart/2005/8/layout/hList7"/>
    <dgm:cxn modelId="{23870D14-0432-433D-9FC4-59347C306EBA}" srcId="{80C3B94E-33B2-47E5-B48C-C24448E82AF9}" destId="{2D83F0CA-F025-4809-8035-7799FFB4FE64}" srcOrd="1" destOrd="0" parTransId="{C910D707-B6D7-46E3-BB1D-84566205A98C}" sibTransId="{28BF2530-6B97-41A5-95A9-0AC9A7CFF4F7}"/>
    <dgm:cxn modelId="{A01D0F28-1623-4F84-BD73-35C11EB204F6}" type="presOf" srcId="{80C3B94E-33B2-47E5-B48C-C24448E82AF9}" destId="{C40B6EE3-D7F3-4238-AC8D-2A862E205EB9}" srcOrd="0" destOrd="0" presId="urn:microsoft.com/office/officeart/2005/8/layout/hList7"/>
    <dgm:cxn modelId="{0B1CDC5E-FFD2-40DB-ADD2-990924F292CB}" type="presOf" srcId="{28BF2530-6B97-41A5-95A9-0AC9A7CFF4F7}" destId="{8CD2679A-51F7-4C4F-BC16-0306AF048C6E}" srcOrd="0" destOrd="0" presId="urn:microsoft.com/office/officeart/2005/8/layout/hList7"/>
    <dgm:cxn modelId="{C50E9382-62D6-4FEF-B694-A46817627D5D}" type="presOf" srcId="{2EDC5C41-C5A5-4893-BE55-8FCF73189D92}" destId="{41EBD277-1F6A-4EF4-8BF2-AE75070CF8F8}" srcOrd="0" destOrd="0" presId="urn:microsoft.com/office/officeart/2005/8/layout/hList7"/>
    <dgm:cxn modelId="{AF8F5083-8127-4234-90C6-E577459E72D3}" srcId="{80C3B94E-33B2-47E5-B48C-C24448E82AF9}" destId="{FFD3A71D-F653-4B05-872E-BBF2E50109A4}" srcOrd="0" destOrd="0" parTransId="{D05833D5-B5FA-4286-84AF-02C4749D15F8}" sibTransId="{42646AE3-20B5-4867-927D-44B6CD196EF3}"/>
    <dgm:cxn modelId="{C2C74985-9667-4B49-82F2-6974DF0CB1B6}" type="presOf" srcId="{2D83F0CA-F025-4809-8035-7799FFB4FE64}" destId="{13B1B4BC-54F2-4E40-B8AB-18DF6E9D928D}" srcOrd="1" destOrd="0" presId="urn:microsoft.com/office/officeart/2005/8/layout/hList7"/>
    <dgm:cxn modelId="{C0A0A287-F856-43F7-A91D-DCB0CED6B172}" type="presOf" srcId="{2D83F0CA-F025-4809-8035-7799FFB4FE64}" destId="{BBF5EC14-C645-4750-A0D2-88CE58B656E5}" srcOrd="0" destOrd="0" presId="urn:microsoft.com/office/officeart/2005/8/layout/hList7"/>
    <dgm:cxn modelId="{AD62F0A1-9009-4B31-9E8D-D6A3EB1A6CF1}" type="presOf" srcId="{755D58C6-0B53-4FF3-A267-B0269AB90C83}" destId="{FBC98FDD-12EF-4805-8A1E-322504F1874D}" srcOrd="0" destOrd="0" presId="urn:microsoft.com/office/officeart/2005/8/layout/hList7"/>
    <dgm:cxn modelId="{6EAB21A5-1102-4172-9738-6F89BFB9C04C}" type="presOf" srcId="{42646AE3-20B5-4867-927D-44B6CD196EF3}" destId="{6C7B7C2B-5910-4F2A-964C-607EC65F1DF3}" srcOrd="0" destOrd="0" presId="urn:microsoft.com/office/officeart/2005/8/layout/hList7"/>
    <dgm:cxn modelId="{944F02B6-6D73-41C6-94D4-2100E1A2A3BC}" srcId="{80C3B94E-33B2-47E5-B48C-C24448E82AF9}" destId="{755D58C6-0B53-4FF3-A267-B0269AB90C83}" srcOrd="3" destOrd="0" parTransId="{0C9AC6BB-A900-4981-91FE-BA928D6B6AD1}" sibTransId="{A1C201EA-CB6D-40C1-8D15-5690717EC8EB}"/>
    <dgm:cxn modelId="{706180BD-EF59-4B58-8114-D112BE57F9A7}" srcId="{80C3B94E-33B2-47E5-B48C-C24448E82AF9}" destId="{BBE00425-550E-416F-B9FF-2224A72AE7C1}" srcOrd="2" destOrd="0" parTransId="{4630C3DF-78AA-4895-89E6-49DAE6B19D08}" sibTransId="{2EDC5C41-C5A5-4893-BE55-8FCF73189D92}"/>
    <dgm:cxn modelId="{F5B13CC0-056D-470A-BFCB-CDC822275D59}" type="presOf" srcId="{FFD3A71D-F653-4B05-872E-BBF2E50109A4}" destId="{2A5EC1DD-E728-4544-9761-CC3652849C02}" srcOrd="1" destOrd="0" presId="urn:microsoft.com/office/officeart/2005/8/layout/hList7"/>
    <dgm:cxn modelId="{51DE31CB-7285-4579-AAF1-324D0EFC3F3A}" type="presOf" srcId="{FFD3A71D-F653-4B05-872E-BBF2E50109A4}" destId="{DF16D80C-0348-49BA-8210-36CA7BF3F800}" srcOrd="0" destOrd="0" presId="urn:microsoft.com/office/officeart/2005/8/layout/hList7"/>
    <dgm:cxn modelId="{E571ECDE-C41D-4015-87F0-2541EDC69901}" type="presOf" srcId="{755D58C6-0B53-4FF3-A267-B0269AB90C83}" destId="{6C1BCE5B-30C9-486C-920E-9CA335398EF5}" srcOrd="1" destOrd="0" presId="urn:microsoft.com/office/officeart/2005/8/layout/hList7"/>
    <dgm:cxn modelId="{5A62F6E5-7842-4719-A1A2-7FFCB277A89A}" type="presOf" srcId="{BBE00425-550E-416F-B9FF-2224A72AE7C1}" destId="{87268CED-460F-4141-B402-DA8B0F6A2A96}" srcOrd="0" destOrd="0" presId="urn:microsoft.com/office/officeart/2005/8/layout/hList7"/>
    <dgm:cxn modelId="{9D045E0C-122C-4EF5-9A92-B3B78E1F46FF}" type="presParOf" srcId="{C40B6EE3-D7F3-4238-AC8D-2A862E205EB9}" destId="{7EB70C05-ACA7-4070-A134-4EDE45F364FC}" srcOrd="0" destOrd="0" presId="urn:microsoft.com/office/officeart/2005/8/layout/hList7"/>
    <dgm:cxn modelId="{4DBAE67B-2C21-4144-9605-5F57E4AC17C4}" type="presParOf" srcId="{C40B6EE3-D7F3-4238-AC8D-2A862E205EB9}" destId="{A0166A56-360C-426D-944D-3C4DB2FE7381}" srcOrd="1" destOrd="0" presId="urn:microsoft.com/office/officeart/2005/8/layout/hList7"/>
    <dgm:cxn modelId="{FA884C5B-E363-445B-8484-B75E23BB6CFB}" type="presParOf" srcId="{A0166A56-360C-426D-944D-3C4DB2FE7381}" destId="{E4B1B9C9-A81D-42CC-9963-4CFEC6DA9A1C}" srcOrd="0" destOrd="0" presId="urn:microsoft.com/office/officeart/2005/8/layout/hList7"/>
    <dgm:cxn modelId="{EF6CD00A-A43D-4989-A8E2-1CD5B797A4AB}" type="presParOf" srcId="{E4B1B9C9-A81D-42CC-9963-4CFEC6DA9A1C}" destId="{DF16D80C-0348-49BA-8210-36CA7BF3F800}" srcOrd="0" destOrd="0" presId="urn:microsoft.com/office/officeart/2005/8/layout/hList7"/>
    <dgm:cxn modelId="{790C40E2-8A66-46A9-82C3-F531209D440D}" type="presParOf" srcId="{E4B1B9C9-A81D-42CC-9963-4CFEC6DA9A1C}" destId="{2A5EC1DD-E728-4544-9761-CC3652849C02}" srcOrd="1" destOrd="0" presId="urn:microsoft.com/office/officeart/2005/8/layout/hList7"/>
    <dgm:cxn modelId="{2761AF4B-54BA-4421-B810-0D2214967164}" type="presParOf" srcId="{E4B1B9C9-A81D-42CC-9963-4CFEC6DA9A1C}" destId="{1719E071-AC4A-4701-BC35-6CC0BF577122}" srcOrd="2" destOrd="0" presId="urn:microsoft.com/office/officeart/2005/8/layout/hList7"/>
    <dgm:cxn modelId="{3A70764F-2D2E-4E82-B8E3-1484D915F176}" type="presParOf" srcId="{E4B1B9C9-A81D-42CC-9963-4CFEC6DA9A1C}" destId="{D8B30EE1-7DA6-4DC3-BC16-E8E8A8A8707F}" srcOrd="3" destOrd="0" presId="urn:microsoft.com/office/officeart/2005/8/layout/hList7"/>
    <dgm:cxn modelId="{5B86EB23-719B-41C8-9C2F-23131C661DD3}" type="presParOf" srcId="{A0166A56-360C-426D-944D-3C4DB2FE7381}" destId="{6C7B7C2B-5910-4F2A-964C-607EC65F1DF3}" srcOrd="1" destOrd="0" presId="urn:microsoft.com/office/officeart/2005/8/layout/hList7"/>
    <dgm:cxn modelId="{91B01306-2C2E-4E16-AFB6-1454EBBE99EB}" type="presParOf" srcId="{A0166A56-360C-426D-944D-3C4DB2FE7381}" destId="{06FACF1D-A004-4ACA-AF87-E2745948E83A}" srcOrd="2" destOrd="0" presId="urn:microsoft.com/office/officeart/2005/8/layout/hList7"/>
    <dgm:cxn modelId="{8C36DE23-8C27-4EB7-8693-826C454999DA}" type="presParOf" srcId="{06FACF1D-A004-4ACA-AF87-E2745948E83A}" destId="{BBF5EC14-C645-4750-A0D2-88CE58B656E5}" srcOrd="0" destOrd="0" presId="urn:microsoft.com/office/officeart/2005/8/layout/hList7"/>
    <dgm:cxn modelId="{967E82F8-237E-4C3F-A3F8-C8EF82EC4D96}" type="presParOf" srcId="{06FACF1D-A004-4ACA-AF87-E2745948E83A}" destId="{13B1B4BC-54F2-4E40-B8AB-18DF6E9D928D}" srcOrd="1" destOrd="0" presId="urn:microsoft.com/office/officeart/2005/8/layout/hList7"/>
    <dgm:cxn modelId="{CA7CB3E5-FF9C-45D2-9F12-DB19876DA8BD}" type="presParOf" srcId="{06FACF1D-A004-4ACA-AF87-E2745948E83A}" destId="{64B8677A-A8F3-4008-B542-406B23C726B4}" srcOrd="2" destOrd="0" presId="urn:microsoft.com/office/officeart/2005/8/layout/hList7"/>
    <dgm:cxn modelId="{3B521ACA-6EEB-4CC0-B41F-3509F5775ED4}" type="presParOf" srcId="{06FACF1D-A004-4ACA-AF87-E2745948E83A}" destId="{576A96C8-3A3D-4786-BD53-760BB0078715}" srcOrd="3" destOrd="0" presId="urn:microsoft.com/office/officeart/2005/8/layout/hList7"/>
    <dgm:cxn modelId="{41B5B09A-C74D-4F33-A8E0-EC013EF7C413}" type="presParOf" srcId="{A0166A56-360C-426D-944D-3C4DB2FE7381}" destId="{8CD2679A-51F7-4C4F-BC16-0306AF048C6E}" srcOrd="3" destOrd="0" presId="urn:microsoft.com/office/officeart/2005/8/layout/hList7"/>
    <dgm:cxn modelId="{90C2B3E8-5DCC-4954-AE74-6EDE627F11EE}" type="presParOf" srcId="{A0166A56-360C-426D-944D-3C4DB2FE7381}" destId="{D3905AF8-5349-4588-AFD2-65FA1602CED5}" srcOrd="4" destOrd="0" presId="urn:microsoft.com/office/officeart/2005/8/layout/hList7"/>
    <dgm:cxn modelId="{BE62E4DD-960E-458A-8E81-AA2D66476E20}" type="presParOf" srcId="{D3905AF8-5349-4588-AFD2-65FA1602CED5}" destId="{87268CED-460F-4141-B402-DA8B0F6A2A96}" srcOrd="0" destOrd="0" presId="urn:microsoft.com/office/officeart/2005/8/layout/hList7"/>
    <dgm:cxn modelId="{F59A4B25-1B16-47D9-B8BA-76344B5F78E8}" type="presParOf" srcId="{D3905AF8-5349-4588-AFD2-65FA1602CED5}" destId="{29025744-0BC6-4BD8-B565-5672A344722F}" srcOrd="1" destOrd="0" presId="urn:microsoft.com/office/officeart/2005/8/layout/hList7"/>
    <dgm:cxn modelId="{A1DF5311-D375-4CED-8CB0-E3D3764ADC46}" type="presParOf" srcId="{D3905AF8-5349-4588-AFD2-65FA1602CED5}" destId="{F9F9BE23-3795-4A79-9984-8F93B3AAA45E}" srcOrd="2" destOrd="0" presId="urn:microsoft.com/office/officeart/2005/8/layout/hList7"/>
    <dgm:cxn modelId="{9B22C30A-B057-48D6-ABEF-3BC14054FA4E}" type="presParOf" srcId="{D3905AF8-5349-4588-AFD2-65FA1602CED5}" destId="{176985FC-E87B-4A6E-8DB8-0BAB3944703E}" srcOrd="3" destOrd="0" presId="urn:microsoft.com/office/officeart/2005/8/layout/hList7"/>
    <dgm:cxn modelId="{CCE20FB0-B48A-4B90-ACE3-B3EE62289BBC}" type="presParOf" srcId="{A0166A56-360C-426D-944D-3C4DB2FE7381}" destId="{41EBD277-1F6A-4EF4-8BF2-AE75070CF8F8}" srcOrd="5" destOrd="0" presId="urn:microsoft.com/office/officeart/2005/8/layout/hList7"/>
    <dgm:cxn modelId="{6FC5025C-ED61-4415-B1EB-F0F4F8F1A2BC}" type="presParOf" srcId="{A0166A56-360C-426D-944D-3C4DB2FE7381}" destId="{A6B3ACC0-942C-4CF7-881A-E888C61CFEFA}" srcOrd="6" destOrd="0" presId="urn:microsoft.com/office/officeart/2005/8/layout/hList7"/>
    <dgm:cxn modelId="{4AC2C364-C538-47F6-A658-120D358B2F23}" type="presParOf" srcId="{A6B3ACC0-942C-4CF7-881A-E888C61CFEFA}" destId="{FBC98FDD-12EF-4805-8A1E-322504F1874D}" srcOrd="0" destOrd="0" presId="urn:microsoft.com/office/officeart/2005/8/layout/hList7"/>
    <dgm:cxn modelId="{07EB451B-32D6-4E98-820A-412A828F925F}" type="presParOf" srcId="{A6B3ACC0-942C-4CF7-881A-E888C61CFEFA}" destId="{6C1BCE5B-30C9-486C-920E-9CA335398EF5}" srcOrd="1" destOrd="0" presId="urn:microsoft.com/office/officeart/2005/8/layout/hList7"/>
    <dgm:cxn modelId="{BC8E658D-D3E8-4660-9634-C8FE7913700A}" type="presParOf" srcId="{A6B3ACC0-942C-4CF7-881A-E888C61CFEFA}" destId="{FF642987-3C97-4870-855D-C4AAF50E0AF8}" srcOrd="2" destOrd="0" presId="urn:microsoft.com/office/officeart/2005/8/layout/hList7"/>
    <dgm:cxn modelId="{86A459F6-198D-48A7-8242-868A871B5276}" type="presParOf" srcId="{A6B3ACC0-942C-4CF7-881A-E888C61CFEFA}" destId="{FD44599B-B639-4ECC-B014-85AFACC1AE4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76780-ACA4-48AC-B127-963A2FCA37DE}">
      <dsp:nvSpPr>
        <dsp:cNvPr id="0" name=""/>
        <dsp:cNvSpPr/>
      </dsp:nvSpPr>
      <dsp:spPr>
        <a:xfrm>
          <a:off x="1016000" y="0"/>
          <a:ext cx="4064000" cy="4064000"/>
        </a:xfrm>
        <a:prstGeom prst="diamond">
          <a:avLst/>
        </a:prstGeom>
        <a:solidFill>
          <a:srgbClr val="E2CAF0"/>
        </a:solidFill>
        <a:ln>
          <a:noFill/>
        </a:ln>
        <a:effectLst/>
      </dsp:spPr>
      <dsp:style>
        <a:lnRef idx="0">
          <a:scrgbClr r="0" g="0" b="0"/>
        </a:lnRef>
        <a:fillRef idx="1">
          <a:scrgbClr r="0" g="0" b="0"/>
        </a:fillRef>
        <a:effectRef idx="0">
          <a:scrgbClr r="0" g="0" b="0"/>
        </a:effectRef>
        <a:fontRef idx="minor"/>
      </dsp:style>
    </dsp:sp>
    <dsp:sp modelId="{872A4197-696B-43E8-B78B-EF9E5B6FA8E7}">
      <dsp:nvSpPr>
        <dsp:cNvPr id="0" name=""/>
        <dsp:cNvSpPr/>
      </dsp:nvSpPr>
      <dsp:spPr>
        <a:xfrm>
          <a:off x="1402080" y="386080"/>
          <a:ext cx="1584960" cy="1584960"/>
        </a:xfrm>
        <a:prstGeom prst="roundRect">
          <a:avLst/>
        </a:prstGeom>
        <a:solidFill>
          <a:srgbClr val="F567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kern="1200" dirty="0">
              <a:latin typeface="Segoe UI" panose="020B0502040204020203" pitchFamily="34" charset="0"/>
              <a:cs typeface="Segoe UI" panose="020B0502040204020203" pitchFamily="34" charset="0"/>
            </a:rPr>
            <a:t>Increased Knowledge and Capacity</a:t>
          </a:r>
        </a:p>
      </dsp:txBody>
      <dsp:txXfrm>
        <a:off x="1479451" y="463451"/>
        <a:ext cx="1430218" cy="1430218"/>
      </dsp:txXfrm>
    </dsp:sp>
    <dsp:sp modelId="{E959B454-218B-414E-A308-233B184992B1}">
      <dsp:nvSpPr>
        <dsp:cNvPr id="0" name=""/>
        <dsp:cNvSpPr/>
      </dsp:nvSpPr>
      <dsp:spPr>
        <a:xfrm>
          <a:off x="3108960" y="386080"/>
          <a:ext cx="1584960" cy="1584960"/>
        </a:xfrm>
        <a:prstGeom prst="roundRect">
          <a:avLst/>
        </a:prstGeom>
        <a:solidFill>
          <a:srgbClr val="F567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kern="1200" dirty="0">
              <a:latin typeface="Segoe UI" panose="020B0502040204020203" pitchFamily="34" charset="0"/>
              <a:cs typeface="Segoe UI" panose="020B0502040204020203" pitchFamily="34" charset="0"/>
            </a:rPr>
            <a:t>Improved Confidence &amp; Adoption Readiness</a:t>
          </a:r>
        </a:p>
      </dsp:txBody>
      <dsp:txXfrm>
        <a:off x="3186331" y="463451"/>
        <a:ext cx="1430218" cy="1430218"/>
      </dsp:txXfrm>
    </dsp:sp>
    <dsp:sp modelId="{E6C37A4A-7595-485A-938C-11A0D81E9FD9}">
      <dsp:nvSpPr>
        <dsp:cNvPr id="0" name=""/>
        <dsp:cNvSpPr/>
      </dsp:nvSpPr>
      <dsp:spPr>
        <a:xfrm>
          <a:off x="1402080" y="2092960"/>
          <a:ext cx="1584960" cy="1584960"/>
        </a:xfrm>
        <a:prstGeom prst="roundRect">
          <a:avLst/>
        </a:prstGeom>
        <a:solidFill>
          <a:srgbClr val="F567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kern="1200" dirty="0">
              <a:latin typeface="Segoe UI" panose="020B0502040204020203" pitchFamily="34" charset="0"/>
              <a:cs typeface="Segoe UI" panose="020B0502040204020203" pitchFamily="34" charset="0"/>
            </a:rPr>
            <a:t>Better Access &amp; Visibility</a:t>
          </a:r>
        </a:p>
      </dsp:txBody>
      <dsp:txXfrm>
        <a:off x="1479451" y="2170331"/>
        <a:ext cx="1430218" cy="1430218"/>
      </dsp:txXfrm>
    </dsp:sp>
    <dsp:sp modelId="{C6164593-3942-44F2-BC07-A6794F6A0A10}">
      <dsp:nvSpPr>
        <dsp:cNvPr id="0" name=""/>
        <dsp:cNvSpPr/>
      </dsp:nvSpPr>
      <dsp:spPr>
        <a:xfrm>
          <a:off x="3048002" y="2149226"/>
          <a:ext cx="1584960" cy="1584960"/>
        </a:xfrm>
        <a:prstGeom prst="roundRect">
          <a:avLst/>
        </a:prstGeom>
        <a:solidFill>
          <a:srgbClr val="F567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kern="1200" dirty="0">
              <a:latin typeface="Segoe UI" panose="020B0502040204020203" pitchFamily="34" charset="0"/>
              <a:cs typeface="Segoe UI" panose="020B0502040204020203" pitchFamily="34" charset="0"/>
            </a:rPr>
            <a:t>System-Level Impact</a:t>
          </a:r>
          <a:endParaRPr lang="en-GB" sz="2000" kern="1200" dirty="0"/>
        </a:p>
      </dsp:txBody>
      <dsp:txXfrm>
        <a:off x="3125373" y="2226597"/>
        <a:ext cx="1430218" cy="14302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6D80C-0348-49BA-8210-36CA7BF3F800}">
      <dsp:nvSpPr>
        <dsp:cNvPr id="0" name=""/>
        <dsp:cNvSpPr/>
      </dsp:nvSpPr>
      <dsp:spPr>
        <a:xfrm>
          <a:off x="6" y="0"/>
          <a:ext cx="1699440" cy="3951111"/>
        </a:xfrm>
        <a:prstGeom prst="roundRect">
          <a:avLst>
            <a:gd name="adj" fmla="val 10000"/>
          </a:avLst>
        </a:prstGeom>
        <a:solidFill>
          <a:srgbClr val="F567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0" i="0" kern="1200" dirty="0"/>
            <a:t>Supported and Visible Learners</a:t>
          </a:r>
          <a:endParaRPr lang="en-GB" sz="2000" kern="1200" dirty="0"/>
        </a:p>
      </dsp:txBody>
      <dsp:txXfrm>
        <a:off x="6" y="1580444"/>
        <a:ext cx="1699440" cy="1580444"/>
      </dsp:txXfrm>
    </dsp:sp>
    <dsp:sp modelId="{D8B30EE1-7DA6-4DC3-BC16-E8E8A8A8707F}">
      <dsp:nvSpPr>
        <dsp:cNvPr id="0" name=""/>
        <dsp:cNvSpPr/>
      </dsp:nvSpPr>
      <dsp:spPr>
        <a:xfrm>
          <a:off x="193481" y="237066"/>
          <a:ext cx="1315719" cy="1315719"/>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F5EC14-C645-4750-A0D2-88CE58B656E5}">
      <dsp:nvSpPr>
        <dsp:cNvPr id="0" name=""/>
        <dsp:cNvSpPr/>
      </dsp:nvSpPr>
      <dsp:spPr>
        <a:xfrm>
          <a:off x="1752045" y="0"/>
          <a:ext cx="1699440" cy="3951111"/>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0" i="0" kern="1200" dirty="0"/>
            <a:t>Accessible and Equitable Resources</a:t>
          </a:r>
          <a:endParaRPr lang="en-GB" sz="2000" kern="1200" dirty="0"/>
        </a:p>
      </dsp:txBody>
      <dsp:txXfrm>
        <a:off x="1752045" y="1580444"/>
        <a:ext cx="1699440" cy="1580444"/>
      </dsp:txXfrm>
    </dsp:sp>
    <dsp:sp modelId="{576A96C8-3A3D-4786-BD53-760BB0078715}">
      <dsp:nvSpPr>
        <dsp:cNvPr id="0" name=""/>
        <dsp:cNvSpPr/>
      </dsp:nvSpPr>
      <dsp:spPr>
        <a:xfrm>
          <a:off x="1943905" y="237066"/>
          <a:ext cx="1315719" cy="1315719"/>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268CED-460F-4141-B402-DA8B0F6A2A96}">
      <dsp:nvSpPr>
        <dsp:cNvPr id="0" name=""/>
        <dsp:cNvSpPr/>
      </dsp:nvSpPr>
      <dsp:spPr>
        <a:xfrm>
          <a:off x="3502469" y="0"/>
          <a:ext cx="1699440" cy="3951111"/>
        </a:xfrm>
        <a:prstGeom prst="roundRect">
          <a:avLst>
            <a:gd name="adj" fmla="val 10000"/>
          </a:avLst>
        </a:prstGeom>
        <a:solidFill>
          <a:srgbClr val="A068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0" i="0" kern="1200" dirty="0"/>
            <a:t>Connected Educators</a:t>
          </a:r>
          <a:endParaRPr lang="en-GB" sz="2000" kern="1200" dirty="0"/>
        </a:p>
      </dsp:txBody>
      <dsp:txXfrm>
        <a:off x="3502469" y="1580444"/>
        <a:ext cx="1699440" cy="1580444"/>
      </dsp:txXfrm>
    </dsp:sp>
    <dsp:sp modelId="{176985FC-E87B-4A6E-8DB8-0BAB3944703E}">
      <dsp:nvSpPr>
        <dsp:cNvPr id="0" name=""/>
        <dsp:cNvSpPr/>
      </dsp:nvSpPr>
      <dsp:spPr>
        <a:xfrm>
          <a:off x="3694330" y="237066"/>
          <a:ext cx="1315719" cy="1315719"/>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C98FDD-12EF-4805-8A1E-322504F1874D}">
      <dsp:nvSpPr>
        <dsp:cNvPr id="0" name=""/>
        <dsp:cNvSpPr/>
      </dsp:nvSpPr>
      <dsp:spPr>
        <a:xfrm>
          <a:off x="5254515" y="0"/>
          <a:ext cx="1699440" cy="39511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0" i="0" kern="1200" dirty="0"/>
            <a:t>Consistent Learning </a:t>
          </a:r>
          <a:endParaRPr lang="en-GB" sz="2000" kern="1200" dirty="0"/>
        </a:p>
      </dsp:txBody>
      <dsp:txXfrm>
        <a:off x="5254515" y="1580444"/>
        <a:ext cx="1699440" cy="1580444"/>
      </dsp:txXfrm>
    </dsp:sp>
    <dsp:sp modelId="{FD44599B-B639-4ECC-B014-85AFACC1AE42}">
      <dsp:nvSpPr>
        <dsp:cNvPr id="0" name=""/>
        <dsp:cNvSpPr/>
      </dsp:nvSpPr>
      <dsp:spPr>
        <a:xfrm>
          <a:off x="5444754" y="237066"/>
          <a:ext cx="1315719" cy="1315719"/>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B70C05-ACA7-4070-A134-4EDE45F364FC}">
      <dsp:nvSpPr>
        <dsp:cNvPr id="0" name=""/>
        <dsp:cNvSpPr/>
      </dsp:nvSpPr>
      <dsp:spPr>
        <a:xfrm>
          <a:off x="278158" y="2816579"/>
          <a:ext cx="6397639" cy="976489"/>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6B4300-6313-8B46-9B26-2D67B697A504}" type="datetimeFigureOut">
              <a:rPr lang="en-US" smtClean="0"/>
              <a:t>3/2/2026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2723FB-6E99-2049-9D1F-B3601A988037}" type="slidenum">
              <a:rPr lang="en-US" smtClean="0"/>
              <a:t>‹#›</a:t>
            </a:fld>
            <a:endParaRPr lang="en-US" dirty="0"/>
          </a:p>
        </p:txBody>
      </p:sp>
    </p:spTree>
    <p:extLst>
      <p:ext uri="{BB962C8B-B14F-4D97-AF65-F5344CB8AC3E}">
        <p14:creationId xmlns:p14="http://schemas.microsoft.com/office/powerpoint/2010/main" val="3209090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C9D82-8DC5-4209-8340-617FB52DFD98}" type="datetimeFigureOut">
              <a:rPr lang="en-GB" smtClean="0"/>
              <a:t>02/03/2026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F5D10-159B-4157-ACC3-2EAAC1200CE2}" type="slidenum">
              <a:rPr lang="en-GB" smtClean="0"/>
              <a:t>‹#›</a:t>
            </a:fld>
            <a:endParaRPr lang="en-GB"/>
          </a:p>
        </p:txBody>
      </p:sp>
    </p:spTree>
    <p:extLst>
      <p:ext uri="{BB962C8B-B14F-4D97-AF65-F5344CB8AC3E}">
        <p14:creationId xmlns:p14="http://schemas.microsoft.com/office/powerpoint/2010/main" val="171927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1200" dirty="0"/>
              <a:t>My name is Sarah Nicol, Practice Education Lead with NHS Education for Scotland in the NMAHP Practice Based Learning Team.</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t" latinLnBrk="0" hangingPunct="1">
              <a:lnSpc>
                <a:spcPct val="100000"/>
              </a:lnSpc>
              <a:spcBef>
                <a:spcPts val="0"/>
              </a:spcBef>
              <a:spcAft>
                <a:spcPts val="0"/>
              </a:spcAft>
              <a:buClrTx/>
              <a:buSzTx/>
              <a:buFontTx/>
              <a:buNone/>
              <a:tabLst/>
              <a:defRPr/>
            </a:pPr>
            <a:r>
              <a:rPr lang="en-GB" sz="1200" dirty="0"/>
              <a:t>The focus of my work is to increase awareness and engagement of alternative placement models, specifically Long Arm Supervision aligned with QSPL. </a:t>
            </a:r>
          </a:p>
          <a:p>
            <a:pPr fontAlgn="t"/>
            <a:endParaRPr lang="en-GB" sz="1200" dirty="0"/>
          </a:p>
          <a:p>
            <a:pPr fontAlgn="t"/>
            <a:r>
              <a:rPr lang="en-GB" sz="1200" dirty="0"/>
              <a:t>I’m going to use the next few minutes to walk you through how I have used </a:t>
            </a:r>
            <a:r>
              <a:rPr lang="en-GB" b="1" dirty="0"/>
              <a:t>digital technologies to support education and learning to promote Long Arm Supervision.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GB" sz="1200" dirty="0"/>
          </a:p>
          <a:p>
            <a:endParaRPr lang="en-GB" sz="1200" dirty="0"/>
          </a:p>
          <a:p>
            <a:endParaRPr lang="en-GB" dirty="0"/>
          </a:p>
        </p:txBody>
      </p:sp>
      <p:sp>
        <p:nvSpPr>
          <p:cNvPr id="4" name="Slide Number Placeholder 3"/>
          <p:cNvSpPr>
            <a:spLocks noGrp="1"/>
          </p:cNvSpPr>
          <p:nvPr>
            <p:ph type="sldNum" sz="quarter" idx="5"/>
          </p:nvPr>
        </p:nvSpPr>
        <p:spPr/>
        <p:txBody>
          <a:bodyPr/>
          <a:lstStyle/>
          <a:p>
            <a:fld id="{721F5D10-159B-4157-ACC3-2EAAC1200CE2}" type="slidenum">
              <a:rPr lang="en-GB" smtClean="0"/>
              <a:t>1</a:t>
            </a:fld>
            <a:endParaRPr lang="en-GB"/>
          </a:p>
        </p:txBody>
      </p:sp>
    </p:spTree>
    <p:extLst>
      <p:ext uri="{BB962C8B-B14F-4D97-AF65-F5344CB8AC3E}">
        <p14:creationId xmlns:p14="http://schemas.microsoft.com/office/powerpoint/2010/main" val="1716756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sz="1800"/>
            </a:pPr>
            <a:endParaRPr lang="en-GB" dirty="0"/>
          </a:p>
          <a:p>
            <a:endParaRPr lang="en-GB" dirty="0"/>
          </a:p>
        </p:txBody>
      </p:sp>
      <p:sp>
        <p:nvSpPr>
          <p:cNvPr id="4" name="Slide Number Placeholder 3"/>
          <p:cNvSpPr>
            <a:spLocks noGrp="1"/>
          </p:cNvSpPr>
          <p:nvPr>
            <p:ph type="sldNum" sz="quarter" idx="5"/>
          </p:nvPr>
        </p:nvSpPr>
        <p:spPr/>
        <p:txBody>
          <a:bodyPr/>
          <a:lstStyle/>
          <a:p>
            <a:fld id="{721F5D10-159B-4157-ACC3-2EAAC1200CE2}" type="slidenum">
              <a:rPr lang="en-GB" smtClean="0"/>
              <a:t>10</a:t>
            </a:fld>
            <a:endParaRPr lang="en-GB"/>
          </a:p>
        </p:txBody>
      </p:sp>
    </p:spTree>
    <p:extLst>
      <p:ext uri="{BB962C8B-B14F-4D97-AF65-F5344CB8AC3E}">
        <p14:creationId xmlns:p14="http://schemas.microsoft.com/office/powerpoint/2010/main" val="3313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81188" indent="-181188">
              <a:buFont typeface="Arial" panose="020B0604020202020204" pitchFamily="34" charset="0"/>
              <a:buChar char="•"/>
            </a:pPr>
            <a:r>
              <a:rPr lang="en-US" dirty="0"/>
              <a:t>LAS </a:t>
            </a:r>
            <a:r>
              <a:rPr lang="en-GB" dirty="0"/>
              <a:t>is when supervision is provided by an experienced HCPC registered practice educator who is not based at the same location as the learner.</a:t>
            </a:r>
          </a:p>
          <a:p>
            <a:pPr marL="181188" indent="-181188">
              <a:buFont typeface="Arial" panose="020B0604020202020204" pitchFamily="34" charset="0"/>
              <a:buChar char="•"/>
            </a:pPr>
            <a:endParaRPr lang="en-GB" dirty="0"/>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An example of this could be an Occupational Therapy student completing a placement in an outdoor education centre being supervised remotely by an Occupational Therapist from a different health board.</a:t>
            </a:r>
          </a:p>
          <a:p>
            <a:pPr marL="171450" indent="-171450" fontAlgn="t">
              <a:buFont typeface="Arial" panose="020B0604020202020204" pitchFamily="34" charset="0"/>
              <a:buChar char="•"/>
            </a:pPr>
            <a:r>
              <a:rPr lang="en-GB" sz="1200" b="1" i="0" kern="1200" dirty="0">
                <a:solidFill>
                  <a:schemeClr val="tx1"/>
                </a:solidFill>
                <a:effectLst/>
                <a:latin typeface="+mn-lt"/>
                <a:ea typeface="+mn-ea"/>
                <a:cs typeface="+mn-cs"/>
              </a:rPr>
              <a:t>Day‑to‑day support</a:t>
            </a:r>
            <a:r>
              <a:rPr lang="en-GB" sz="1200" b="0" i="0" kern="1200" dirty="0">
                <a:solidFill>
                  <a:schemeClr val="tx1"/>
                </a:solidFill>
                <a:effectLst/>
                <a:latin typeface="+mn-lt"/>
                <a:ea typeface="+mn-ea"/>
                <a:cs typeface="+mn-cs"/>
              </a:rPr>
              <a:t> would be provided by an on‑site staff member, who oversees the student’s activities and acts as their mentor.</a:t>
            </a: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Together, the student, on‑site mentor and practice educator would agree clear learning objectives aligned to the assessment framework.</a:t>
            </a: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In regular </a:t>
            </a:r>
            <a:r>
              <a:rPr lang="en-GB" sz="1200" b="1" i="0" kern="1200" dirty="0">
                <a:solidFill>
                  <a:schemeClr val="tx1"/>
                </a:solidFill>
                <a:effectLst/>
                <a:latin typeface="+mn-lt"/>
                <a:ea typeface="+mn-ea"/>
                <a:cs typeface="+mn-cs"/>
              </a:rPr>
              <a:t>reflective supervision sessions with the PE, the student would </a:t>
            </a:r>
            <a:r>
              <a:rPr lang="en-GB" sz="1200" b="0" i="0" kern="1200" dirty="0">
                <a:solidFill>
                  <a:schemeClr val="tx1"/>
                </a:solidFill>
                <a:effectLst/>
                <a:latin typeface="+mn-lt"/>
                <a:ea typeface="+mn-ea"/>
                <a:cs typeface="+mn-cs"/>
              </a:rPr>
              <a:t>demonstrate their developing knowledge, skills and learning.</a:t>
            </a:r>
          </a:p>
          <a:p>
            <a:pPr marL="171450" indent="-171450" fontAlgn="t">
              <a:buFont typeface="Arial" panose="020B0604020202020204" pitchFamily="34" charset="0"/>
              <a:buChar char="•"/>
            </a:pP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The great thing about Long Arm Supervision (LAS)</a:t>
            </a:r>
            <a:r>
              <a:rPr lang="en-GB" sz="1200" b="0" i="0" kern="1200" dirty="0">
                <a:solidFill>
                  <a:schemeClr val="tx1"/>
                </a:solidFill>
                <a:effectLst/>
                <a:latin typeface="+mn-lt"/>
                <a:ea typeface="+mn-ea"/>
                <a:cs typeface="+mn-cs"/>
              </a:rPr>
              <a:t> is that it enables flexible, diverse placement experiences that build student confidence and autonomy, while also expanding placement capacity and strengthening partnerships across services and communities.</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So what’s the problem?</a:t>
            </a:r>
          </a:p>
          <a:p>
            <a:pPr marL="638388" lvl="1" indent="-181188">
              <a:buFont typeface="Arial" panose="020B0604020202020204" pitchFamily="34" charset="0"/>
              <a:buChar char="•"/>
            </a:pPr>
            <a:endParaRPr lang="en-US" dirty="0"/>
          </a:p>
          <a:p>
            <a:pPr marL="181188" indent="-181188">
              <a:buFont typeface="Arial" panose="020B0604020202020204" pitchFamily="34" charset="0"/>
              <a:buChar char="•"/>
            </a:pPr>
            <a:endParaRPr lang="en-US" dirty="0"/>
          </a:p>
          <a:p>
            <a:pPr marL="181188" indent="-181188">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721F5D10-159B-4157-ACC3-2EAAC1200CE2}" type="slidenum">
              <a:rPr lang="en-GB" smtClean="0"/>
              <a:t>2</a:t>
            </a:fld>
            <a:endParaRPr lang="en-GB"/>
          </a:p>
        </p:txBody>
      </p:sp>
    </p:spTree>
    <p:extLst>
      <p:ext uri="{BB962C8B-B14F-4D97-AF65-F5344CB8AC3E}">
        <p14:creationId xmlns:p14="http://schemas.microsoft.com/office/powerpoint/2010/main" val="423432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E64E4-2B66-A3F9-6990-6127AE176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8CB55-3BF6-D528-48B4-FB957B03D6F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5EF825F-B697-0052-9E33-AE9DBC650F8D}"/>
              </a:ext>
            </a:extLst>
          </p:cNvPr>
          <p:cNvSpPr>
            <a:spLocks noGrp="1"/>
          </p:cNvSpPr>
          <p:nvPr>
            <p:ph type="body" idx="1"/>
          </p:nvPr>
        </p:nvSpPr>
        <p:spPr/>
        <p:txBody>
          <a:bodyPr/>
          <a:lstStyle/>
          <a:p>
            <a:pPr fontAlgn="t"/>
            <a:r>
              <a:rPr lang="en-GB" sz="1200" dirty="0"/>
              <a:t>during my early scoping activities, I discovered something important:</a:t>
            </a:r>
          </a:p>
          <a:p>
            <a:pPr fontAlgn="t"/>
            <a:endParaRPr lang="en-GB" sz="1200" dirty="0"/>
          </a:p>
          <a:p>
            <a:pPr fontAlgn="t"/>
            <a:r>
              <a:rPr lang="en-GB" sz="1200" b="1" dirty="0"/>
              <a:t>The model itself wasn’t the barrier — the barrier was knowledge, confidence and skills.</a:t>
            </a:r>
          </a:p>
          <a:p>
            <a:pPr fontAlgn="t"/>
            <a:endParaRPr lang="en-GB" sz="1200" b="1" dirty="0"/>
          </a:p>
          <a:p>
            <a:pPr fontAlgn="t"/>
            <a:r>
              <a:rPr lang="en-GB" sz="1200" dirty="0"/>
              <a:t>Practice educators wanted the best for their learners</a:t>
            </a:r>
          </a:p>
          <a:p>
            <a:pPr fontAlgn="t"/>
            <a:endParaRPr lang="en-GB" sz="1200" dirty="0"/>
          </a:p>
          <a:p>
            <a:pPr fontAlgn="t"/>
            <a:r>
              <a:rPr lang="en-GB" sz="1200" dirty="0"/>
              <a:t>But were reluctant due to uncertainty about accountability and a perception about LAS being second‑best or risky.</a:t>
            </a:r>
          </a:p>
          <a:p>
            <a:pPr fontAlgn="t"/>
            <a:endParaRPr lang="en-GB" sz="1200" dirty="0"/>
          </a:p>
          <a:p>
            <a:pPr fontAlgn="t"/>
            <a:r>
              <a:rPr lang="en-GB" sz="1200" dirty="0"/>
              <a:t>It became clear that simply producing traditional resources wasn’t going to have the desired impact - information alone doesn’t change culture and I needed to inspire and influence fellow AHP’s</a:t>
            </a:r>
          </a:p>
          <a:p>
            <a:pPr fontAlgn="t"/>
            <a:endParaRPr lang="en-GB" sz="1200" dirty="0"/>
          </a:p>
          <a:p>
            <a:pPr fontAlgn="t"/>
            <a:r>
              <a:rPr lang="en-GB" sz="1200" b="1" dirty="0"/>
              <a:t>So the question became:</a:t>
            </a:r>
          </a:p>
          <a:p>
            <a:pPr fontAlgn="t"/>
            <a:endParaRPr lang="en-GB" sz="1200" b="1" dirty="0"/>
          </a:p>
          <a:p>
            <a:pPr fontAlgn="t"/>
            <a:r>
              <a:rPr lang="en-GB" sz="1200" dirty="0"/>
              <a:t>How do I </a:t>
            </a:r>
            <a:r>
              <a:rPr lang="en-GB" sz="1200" i="1" dirty="0"/>
              <a:t>demystify</a:t>
            </a:r>
            <a:r>
              <a:rPr lang="en-GB" sz="1200" dirty="0"/>
              <a:t> LAS, build confidence, and create a shared understanding across all Scottish AHP profession, settings and sectors?</a:t>
            </a:r>
          </a:p>
          <a:p>
            <a:pPr fontAlgn="t"/>
            <a:endParaRPr lang="en-GB" sz="1200" dirty="0"/>
          </a:p>
          <a:p>
            <a:pPr fontAlgn="t"/>
            <a:r>
              <a:rPr lang="en-GB" sz="1200" dirty="0"/>
              <a:t>And </a:t>
            </a:r>
            <a:r>
              <a:rPr lang="en-GB" sz="1200" b="1" dirty="0"/>
              <a:t>digital was the answer!</a:t>
            </a:r>
          </a:p>
          <a:p>
            <a:pPr fontAlgn="t"/>
            <a:endParaRPr lang="en-GB" sz="1200" dirty="0"/>
          </a:p>
          <a:p>
            <a:pPr marL="181188" indent="-181188" fontAlgn="t">
              <a:buFont typeface="Arial" panose="020B0604020202020204" pitchFamily="34" charset="0"/>
              <a:buChar char="•"/>
            </a:pPr>
            <a:r>
              <a:rPr lang="en-GB" sz="1200" dirty="0"/>
              <a:t>reach educators wherever they are</a:t>
            </a:r>
          </a:p>
          <a:p>
            <a:pPr marL="181188" indent="-181188" fontAlgn="t">
              <a:buFont typeface="Arial" panose="020B0604020202020204" pitchFamily="34" charset="0"/>
              <a:buChar char="•"/>
            </a:pPr>
            <a:r>
              <a:rPr lang="en-GB" sz="1200" dirty="0"/>
              <a:t>guidance visible and easy to access</a:t>
            </a:r>
          </a:p>
          <a:p>
            <a:pPr marL="181188" indent="-181188" fontAlgn="t">
              <a:buFont typeface="Arial" panose="020B0604020202020204" pitchFamily="34" charset="0"/>
              <a:buChar char="•"/>
            </a:pPr>
            <a:r>
              <a:rPr lang="en-GB" sz="1200" dirty="0"/>
              <a:t>normalise the model through examples and conversations</a:t>
            </a:r>
          </a:p>
          <a:p>
            <a:pPr marL="181188" indent="-181188" fontAlgn="t">
              <a:buFont typeface="Arial" panose="020B0604020202020204" pitchFamily="34" charset="0"/>
              <a:buChar char="•"/>
            </a:pPr>
            <a:r>
              <a:rPr lang="en-GB" sz="1200" dirty="0"/>
              <a:t>create consistency across different professions, sectors and settings</a:t>
            </a:r>
          </a:p>
          <a:p>
            <a:pPr fontAlgn="t"/>
            <a:endParaRPr lang="en-GB" sz="1200" dirty="0"/>
          </a:p>
          <a:p>
            <a:pPr fontAlgn="t"/>
            <a:r>
              <a:rPr lang="en-GB" sz="1200" dirty="0"/>
              <a:t>Digital wasn’t the goal — </a:t>
            </a:r>
            <a:r>
              <a:rPr lang="en-GB" sz="1200" b="1" dirty="0"/>
              <a:t>it was the most effective way to engage and inspire. </a:t>
            </a:r>
          </a:p>
          <a:p>
            <a:pPr fontAlgn="t"/>
            <a:endParaRPr lang="en-GB" sz="1200" b="1" dirty="0"/>
          </a:p>
          <a:p>
            <a:pPr marL="0" marR="0" lvl="0" indent="0" algn="l" defTabSz="914400" rtl="0" eaLnBrk="1" fontAlgn="t" latinLnBrk="0" hangingPunct="1">
              <a:lnSpc>
                <a:spcPct val="100000"/>
              </a:lnSpc>
              <a:spcBef>
                <a:spcPts val="0"/>
              </a:spcBef>
              <a:spcAft>
                <a:spcPts val="0"/>
              </a:spcAft>
              <a:buClrTx/>
              <a:buSzTx/>
              <a:buFontTx/>
              <a:buNone/>
              <a:tabLst/>
              <a:defRPr/>
            </a:pPr>
            <a:r>
              <a:rPr lang="en-US" dirty="0"/>
              <a:t>So I develop a </a:t>
            </a:r>
            <a:r>
              <a:rPr lang="en-GB" sz="1200" dirty="0"/>
              <a:t>suite of coordinated digital tool to increase LAS awareness and confidence.</a:t>
            </a:r>
            <a:endParaRPr lang="en-GB" dirty="0"/>
          </a:p>
        </p:txBody>
      </p:sp>
      <p:sp>
        <p:nvSpPr>
          <p:cNvPr id="4" name="Slide Number Placeholder 3">
            <a:extLst>
              <a:ext uri="{FF2B5EF4-FFF2-40B4-BE49-F238E27FC236}">
                <a16:creationId xmlns:a16="http://schemas.microsoft.com/office/drawing/2014/main" id="{B3FD3F2D-5F7C-A018-DEA6-F1D912F59D87}"/>
              </a:ext>
            </a:extLst>
          </p:cNvPr>
          <p:cNvSpPr>
            <a:spLocks noGrp="1"/>
          </p:cNvSpPr>
          <p:nvPr>
            <p:ph type="sldNum" sz="quarter" idx="5"/>
          </p:nvPr>
        </p:nvSpPr>
        <p:spPr/>
        <p:txBody>
          <a:bodyPr/>
          <a:lstStyle/>
          <a:p>
            <a:fld id="{721F5D10-159B-4157-ACC3-2EAAC1200CE2}" type="slidenum">
              <a:rPr lang="en-GB" smtClean="0"/>
              <a:t>3</a:t>
            </a:fld>
            <a:endParaRPr lang="en-GB"/>
          </a:p>
        </p:txBody>
      </p:sp>
    </p:spTree>
    <p:extLst>
      <p:ext uri="{BB962C8B-B14F-4D97-AF65-F5344CB8AC3E}">
        <p14:creationId xmlns:p14="http://schemas.microsoft.com/office/powerpoint/2010/main" val="4257305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slide is very busy so please don’t try to read it. The links to all resources are at the end of this presentation.</a:t>
            </a:r>
            <a:endParaRPr lang="en-GB" sz="13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So, what were these tools….. Part of my work has been to collate resources together into an infographic so that all the information is easily accessible and in one place. I used digital tools, such as QR codes and hyperlinks, to increase access. </a:t>
            </a:r>
            <a:r>
              <a:rPr lang="en-GB" sz="1300" b="1" dirty="0"/>
              <a:t>The infographic lists what the resources is, who it is for and where to find it. </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kern="1200" dirty="0">
              <a:solidFill>
                <a:schemeClr val="tx1"/>
              </a:solidFill>
              <a:effectLst/>
              <a:latin typeface="+mn-lt"/>
              <a:ea typeface="+mn-ea"/>
              <a:cs typeface="+mn-cs"/>
            </a:endParaRPr>
          </a:p>
          <a:p>
            <a:pPr marL="241584" indent="-241584" defTabSz="966338">
              <a:buFont typeface="+mj-lt"/>
              <a:buAutoNum type="arabicPeriod"/>
              <a:defRPr/>
            </a:pPr>
            <a:r>
              <a:rPr lang="en-GB" b="1" dirty="0"/>
              <a:t>The first resource linked is a dedicated landing page on NHS Education for Scotland’s Webpage </a:t>
            </a:r>
            <a:r>
              <a:rPr lang="en-GB" sz="1300" dirty="0"/>
              <a:t>— this is a “one front door” for all guidance, tools, and templates. </a:t>
            </a:r>
          </a:p>
          <a:p>
            <a:pPr marL="742950" lvl="1" indent="-285750" defTabSz="966338">
              <a:buFont typeface="Arial" panose="020B0604020202020204" pitchFamily="34" charset="0"/>
              <a:buChar char="•"/>
              <a:defRPr/>
            </a:pPr>
            <a:r>
              <a:rPr lang="en-GB" sz="1300" dirty="0"/>
              <a:t>The work here was about </a:t>
            </a:r>
            <a:r>
              <a:rPr lang="en-GB" sz="1300" b="1" dirty="0"/>
              <a:t>Consolidating, streamlining, and updating resources.</a:t>
            </a:r>
            <a:r>
              <a:rPr lang="en-GB" sz="1200" b="0" dirty="0"/>
              <a:t> </a:t>
            </a:r>
          </a:p>
          <a:p>
            <a:pPr marL="742950" lvl="1" indent="-285750" defTabSz="966338">
              <a:buFont typeface="Arial" panose="020B0604020202020204" pitchFamily="34" charset="0"/>
              <a:buChar char="•"/>
              <a:defRPr/>
            </a:pPr>
            <a:r>
              <a:rPr lang="en-GB" sz="1200" b="0" dirty="0"/>
              <a:t>With the aim of </a:t>
            </a:r>
            <a:r>
              <a:rPr lang="en-GB" sz="1200" b="1" dirty="0"/>
              <a:t>r</a:t>
            </a:r>
            <a:r>
              <a:rPr lang="en-GB" sz="1300" b="1" dirty="0"/>
              <a:t>educing confusion, increasing consistency, and supporting staff in any setting.</a:t>
            </a:r>
            <a:r>
              <a:rPr lang="en-GB" sz="1200" b="0" dirty="0"/>
              <a:t> </a:t>
            </a:r>
          </a:p>
          <a:p>
            <a:pPr marL="742950" lvl="1" indent="-285750" defTabSz="966338">
              <a:buFont typeface="Arial" panose="020B0604020202020204" pitchFamily="34" charset="0"/>
              <a:buChar char="•"/>
              <a:defRPr/>
            </a:pPr>
            <a:r>
              <a:rPr lang="en-GB" sz="1300" b="1" dirty="0"/>
              <a:t>This places equitable learning within reach — regardless of geography. </a:t>
            </a:r>
          </a:p>
          <a:p>
            <a:endParaRPr lang="en-GB" sz="1300" dirty="0"/>
          </a:p>
          <a:p>
            <a:pPr marL="181188" indent="-181188">
              <a:buFont typeface="Arial" panose="020B0604020202020204" pitchFamily="34" charset="0"/>
              <a:buChar char="•"/>
            </a:pPr>
            <a:r>
              <a:rPr lang="en-GB" sz="1300" dirty="0"/>
              <a:t>The tools identified within this infographic create the digital infrastructure for LAS support.</a:t>
            </a:r>
          </a:p>
          <a:p>
            <a:pPr marL="181188" indent="-181188">
              <a:buFont typeface="Arial" panose="020B0604020202020204" pitchFamily="34" charset="0"/>
              <a:buChar char="•"/>
            </a:pPr>
            <a:endParaRPr lang="en-GB" sz="1300" dirty="0"/>
          </a:p>
          <a:p>
            <a:pPr marL="181188" indent="-181188">
              <a:buFont typeface="Arial" panose="020B0604020202020204" pitchFamily="34" charset="0"/>
              <a:buChar char="•"/>
            </a:pPr>
            <a:r>
              <a:rPr lang="en-GB" sz="1300" dirty="0"/>
              <a:t>Let’s have a look at two of these resources in more detail.</a:t>
            </a:r>
          </a:p>
          <a:p>
            <a:r>
              <a:rPr lang="en-GB" dirty="0"/>
              <a:t> </a:t>
            </a:r>
          </a:p>
        </p:txBody>
      </p:sp>
      <p:sp>
        <p:nvSpPr>
          <p:cNvPr id="4" name="Slide Number Placeholder 3"/>
          <p:cNvSpPr>
            <a:spLocks noGrp="1"/>
          </p:cNvSpPr>
          <p:nvPr>
            <p:ph type="sldNum" sz="quarter" idx="5"/>
          </p:nvPr>
        </p:nvSpPr>
        <p:spPr/>
        <p:txBody>
          <a:bodyPr/>
          <a:lstStyle/>
          <a:p>
            <a:fld id="{721F5D10-159B-4157-ACC3-2EAAC1200CE2}" type="slidenum">
              <a:rPr lang="en-GB" smtClean="0"/>
              <a:t>4</a:t>
            </a:fld>
            <a:endParaRPr lang="en-GB"/>
          </a:p>
        </p:txBody>
      </p:sp>
    </p:spTree>
    <p:extLst>
      <p:ext uri="{BB962C8B-B14F-4D97-AF65-F5344CB8AC3E}">
        <p14:creationId xmlns:p14="http://schemas.microsoft.com/office/powerpoint/2010/main" val="151447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DD7F4-D35E-8CCA-04CC-E86C75A9A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52F57-83A5-46AB-A2BB-215917473AE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83FE80-D6A1-11FE-17FF-92B990DDE74F}"/>
              </a:ext>
            </a:extLst>
          </p:cNvPr>
          <p:cNvSpPr>
            <a:spLocks noGrp="1"/>
          </p:cNvSpPr>
          <p:nvPr>
            <p:ph type="body" idx="1"/>
          </p:nvPr>
        </p:nvSpPr>
        <p:spPr/>
        <p:txBody>
          <a:bodyPr/>
          <a:lstStyle/>
          <a:p>
            <a:pPr lvl="0"/>
            <a:r>
              <a:rPr lang="en-GB" sz="1300" b="1" dirty="0"/>
              <a:t>Here is a screen shot of Digital Guidance Document for practice educators. Hosted on a platform called UMBRACO</a:t>
            </a:r>
          </a:p>
          <a:p>
            <a:pPr lvl="0"/>
            <a:endParaRPr lang="en-GB" sz="1300" b="1" dirty="0"/>
          </a:p>
          <a:p>
            <a:pPr marL="742950" lvl="1" indent="-285750">
              <a:buFont typeface="Arial" panose="020B0604020202020204" pitchFamily="34" charset="0"/>
              <a:buChar char="•"/>
            </a:pPr>
            <a:r>
              <a:rPr lang="en-GB" sz="1300" b="1" dirty="0"/>
              <a:t>It consists of 15 tiles</a:t>
            </a:r>
          </a:p>
          <a:p>
            <a:pPr marL="742950" lvl="1" indent="-285750">
              <a:buFont typeface="Arial" panose="020B0604020202020204" pitchFamily="34" charset="0"/>
              <a:buChar char="•"/>
            </a:pPr>
            <a:r>
              <a:rPr lang="en-GB" sz="1300" b="1" dirty="0"/>
              <a:t>Role‑specific &amp; provides clarity on accountability, expectations, and placement flow.</a:t>
            </a:r>
            <a:endParaRPr lang="en-GB" sz="1200" b="0" dirty="0"/>
          </a:p>
          <a:p>
            <a:pPr marL="742950" lvl="1" indent="-285750">
              <a:buFont typeface="Arial" panose="020B0604020202020204" pitchFamily="34" charset="0"/>
              <a:buChar char="•"/>
            </a:pPr>
            <a:r>
              <a:rPr lang="en-GB" sz="1300" b="1" dirty="0"/>
              <a:t>Responds to educator concerns about “How do I supervise safely at a distance?” </a:t>
            </a:r>
          </a:p>
          <a:p>
            <a:pPr marL="742950" lvl="1" indent="-285750">
              <a:buFont typeface="Arial" panose="020B0604020202020204" pitchFamily="34" charset="0"/>
              <a:buChar char="•"/>
            </a:pPr>
            <a:endParaRPr lang="en-GB" sz="1300" b="1" dirty="0"/>
          </a:p>
          <a:p>
            <a:pPr marL="0" lvl="0" indent="0">
              <a:buFont typeface="Arial" panose="020B0604020202020204" pitchFamily="34" charset="0"/>
              <a:buNone/>
            </a:pPr>
            <a:r>
              <a:rPr lang="en-GB" sz="1200" b="1" dirty="0"/>
              <a:t>In the useful tools section (tile 11), there are resources which are downloadable and editable including </a:t>
            </a:r>
          </a:p>
          <a:p>
            <a:pPr marL="171450" lvl="0" indent="-171450">
              <a:buFont typeface="Arial" panose="020B0604020202020204" pitchFamily="34" charset="0"/>
              <a:buChar char="•"/>
            </a:pPr>
            <a:r>
              <a:rPr lang="en-GB" sz="1200" b="1" dirty="0"/>
              <a:t>Supervision records</a:t>
            </a:r>
          </a:p>
          <a:p>
            <a:pPr marL="171450" lvl="0" indent="-171450">
              <a:buFont typeface="Arial" panose="020B0604020202020204" pitchFamily="34" charset="0"/>
              <a:buChar char="•"/>
            </a:pPr>
            <a:r>
              <a:rPr lang="en-GB" sz="1200" b="1" dirty="0"/>
              <a:t>Reflective templates</a:t>
            </a:r>
          </a:p>
          <a:p>
            <a:pPr marL="171450" lvl="0" indent="-171450">
              <a:buFont typeface="Arial" panose="020B0604020202020204" pitchFamily="34" charset="0"/>
              <a:buChar char="•"/>
            </a:pPr>
            <a:r>
              <a:rPr lang="en-GB" sz="1200" b="1" dirty="0"/>
              <a:t>Task delegation </a:t>
            </a:r>
            <a:r>
              <a:rPr lang="en-GB" sz="1200" b="1" dirty="0" err="1"/>
              <a:t>matix’s</a:t>
            </a:r>
            <a:r>
              <a:rPr lang="en-GB" sz="1200" b="1" dirty="0"/>
              <a:t> </a:t>
            </a:r>
          </a:p>
          <a:p>
            <a:pPr marL="171450" lvl="0" indent="-171450">
              <a:buFont typeface="Arial" panose="020B0604020202020204" pitchFamily="34" charset="0"/>
              <a:buChar char="•"/>
            </a:pPr>
            <a:r>
              <a:rPr lang="en-GB" sz="1200" b="1" dirty="0"/>
              <a:t>Learning trackers and check list. </a:t>
            </a:r>
          </a:p>
          <a:p>
            <a:pPr marL="0" lvl="0" indent="0">
              <a:buFont typeface="Arial" panose="020B0604020202020204" pitchFamily="34" charset="0"/>
              <a:buNone/>
            </a:pPr>
            <a:r>
              <a:rPr lang="en-GB" sz="1200" b="1"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The aim of this work was to use digital technology to make LAS support accessible and consistent, and to relieve pressure on practice educators.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There is also a companion document for learners that is currently with the web design team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lvl="0" indent="0">
              <a:buFont typeface="Arial" panose="020B0604020202020204" pitchFamily="34" charset="0"/>
              <a:buNone/>
            </a:pPr>
            <a:endParaRPr lang="en-GB" sz="1200" b="1" dirty="0"/>
          </a:p>
          <a:p>
            <a:pPr marL="742950" lvl="1" indent="-285750">
              <a:buFont typeface="Arial" panose="020B0604020202020204" pitchFamily="34" charset="0"/>
              <a:buChar char="•"/>
            </a:pPr>
            <a:endParaRPr lang="en-GB" sz="1300" b="1" dirty="0"/>
          </a:p>
          <a:p>
            <a:pPr marL="0" lvl="0" indent="0">
              <a:buFont typeface="Arial" panose="020B0604020202020204" pitchFamily="34" charset="0"/>
              <a:buNone/>
            </a:pPr>
            <a:endParaRPr lang="en-GB" b="1" dirty="0"/>
          </a:p>
        </p:txBody>
      </p:sp>
      <p:sp>
        <p:nvSpPr>
          <p:cNvPr id="4" name="Slide Number Placeholder 3">
            <a:extLst>
              <a:ext uri="{FF2B5EF4-FFF2-40B4-BE49-F238E27FC236}">
                <a16:creationId xmlns:a16="http://schemas.microsoft.com/office/drawing/2014/main" id="{791A3670-2C95-AF68-A70A-83466596F01E}"/>
              </a:ext>
            </a:extLst>
          </p:cNvPr>
          <p:cNvSpPr>
            <a:spLocks noGrp="1"/>
          </p:cNvSpPr>
          <p:nvPr>
            <p:ph type="sldNum" sz="quarter" idx="5"/>
          </p:nvPr>
        </p:nvSpPr>
        <p:spPr/>
        <p:txBody>
          <a:bodyPr/>
          <a:lstStyle/>
          <a:p>
            <a:fld id="{721F5D10-159B-4157-ACC3-2EAAC1200CE2}" type="slidenum">
              <a:rPr lang="en-GB" smtClean="0"/>
              <a:t>5</a:t>
            </a:fld>
            <a:endParaRPr lang="en-GB"/>
          </a:p>
        </p:txBody>
      </p:sp>
    </p:spTree>
    <p:extLst>
      <p:ext uri="{BB962C8B-B14F-4D97-AF65-F5344CB8AC3E}">
        <p14:creationId xmlns:p14="http://schemas.microsoft.com/office/powerpoint/2010/main" val="321318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8C63-EEEE-B025-16E7-2E4879D7F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0A1CA-82EE-1F79-3A7E-EE91B12C2DE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6E4872B-8B00-57A6-100F-264C716D37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dirty="0"/>
              <a:t>The next digital resource I want to highlight is my podcast series: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dirty="0"/>
              <a:t>Long Arm Supervision: Shaping Practice‑Based Learning </a:t>
            </a:r>
            <a:r>
              <a:rPr lang="en-GB" sz="1200" b="1" dirty="0"/>
              <a:t> </a:t>
            </a:r>
            <a:r>
              <a:rPr lang="en-GB" sz="1300" dirty="0"/>
              <a:t>Available on </a:t>
            </a:r>
            <a:r>
              <a:rPr lang="en-GB" sz="1300" dirty="0" err="1"/>
              <a:t>Podbean</a:t>
            </a:r>
            <a:r>
              <a:rPr lang="en-GB" sz="1300" dirty="0"/>
              <a:t> &amp; Spotify,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6 – 30min episodes – Interviewed based with practice educators, learners, HEIs, NES, and host sites.</a:t>
            </a:r>
          </a:p>
          <a:p>
            <a:pPr lvl="1"/>
            <a:endParaRPr lang="en-GB" sz="1300" b="1" dirty="0"/>
          </a:p>
          <a:p>
            <a:r>
              <a:rPr lang="en-GB" sz="1300" b="1" dirty="0"/>
              <a:t>I choose Podcasting to create belonging </a:t>
            </a:r>
          </a:p>
          <a:p>
            <a:pPr marL="742950" lvl="1" indent="-285750">
              <a:buFont typeface="Arial" panose="020B0604020202020204" pitchFamily="34" charset="0"/>
              <a:buChar char="•"/>
            </a:pPr>
            <a:r>
              <a:rPr lang="en-GB" sz="1300" dirty="0"/>
              <a:t>To humanises LAS through real voices and stories.</a:t>
            </a:r>
            <a:endParaRPr lang="en-GB" dirty="0"/>
          </a:p>
          <a:p>
            <a:pPr marL="742950" lvl="1" indent="-285750">
              <a:buFont typeface="Arial" panose="020B0604020202020204" pitchFamily="34" charset="0"/>
              <a:buChar char="•"/>
            </a:pPr>
            <a:r>
              <a:rPr lang="en-GB" sz="1300" dirty="0"/>
              <a:t>Makes learning “on‑the‑go” and inclusive of busy professionals – computer of phone - on the commute, walking lunch, </a:t>
            </a:r>
          </a:p>
          <a:p>
            <a:pPr marL="742950" lvl="1" indent="-285750">
              <a:buFont typeface="Arial" panose="020B0604020202020204" pitchFamily="34" charset="0"/>
              <a:buChar char="•"/>
            </a:pPr>
            <a:r>
              <a:rPr lang="en-GB" sz="1300" dirty="0"/>
              <a:t>Creates a sense of community even for isolated or remote learners.</a:t>
            </a:r>
          </a:p>
          <a:p>
            <a:pPr marL="742950" lvl="1" indent="-285750">
              <a:buFont typeface="Arial" panose="020B0604020202020204" pitchFamily="34" charset="0"/>
              <a:buChar char="•"/>
            </a:pPr>
            <a:r>
              <a:rPr lang="en-GB" sz="1300" dirty="0"/>
              <a:t>Different learning medium to suit different learning styles</a:t>
            </a:r>
          </a:p>
          <a:p>
            <a:pPr lvl="1"/>
            <a:endParaRPr lang="en-GB" dirty="0"/>
          </a:p>
          <a:p>
            <a:r>
              <a:rPr lang="en-GB" sz="1300" dirty="0"/>
              <a:t>This is digital belonging.</a:t>
            </a:r>
          </a:p>
          <a:p>
            <a:pPr lvl="1"/>
            <a:endParaRPr lang="en-GB" sz="13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dirty="0"/>
              <a:t>How did I do it</a:t>
            </a:r>
            <a:endParaRPr lang="en-GB" sz="1300" dirty="0"/>
          </a:p>
          <a:p>
            <a:pPr marL="742950" lvl="1" indent="-285750">
              <a:buFont typeface="Arial" panose="020B0604020202020204" pitchFamily="34" charset="0"/>
              <a:buChar char="•"/>
            </a:pPr>
            <a:r>
              <a:rPr lang="en-GB" sz="1300" dirty="0"/>
              <a:t>I recorded the material through 19 individual teams calls. </a:t>
            </a:r>
          </a:p>
          <a:p>
            <a:pPr marL="742950" lvl="1" indent="-285750">
              <a:buFont typeface="Arial" panose="020B0604020202020204" pitchFamily="34" charset="0"/>
              <a:buChar char="•"/>
            </a:pPr>
            <a:r>
              <a:rPr lang="en-GB" sz="1300" dirty="0"/>
              <a:t>and edited the 17hours of material down to 3 using ‘Audacity’ free sound engineering programme. </a:t>
            </a:r>
          </a:p>
          <a:p>
            <a:endParaRPr lang="en-GB" sz="1300" dirty="0"/>
          </a:p>
          <a:p>
            <a:r>
              <a:rPr lang="en-GB" sz="1200" b="1" dirty="0"/>
              <a:t>So what did I learn?</a:t>
            </a:r>
            <a:endParaRPr lang="en-GB" sz="1200" dirty="0"/>
          </a:p>
          <a:p>
            <a:pPr marL="171450" lvl="0" indent="-171450">
              <a:buFont typeface="Arial" panose="020B0604020202020204" pitchFamily="34" charset="0"/>
              <a:buChar char="•"/>
            </a:pPr>
            <a:r>
              <a:rPr lang="en-GB" sz="1200" dirty="0"/>
              <a:t>Start early, plan episode structure prior to recording, test that structure on a dummy episode – this would have allowed me to coordinate contributors into episodes and allow me to reduce my number of interviews to 6 (1 for each episode as opposed to 1 for each contributor) - This would have also of allowed discussion between contributors.</a:t>
            </a:r>
          </a:p>
          <a:p>
            <a:pPr marL="171450" lvl="0" indent="-171450">
              <a:buFont typeface="Arial" panose="020B0604020202020204" pitchFamily="34" charset="0"/>
              <a:buChar char="•"/>
            </a:pPr>
            <a:r>
              <a:rPr lang="en-GB" sz="1200" dirty="0"/>
              <a:t>I learnt the importance of listening to podcast examples and the work would not have been possible without linking with people who have expertise in this area – TEL (tech enabled learning) team.</a:t>
            </a:r>
          </a:p>
          <a:p>
            <a:pPr marL="171450" lvl="0" indent="-171450">
              <a:buFont typeface="Arial" panose="020B0604020202020204" pitchFamily="34" charset="0"/>
              <a:buChar char="•"/>
            </a:pPr>
            <a:r>
              <a:rPr lang="en-GB" sz="1200" dirty="0"/>
              <a:t>I learnt how to build in accessibility (captions/transcripts) – if you can secure admin support.</a:t>
            </a:r>
          </a:p>
          <a:p>
            <a:endParaRPr lang="en-GB" sz="1200" dirty="0"/>
          </a:p>
          <a:p>
            <a:pPr defTabSz="966338">
              <a:defRPr/>
            </a:pPr>
            <a:r>
              <a:rPr lang="en-GB" sz="1200" dirty="0"/>
              <a:t>Evaluation feedback from the podcasts revealed that they didn’t just inform — they changed perceptions, improved confidence, and created momentum.</a:t>
            </a:r>
          </a:p>
          <a:p>
            <a:pPr marL="171450" indent="-171450">
              <a:buFont typeface="Arial" panose="020B0604020202020204" pitchFamily="34" charset="0"/>
              <a:buChar char="•"/>
            </a:pPr>
            <a:endParaRPr lang="en-GB" dirty="0"/>
          </a:p>
          <a:p>
            <a:pPr marL="171450" lvl="0" indent="-171450">
              <a:buFont typeface="Arial" panose="020B0604020202020204" pitchFamily="34" charset="0"/>
              <a:buChar char="•"/>
            </a:pPr>
            <a:r>
              <a:rPr lang="en-GB" sz="1200" dirty="0"/>
              <a:t>Awareness of LAS and related resources </a:t>
            </a:r>
            <a:r>
              <a:rPr lang="en-GB" dirty="0"/>
              <a:t>increased</a:t>
            </a:r>
            <a:endParaRPr lang="en-GB" sz="1200" dirty="0"/>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dirty="0"/>
              <a:t>96% of respondents reporting interest in further learning and increased readiness, confidence, and intention to offer LAS placements in the future. </a:t>
            </a:r>
          </a:p>
          <a:p>
            <a:pPr lvl="0"/>
            <a:endParaRPr lang="en-GB" sz="1200" dirty="0"/>
          </a:p>
          <a:p>
            <a:pPr lvl="0"/>
            <a:r>
              <a:rPr lang="en-GB" sz="1200" dirty="0"/>
              <a:t>This is the real power of digital connection.</a:t>
            </a:r>
          </a:p>
          <a:p>
            <a:endParaRPr lang="en-GB" dirty="0"/>
          </a:p>
          <a:p>
            <a:endParaRPr lang="en-GB" dirty="0"/>
          </a:p>
        </p:txBody>
      </p:sp>
      <p:sp>
        <p:nvSpPr>
          <p:cNvPr id="4" name="Slide Number Placeholder 3">
            <a:extLst>
              <a:ext uri="{FF2B5EF4-FFF2-40B4-BE49-F238E27FC236}">
                <a16:creationId xmlns:a16="http://schemas.microsoft.com/office/drawing/2014/main" id="{04F13E2A-458D-F6DF-F073-B1688BDBEFE8}"/>
              </a:ext>
            </a:extLst>
          </p:cNvPr>
          <p:cNvSpPr>
            <a:spLocks noGrp="1"/>
          </p:cNvSpPr>
          <p:nvPr>
            <p:ph type="sldNum" sz="quarter" idx="5"/>
          </p:nvPr>
        </p:nvSpPr>
        <p:spPr/>
        <p:txBody>
          <a:bodyPr/>
          <a:lstStyle/>
          <a:p>
            <a:fld id="{721F5D10-159B-4157-ACC3-2EAAC1200CE2}" type="slidenum">
              <a:rPr lang="en-GB" smtClean="0"/>
              <a:t>6</a:t>
            </a:fld>
            <a:endParaRPr lang="en-GB"/>
          </a:p>
        </p:txBody>
      </p:sp>
    </p:spTree>
    <p:extLst>
      <p:ext uri="{BB962C8B-B14F-4D97-AF65-F5344CB8AC3E}">
        <p14:creationId xmlns:p14="http://schemas.microsoft.com/office/powerpoint/2010/main" val="1945940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F14E0-F77F-64B1-30CD-5132F8DB6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17AD5-01ED-2F5B-98D6-77EC3E20C33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7BAF7EA-13CA-F508-1BCC-9C164CAD4376}"/>
              </a:ext>
            </a:extLst>
          </p:cNvPr>
          <p:cNvSpPr>
            <a:spLocks noGrp="1"/>
          </p:cNvSpPr>
          <p:nvPr>
            <p:ph type="body" idx="1"/>
          </p:nvPr>
        </p:nvSpPr>
        <p:spPr/>
        <p:txBody>
          <a:bodyPr/>
          <a:lstStyle/>
          <a:p>
            <a:pPr fontAlgn="t"/>
            <a:r>
              <a:rPr lang="en-GB" sz="1400" b="0" i="0" kern="1200" dirty="0">
                <a:solidFill>
                  <a:schemeClr val="tx1"/>
                </a:solidFill>
                <a:effectLst/>
                <a:latin typeface="+mn-lt"/>
                <a:ea typeface="+mn-ea"/>
                <a:cs typeface="+mn-cs"/>
              </a:rPr>
              <a:t>So what has the impact of this work been?</a:t>
            </a:r>
          </a:p>
          <a:p>
            <a:pPr fontAlgn="t"/>
            <a:endParaRPr lang="en-GB" sz="1400" b="0" i="0" kern="1200" dirty="0">
              <a:solidFill>
                <a:schemeClr val="tx1"/>
              </a:solidFill>
              <a:effectLst/>
              <a:latin typeface="+mn-lt"/>
              <a:ea typeface="+mn-ea"/>
              <a:cs typeface="+mn-cs"/>
            </a:endParaRPr>
          </a:p>
          <a:p>
            <a:pPr fontAlgn="t"/>
            <a:r>
              <a:rPr lang="en-GB" sz="1400" b="0" i="0" kern="1200" dirty="0">
                <a:solidFill>
                  <a:schemeClr val="tx1"/>
                </a:solidFill>
                <a:effectLst/>
                <a:latin typeface="+mn-lt"/>
                <a:ea typeface="+mn-ea"/>
                <a:cs typeface="+mn-cs"/>
              </a:rPr>
              <a:t>We’ve seen strong improvements in learning outcomes — 99 AHPs engaged in the CPD session, providing excellent feedback with a 4.7 / 5 star rating, Participants reported a meaningful increase in knowledge and confidence. More than 90% felt able to apply learning immediately, and two‑thirds told us they expect to change practice as a result.</a:t>
            </a:r>
          </a:p>
          <a:p>
            <a:pPr fontAlgn="t"/>
            <a:endParaRPr lang="en-GB" sz="1400" b="0" i="0" kern="1200" dirty="0">
              <a:solidFill>
                <a:schemeClr val="tx1"/>
              </a:solidFill>
              <a:effectLst/>
              <a:latin typeface="+mn-lt"/>
              <a:ea typeface="+mn-ea"/>
              <a:cs typeface="+mn-cs"/>
            </a:endParaRPr>
          </a:p>
          <a:p>
            <a:pPr fontAlgn="t"/>
            <a:r>
              <a:rPr lang="en-GB" sz="1400" b="0" i="0" kern="1200" dirty="0">
                <a:solidFill>
                  <a:schemeClr val="tx1"/>
                </a:solidFill>
                <a:effectLst/>
                <a:latin typeface="+mn-lt"/>
                <a:ea typeface="+mn-ea"/>
                <a:cs typeface="+mn-cs"/>
              </a:rPr>
              <a:t>Importantly, we’re now seeing movement in the areas that matter for adoption. Awareness of LAS resources has increased, confidence to plan and deliver is starting to rise, and the proportion of participants who feel likely to support or offer LAS placements has more than doubled.</a:t>
            </a:r>
          </a:p>
          <a:p>
            <a:pPr fontAlgn="t"/>
            <a:endParaRPr lang="en-GB" sz="1400" b="0" i="0" kern="1200" dirty="0">
              <a:solidFill>
                <a:schemeClr val="tx1"/>
              </a:solidFill>
              <a:effectLst/>
              <a:latin typeface="+mn-lt"/>
              <a:ea typeface="+mn-ea"/>
              <a:cs typeface="+mn-cs"/>
            </a:endParaRPr>
          </a:p>
          <a:p>
            <a:pPr fontAlgn="t"/>
            <a:r>
              <a:rPr lang="en-GB" sz="1400" b="0" i="0" kern="1200" dirty="0">
                <a:solidFill>
                  <a:schemeClr val="tx1"/>
                </a:solidFill>
                <a:effectLst/>
                <a:latin typeface="+mn-lt"/>
                <a:ea typeface="+mn-ea"/>
                <a:cs typeface="+mn-cs"/>
              </a:rPr>
              <a:t>We’ve also seen a noticeable uplift in traffic to the Turas page and the podcast series after the session, reflecting clearer understanding of where the resources are and how to use them in practice.</a:t>
            </a:r>
          </a:p>
          <a:p>
            <a:pPr fontAlgn="t"/>
            <a:endParaRPr lang="en-GB" sz="1400" b="0" i="0" kern="1200" dirty="0">
              <a:solidFill>
                <a:schemeClr val="tx1"/>
              </a:solidFill>
              <a:effectLst/>
              <a:latin typeface="+mn-lt"/>
              <a:ea typeface="+mn-ea"/>
              <a:cs typeface="+mn-cs"/>
            </a:endParaRPr>
          </a:p>
          <a:p>
            <a:pPr fontAlgn="t"/>
            <a:r>
              <a:rPr lang="en-GB" sz="1400" b="0" i="0" kern="1200" dirty="0">
                <a:solidFill>
                  <a:schemeClr val="tx1"/>
                </a:solidFill>
                <a:effectLst/>
                <a:latin typeface="+mn-lt"/>
                <a:ea typeface="+mn-ea"/>
                <a:cs typeface="+mn-cs"/>
              </a:rPr>
              <a:t>All of this contributes to wider system‑level goals — expanding placement capacity, increasing consistency, and strengthening educator confidence through more unified guidance. These early gains show that the resource suite is helping create the conditions for reliable, scalable adoption of LAS across boards and settings.</a:t>
            </a:r>
          </a:p>
          <a:p>
            <a:endParaRPr lang="en-GB" dirty="0"/>
          </a:p>
        </p:txBody>
      </p:sp>
      <p:sp>
        <p:nvSpPr>
          <p:cNvPr id="4" name="Slide Number Placeholder 3">
            <a:extLst>
              <a:ext uri="{FF2B5EF4-FFF2-40B4-BE49-F238E27FC236}">
                <a16:creationId xmlns:a16="http://schemas.microsoft.com/office/drawing/2014/main" id="{214DC92C-C144-97DE-7427-65BBE93513D3}"/>
              </a:ext>
            </a:extLst>
          </p:cNvPr>
          <p:cNvSpPr>
            <a:spLocks noGrp="1"/>
          </p:cNvSpPr>
          <p:nvPr>
            <p:ph type="sldNum" sz="quarter" idx="5"/>
          </p:nvPr>
        </p:nvSpPr>
        <p:spPr/>
        <p:txBody>
          <a:bodyPr/>
          <a:lstStyle/>
          <a:p>
            <a:fld id="{721F5D10-159B-4157-ACC3-2EAAC1200CE2}" type="slidenum">
              <a:rPr lang="en-GB" smtClean="0"/>
              <a:t>7</a:t>
            </a:fld>
            <a:endParaRPr lang="en-GB"/>
          </a:p>
        </p:txBody>
      </p:sp>
    </p:spTree>
    <p:extLst>
      <p:ext uri="{BB962C8B-B14F-4D97-AF65-F5344CB8AC3E}">
        <p14:creationId xmlns:p14="http://schemas.microsoft.com/office/powerpoint/2010/main" val="381675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7ABA-B0AC-EF21-05F7-420BE54BB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BB9D7-5D7C-2936-BF61-6A77897422D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011244-69FB-5B3C-19B0-8D60CED9BAEB}"/>
              </a:ext>
            </a:extLst>
          </p:cNvPr>
          <p:cNvSpPr>
            <a:spLocks noGrp="1"/>
          </p:cNvSpPr>
          <p:nvPr>
            <p:ph type="body" idx="1"/>
          </p:nvPr>
        </p:nvSpPr>
        <p:spPr/>
        <p:txBody>
          <a:bodyPr/>
          <a:lstStyle/>
          <a:p>
            <a:r>
              <a:rPr lang="en-GB" sz="1200" b="1" dirty="0"/>
              <a:t>But What this means for learning &amp; belonging?</a:t>
            </a:r>
          </a:p>
          <a:p>
            <a:endParaRPr lang="en-GB" sz="1200" dirty="0"/>
          </a:p>
          <a:p>
            <a:r>
              <a:rPr lang="en-GB" sz="1200" dirty="0"/>
              <a:t>I have learnt that when digital platforms enabled: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Learners feel supported, visible wither a greater sense of belonging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Resources are accessible and equitable, </a:t>
            </a:r>
            <a:r>
              <a:rPr lang="en-GB" sz="1200" b="0" i="0" kern="1200" dirty="0">
                <a:solidFill>
                  <a:schemeClr val="tx1"/>
                </a:solidFill>
                <a:effectLst/>
                <a:latin typeface="+mn-lt"/>
                <a:ea typeface="+mn-ea"/>
                <a:cs typeface="+mn-cs"/>
              </a:rPr>
              <a:t>extending learning into environments previously out of reach </a:t>
            </a:r>
            <a:endParaRPr lang="en-GB"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Educators are connected which </a:t>
            </a:r>
            <a:r>
              <a:rPr lang="en-GB" sz="1200" b="0" i="0" kern="1200" dirty="0">
                <a:solidFill>
                  <a:schemeClr val="tx1"/>
                </a:solidFill>
                <a:effectLst/>
                <a:latin typeface="+mn-lt"/>
                <a:ea typeface="+mn-ea"/>
                <a:cs typeface="+mn-cs"/>
              </a:rPr>
              <a:t>supports both learning </a:t>
            </a:r>
            <a:r>
              <a:rPr lang="en-GB" sz="1200" b="0" i="1" kern="1200" dirty="0">
                <a:solidFill>
                  <a:schemeClr val="tx1"/>
                </a:solidFill>
                <a:effectLst/>
                <a:latin typeface="+mn-lt"/>
                <a:ea typeface="+mn-ea"/>
                <a:cs typeface="+mn-cs"/>
              </a:rPr>
              <a:t>and</a:t>
            </a:r>
            <a:r>
              <a:rPr lang="en-GB" sz="1200" b="0" i="0" kern="1200" dirty="0">
                <a:solidFill>
                  <a:schemeClr val="tx1"/>
                </a:solidFill>
                <a:effectLst/>
                <a:latin typeface="+mn-lt"/>
                <a:ea typeface="+mn-ea"/>
                <a:cs typeface="+mn-cs"/>
              </a:rPr>
              <a:t> learners</a:t>
            </a:r>
            <a:endParaRPr lang="en-GB" sz="1200" dirty="0"/>
          </a:p>
          <a:p>
            <a:pPr marL="285750" lvl="0" indent="-285750">
              <a:buFont typeface="Arial" panose="020B0604020202020204" pitchFamily="34" charset="0"/>
              <a:buChar char="•"/>
            </a:pPr>
            <a:r>
              <a:rPr lang="en-GB" sz="1200" dirty="0"/>
              <a:t>Learning that is consistent and available </a:t>
            </a:r>
            <a:r>
              <a:rPr lang="en-GB" sz="1200" b="0" i="0" kern="1200" dirty="0">
                <a:solidFill>
                  <a:schemeClr val="tx1"/>
                </a:solidFill>
                <a:effectLst/>
                <a:latin typeface="+mn-lt"/>
                <a:ea typeface="+mn-ea"/>
                <a:cs typeface="+mn-cs"/>
              </a:rPr>
              <a:t>in a wide variety of formats to suit more learning styles and modern ways of working, </a:t>
            </a:r>
            <a:endParaRPr lang="en-GB" sz="1200" dirty="0"/>
          </a:p>
          <a:p>
            <a:r>
              <a:rPr lang="en-GB" sz="1200" dirty="0"/>
              <a:t> </a:t>
            </a:r>
          </a:p>
          <a:p>
            <a:r>
              <a:rPr lang="en-GB" sz="1200" dirty="0"/>
              <a:t>With this in place - LAS becomes not just feasible — but sustainable — across a shifting health and care system.</a:t>
            </a:r>
          </a:p>
          <a:p>
            <a:endParaRPr lang="en-GB" sz="1200" dirty="0"/>
          </a:p>
          <a:p>
            <a:r>
              <a:rPr lang="en-GB" sz="1200" dirty="0"/>
              <a:t>To continue enabling learning and belonging, we must keep building digital ecosystems that connect, equip, and empower our future workforce.</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Digital technologies offer </a:t>
            </a:r>
            <a:r>
              <a:rPr lang="en-GB" sz="1200" b="1" i="0" kern="1200" dirty="0">
                <a:solidFill>
                  <a:schemeClr val="tx1"/>
                </a:solidFill>
                <a:effectLst/>
                <a:latin typeface="+mn-lt"/>
                <a:ea typeface="+mn-ea"/>
                <a:cs typeface="+mn-cs"/>
              </a:rPr>
              <a:t>flexibility</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inclusivity</a:t>
            </a:r>
            <a:r>
              <a:rPr lang="en-GB" sz="1200" b="0" i="0" kern="1200" dirty="0">
                <a:solidFill>
                  <a:schemeClr val="tx1"/>
                </a:solidFill>
                <a:effectLst/>
                <a:latin typeface="+mn-lt"/>
                <a:ea typeface="+mn-ea"/>
                <a:cs typeface="+mn-cs"/>
              </a:rPr>
              <a:t>, and better opportunities aligned to contemporary learning environments. </a:t>
            </a:r>
          </a:p>
          <a:p>
            <a:pPr fontAlgn="t"/>
            <a:endParaRPr lang="en-GB" sz="1200" b="0" i="0" kern="1200" dirty="0">
              <a:solidFill>
                <a:schemeClr val="tx1"/>
              </a:solidFill>
              <a:effectLst/>
              <a:latin typeface="+mn-lt"/>
              <a:ea typeface="+mn-ea"/>
              <a:cs typeface="+mn-cs"/>
            </a:endParaRPr>
          </a:p>
          <a:p>
            <a:pPr fontAlgn="t"/>
            <a:r>
              <a:rPr lang="en-GB" sz="1200" kern="1200" dirty="0">
                <a:solidFill>
                  <a:schemeClr val="tx1"/>
                </a:solidFill>
                <a:effectLst/>
                <a:latin typeface="+mn-lt"/>
                <a:ea typeface="+mn-ea"/>
                <a:cs typeface="+mn-cs"/>
              </a:rPr>
              <a:t>In our shifting health and care landscape, where workforces are dispersed and stretched, digital technologies aren't just helpful — they are essential tools for enabling learning and belonging. </a:t>
            </a:r>
            <a:endParaRPr lang="en-GB" sz="1200" b="0" i="0" kern="1200" dirty="0">
              <a:solidFill>
                <a:schemeClr val="tx1"/>
              </a:solidFill>
              <a:effectLst/>
              <a:latin typeface="+mn-lt"/>
              <a:ea typeface="+mn-ea"/>
              <a:cs typeface="+mn-cs"/>
            </a:endParaRPr>
          </a:p>
          <a:p>
            <a:pPr fontAlgn="t"/>
            <a:endParaRPr lang="en-GB" sz="1200" b="0" i="0" kern="1200" dirty="0">
              <a:solidFill>
                <a:schemeClr val="tx1"/>
              </a:solidFill>
              <a:effectLst/>
              <a:latin typeface="+mn-lt"/>
              <a:ea typeface="+mn-ea"/>
              <a:cs typeface="+mn-cs"/>
            </a:endParaRPr>
          </a:p>
          <a:p>
            <a:endParaRPr lang="en-GB" sz="1200" dirty="0"/>
          </a:p>
          <a:p>
            <a:endParaRPr lang="en-GB" sz="1200" dirty="0"/>
          </a:p>
          <a:p>
            <a:endParaRPr lang="en-GB" dirty="0"/>
          </a:p>
        </p:txBody>
      </p:sp>
      <p:sp>
        <p:nvSpPr>
          <p:cNvPr id="4" name="Slide Number Placeholder 3">
            <a:extLst>
              <a:ext uri="{FF2B5EF4-FFF2-40B4-BE49-F238E27FC236}">
                <a16:creationId xmlns:a16="http://schemas.microsoft.com/office/drawing/2014/main" id="{3D0B535F-7B25-936E-89C5-879A88034197}"/>
              </a:ext>
            </a:extLst>
          </p:cNvPr>
          <p:cNvSpPr>
            <a:spLocks noGrp="1"/>
          </p:cNvSpPr>
          <p:nvPr>
            <p:ph type="sldNum" sz="quarter" idx="5"/>
          </p:nvPr>
        </p:nvSpPr>
        <p:spPr/>
        <p:txBody>
          <a:bodyPr/>
          <a:lstStyle/>
          <a:p>
            <a:fld id="{721F5D10-159B-4157-ACC3-2EAAC1200CE2}" type="slidenum">
              <a:rPr lang="en-GB" smtClean="0"/>
              <a:t>8</a:t>
            </a:fld>
            <a:endParaRPr lang="en-GB"/>
          </a:p>
        </p:txBody>
      </p:sp>
    </p:spTree>
    <p:extLst>
      <p:ext uri="{BB962C8B-B14F-4D97-AF65-F5344CB8AC3E}">
        <p14:creationId xmlns:p14="http://schemas.microsoft.com/office/powerpoint/2010/main" val="31988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8FF7-E39D-EFB4-6FE8-98E641A16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DD0B2-1B1E-6442-5165-ED3D6D75C78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5C8BD98-EFC8-4F62-A370-D859755DD4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FCAC52-00E7-348C-BFEB-46BE74CA48C4}"/>
              </a:ext>
            </a:extLst>
          </p:cNvPr>
          <p:cNvSpPr>
            <a:spLocks noGrp="1"/>
          </p:cNvSpPr>
          <p:nvPr>
            <p:ph type="sldNum" sz="quarter" idx="5"/>
          </p:nvPr>
        </p:nvSpPr>
        <p:spPr/>
        <p:txBody>
          <a:bodyPr/>
          <a:lstStyle/>
          <a:p>
            <a:fld id="{721F5D10-159B-4157-ACC3-2EAAC1200CE2}" type="slidenum">
              <a:rPr lang="en-GB" smtClean="0"/>
              <a:t>9</a:t>
            </a:fld>
            <a:endParaRPr lang="en-GB"/>
          </a:p>
        </p:txBody>
      </p:sp>
    </p:spTree>
    <p:extLst>
      <p:ext uri="{BB962C8B-B14F-4D97-AF65-F5344CB8AC3E}">
        <p14:creationId xmlns:p14="http://schemas.microsoft.com/office/powerpoint/2010/main" val="1320606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150D8C-C0BE-AF46-B688-3798A8E41160}"/>
              </a:ext>
            </a:extLst>
          </p:cNvPr>
          <p:cNvSpPr/>
          <p:nvPr userDrawn="1"/>
        </p:nvSpPr>
        <p:spPr>
          <a:xfrm>
            <a:off x="0" y="129337"/>
            <a:ext cx="9144000" cy="1078161"/>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2EBBE900-F390-B44E-BF6D-CDA3221EEED7}"/>
              </a:ext>
            </a:extLst>
          </p:cNvPr>
          <p:cNvSpPr>
            <a:spLocks noGrp="1"/>
          </p:cNvSpPr>
          <p:nvPr>
            <p:ph type="body" sz="quarter" idx="13" hasCustomPrompt="1"/>
          </p:nvPr>
        </p:nvSpPr>
        <p:spPr>
          <a:xfrm>
            <a:off x="1487620" y="186026"/>
            <a:ext cx="5777826" cy="529085"/>
          </a:xfrm>
        </p:spPr>
        <p:txBody>
          <a:bodyPr>
            <a:normAutofit/>
          </a:bodyPr>
          <a:lstStyle>
            <a:lvl1pPr marL="0" indent="0">
              <a:buNone/>
              <a:defRPr sz="3600">
                <a:solidFill>
                  <a:srgbClr val="FFFFFF"/>
                </a:solidFill>
                <a:latin typeface="+mn-lt"/>
                <a:cs typeface="Source Sans Pro"/>
              </a:defRPr>
            </a:lvl1pPr>
          </a:lstStyle>
          <a:p>
            <a:pPr lvl="0"/>
            <a:r>
              <a:rPr lang="en-GB" dirty="0"/>
              <a:t>NES and NMC webinar</a:t>
            </a:r>
          </a:p>
        </p:txBody>
      </p:sp>
      <p:sp>
        <p:nvSpPr>
          <p:cNvPr id="8" name="Text Placeholder 2">
            <a:extLst>
              <a:ext uri="{FF2B5EF4-FFF2-40B4-BE49-F238E27FC236}">
                <a16:creationId xmlns:a16="http://schemas.microsoft.com/office/drawing/2014/main" id="{0A45CC62-8A13-5942-9298-B02EC4AD42C0}"/>
              </a:ext>
            </a:extLst>
          </p:cNvPr>
          <p:cNvSpPr>
            <a:spLocks noGrp="1"/>
          </p:cNvSpPr>
          <p:nvPr>
            <p:ph type="body" sz="quarter" idx="14" hasCustomPrompt="1"/>
          </p:nvPr>
        </p:nvSpPr>
        <p:spPr>
          <a:xfrm>
            <a:off x="1487620" y="717643"/>
            <a:ext cx="5777826" cy="461084"/>
          </a:xfrm>
        </p:spPr>
        <p:txBody>
          <a:bodyPr>
            <a:normAutofit/>
          </a:bodyPr>
          <a:lstStyle>
            <a:lvl1pPr marL="0" indent="0">
              <a:buNone/>
              <a:defRPr sz="2400">
                <a:solidFill>
                  <a:srgbClr val="66CCFF"/>
                </a:solidFill>
              </a:defRPr>
            </a:lvl1pPr>
            <a:lvl2pPr marL="457200" indent="0" algn="l">
              <a:buNone/>
              <a:defRPr>
                <a:solidFill>
                  <a:srgbClr val="66CCFF"/>
                </a:solidFill>
              </a:defRPr>
            </a:lvl2pPr>
          </a:lstStyle>
          <a:p>
            <a:pPr lvl="0"/>
            <a:r>
              <a:rPr lang="en-GB" dirty="0"/>
              <a:t>Nursing &amp; Midwifery Return to Practice</a:t>
            </a:r>
          </a:p>
        </p:txBody>
      </p:sp>
      <p:pic>
        <p:nvPicPr>
          <p:cNvPr id="9" name="Picture 8">
            <a:extLst>
              <a:ext uri="{FF2B5EF4-FFF2-40B4-BE49-F238E27FC236}">
                <a16:creationId xmlns:a16="http://schemas.microsoft.com/office/drawing/2014/main" id="{E9425589-58CC-BA44-89A8-1152C02CA9A7}"/>
              </a:ext>
            </a:extLst>
          </p:cNvPr>
          <p:cNvPicPr>
            <a:picLocks noChangeAspect="1"/>
          </p:cNvPicPr>
          <p:nvPr userDrawn="1"/>
        </p:nvPicPr>
        <p:blipFill>
          <a:blip r:embed="rId2"/>
          <a:stretch>
            <a:fillRect/>
          </a:stretch>
        </p:blipFill>
        <p:spPr>
          <a:xfrm>
            <a:off x="225331" y="280197"/>
            <a:ext cx="779138" cy="776443"/>
          </a:xfrm>
          <a:prstGeom prst="rect">
            <a:avLst/>
          </a:prstGeom>
        </p:spPr>
      </p:pic>
      <p:cxnSp>
        <p:nvCxnSpPr>
          <p:cNvPr id="10" name="Straight Connector 9">
            <a:extLst>
              <a:ext uri="{FF2B5EF4-FFF2-40B4-BE49-F238E27FC236}">
                <a16:creationId xmlns:a16="http://schemas.microsoft.com/office/drawing/2014/main" id="{085776EA-D8CB-9F4D-9E50-6D0DB218675E}"/>
              </a:ext>
            </a:extLst>
          </p:cNvPr>
          <p:cNvCxnSpPr>
            <a:cxnSpLocks/>
          </p:cNvCxnSpPr>
          <p:nvPr userDrawn="1"/>
        </p:nvCxnSpPr>
        <p:spPr>
          <a:xfrm>
            <a:off x="1269467" y="221217"/>
            <a:ext cx="0" cy="876533"/>
          </a:xfrm>
          <a:prstGeom prst="line">
            <a:avLst/>
          </a:prstGeom>
          <a:ln w="444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2766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1E093-C1B5-498E-841E-838FE96446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D5005D-76CF-41B1-B652-95CC9DBA16E6}"/>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C350F5-2069-465F-A9D1-28DDD6B67D2C}"/>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D2A8A2-5F03-4C8F-BB84-C1CB4F9CC209}"/>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6" name="Footer Placeholder 5">
            <a:extLst>
              <a:ext uri="{FF2B5EF4-FFF2-40B4-BE49-F238E27FC236}">
                <a16:creationId xmlns:a16="http://schemas.microsoft.com/office/drawing/2014/main" id="{8839FCF1-6857-429E-B9B8-D594B42B20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6B5CFB-0CE6-447D-A839-C24C36834830}"/>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245312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A90D-8149-4AC5-A804-4B69D885FF43}"/>
              </a:ext>
            </a:extLst>
          </p:cNvPr>
          <p:cNvSpPr>
            <a:spLocks noGrp="1"/>
          </p:cNvSpPr>
          <p:nvPr>
            <p:ph type="title"/>
          </p:nvPr>
        </p:nvSpPr>
        <p:spPr>
          <a:xfrm>
            <a:off x="630238" y="274638"/>
            <a:ext cx="7886700" cy="99377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EBC355-AF5C-433A-9605-C7304113F1A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4C8330-0EDB-4308-A6EE-015E0C077F4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8145E3-8812-48B9-853A-1F2D94A82B88}"/>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33F103-E5F2-4858-B1BE-D5BA95B0BB20}"/>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A902E0-4D2B-4DFA-BD67-E4A6A4634891}"/>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8" name="Footer Placeholder 7">
            <a:extLst>
              <a:ext uri="{FF2B5EF4-FFF2-40B4-BE49-F238E27FC236}">
                <a16:creationId xmlns:a16="http://schemas.microsoft.com/office/drawing/2014/main" id="{CB53169C-A113-4152-BD6E-5A8E8D10ED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B6588C-C4BD-41EF-AD83-19BC7B342679}"/>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2164867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FD7F-29CB-4E88-B07E-56EDD82531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5D4089-55C9-41EC-ACC1-60ED9B1D1C48}"/>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4" name="Footer Placeholder 3">
            <a:extLst>
              <a:ext uri="{FF2B5EF4-FFF2-40B4-BE49-F238E27FC236}">
                <a16:creationId xmlns:a16="http://schemas.microsoft.com/office/drawing/2014/main" id="{C0D90F05-B18D-4FD0-81B6-60A3B99BA5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01A68A-29C0-42D8-A1A6-0FA491D1F2BE}"/>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3167744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FEC52-358F-4635-9ADE-FC20230D6A15}"/>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3" name="Footer Placeholder 2">
            <a:extLst>
              <a:ext uri="{FF2B5EF4-FFF2-40B4-BE49-F238E27FC236}">
                <a16:creationId xmlns:a16="http://schemas.microsoft.com/office/drawing/2014/main" id="{4FE8F75E-9698-4F8F-81FE-6E44AD1643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862795C-933F-4E09-AD30-2674170C780D}"/>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3651694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F4236-6443-47B5-8DBC-4CDE3E6D7AF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238524-6D79-4438-91FE-E9B565298E4C}"/>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ED1FDEA-C55B-4E7D-87A4-28C393B253E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C98428-983B-4E35-8E90-9BF9A81507D7}"/>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6" name="Footer Placeholder 5">
            <a:extLst>
              <a:ext uri="{FF2B5EF4-FFF2-40B4-BE49-F238E27FC236}">
                <a16:creationId xmlns:a16="http://schemas.microsoft.com/office/drawing/2014/main" id="{4BAC916C-3E96-4DFC-8D6A-E62997E7DD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CA7CCC-E2E0-4E71-A433-F1C1F7BF39CE}"/>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3521710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E13C-C56D-42BB-9610-8FF376F7680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362C5E-769A-44D2-ACBF-7F39CD71DE6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7D825E-605C-4D87-8220-FFEA9E41207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BC9DD9-3CF1-456A-B110-6C8C1CDAAC6E}"/>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6" name="Footer Placeholder 5">
            <a:extLst>
              <a:ext uri="{FF2B5EF4-FFF2-40B4-BE49-F238E27FC236}">
                <a16:creationId xmlns:a16="http://schemas.microsoft.com/office/drawing/2014/main" id="{B995DAF7-9B9A-490B-9B42-D6DD3E3365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545955-B304-4E4B-BCC2-94DD13F23ADF}"/>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1561986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BC5A-9CCA-471A-B457-1C40D3C5379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5C8731-A671-47AE-9484-4B8F85A11D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72DD01-185B-41E0-BDF1-8B7BBF731135}"/>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5" name="Footer Placeholder 4">
            <a:extLst>
              <a:ext uri="{FF2B5EF4-FFF2-40B4-BE49-F238E27FC236}">
                <a16:creationId xmlns:a16="http://schemas.microsoft.com/office/drawing/2014/main" id="{DFEF1DB7-7FA4-4A6F-B6BC-A57A5D9DD6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7AE2CE-EC2B-406B-816F-5C4C818EE829}"/>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4259283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F35788-5B45-4B7C-A751-2E53C11EFFCA}"/>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93D111-BE44-458B-8819-8AE9CCE1043C}"/>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BD5492-68DB-42EA-B5A8-E26BF7C564A5}"/>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5" name="Footer Placeholder 4">
            <a:extLst>
              <a:ext uri="{FF2B5EF4-FFF2-40B4-BE49-F238E27FC236}">
                <a16:creationId xmlns:a16="http://schemas.microsoft.com/office/drawing/2014/main" id="{9909CDA9-251A-460F-8F27-54587E0F8A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19F7E3-1777-47DF-998E-DC4C383FFC0C}"/>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1364426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150D8C-C0BE-AF46-B688-3798A8E41160}"/>
              </a:ext>
            </a:extLst>
          </p:cNvPr>
          <p:cNvSpPr/>
          <p:nvPr userDrawn="1"/>
        </p:nvSpPr>
        <p:spPr>
          <a:xfrm>
            <a:off x="0" y="129337"/>
            <a:ext cx="9144000" cy="1078161"/>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2EBBE900-F390-B44E-BF6D-CDA3221EEED7}"/>
              </a:ext>
            </a:extLst>
          </p:cNvPr>
          <p:cNvSpPr>
            <a:spLocks noGrp="1"/>
          </p:cNvSpPr>
          <p:nvPr>
            <p:ph type="body" sz="quarter" idx="13" hasCustomPrompt="1"/>
          </p:nvPr>
        </p:nvSpPr>
        <p:spPr>
          <a:xfrm>
            <a:off x="1487620" y="186026"/>
            <a:ext cx="5777826" cy="529085"/>
          </a:xfrm>
        </p:spPr>
        <p:txBody>
          <a:bodyPr>
            <a:normAutofit/>
          </a:bodyPr>
          <a:lstStyle>
            <a:lvl1pPr marL="0" indent="0">
              <a:buNone/>
              <a:defRPr sz="3600">
                <a:solidFill>
                  <a:srgbClr val="FFFFFF"/>
                </a:solidFill>
                <a:latin typeface="+mn-lt"/>
                <a:cs typeface="Source Sans Pro"/>
              </a:defRPr>
            </a:lvl1pPr>
          </a:lstStyle>
          <a:p>
            <a:pPr lvl="0"/>
            <a:r>
              <a:rPr lang="en-GB" dirty="0"/>
              <a:t>NES and NMC webinar</a:t>
            </a:r>
          </a:p>
        </p:txBody>
      </p:sp>
      <p:sp>
        <p:nvSpPr>
          <p:cNvPr id="8" name="Text Placeholder 2">
            <a:extLst>
              <a:ext uri="{FF2B5EF4-FFF2-40B4-BE49-F238E27FC236}">
                <a16:creationId xmlns:a16="http://schemas.microsoft.com/office/drawing/2014/main" id="{0A45CC62-8A13-5942-9298-B02EC4AD42C0}"/>
              </a:ext>
            </a:extLst>
          </p:cNvPr>
          <p:cNvSpPr>
            <a:spLocks noGrp="1"/>
          </p:cNvSpPr>
          <p:nvPr>
            <p:ph type="body" sz="quarter" idx="14" hasCustomPrompt="1"/>
          </p:nvPr>
        </p:nvSpPr>
        <p:spPr>
          <a:xfrm>
            <a:off x="1487620" y="717643"/>
            <a:ext cx="5777826" cy="461084"/>
          </a:xfrm>
        </p:spPr>
        <p:txBody>
          <a:bodyPr>
            <a:normAutofit/>
          </a:bodyPr>
          <a:lstStyle>
            <a:lvl1pPr marL="0" indent="0">
              <a:buNone/>
              <a:defRPr sz="2400">
                <a:solidFill>
                  <a:srgbClr val="66CCFF"/>
                </a:solidFill>
              </a:defRPr>
            </a:lvl1pPr>
            <a:lvl2pPr marL="457200" indent="0" algn="l">
              <a:buNone/>
              <a:defRPr>
                <a:solidFill>
                  <a:srgbClr val="66CCFF"/>
                </a:solidFill>
              </a:defRPr>
            </a:lvl2pPr>
          </a:lstStyle>
          <a:p>
            <a:pPr lvl="0"/>
            <a:r>
              <a:rPr lang="en-GB" dirty="0"/>
              <a:t>Nursing &amp; Midwifery Return to Practice</a:t>
            </a:r>
          </a:p>
        </p:txBody>
      </p:sp>
      <p:pic>
        <p:nvPicPr>
          <p:cNvPr id="9" name="Picture 8">
            <a:extLst>
              <a:ext uri="{FF2B5EF4-FFF2-40B4-BE49-F238E27FC236}">
                <a16:creationId xmlns:a16="http://schemas.microsoft.com/office/drawing/2014/main" id="{E9425589-58CC-BA44-89A8-1152C02CA9A7}"/>
              </a:ext>
            </a:extLst>
          </p:cNvPr>
          <p:cNvPicPr>
            <a:picLocks noChangeAspect="1"/>
          </p:cNvPicPr>
          <p:nvPr userDrawn="1"/>
        </p:nvPicPr>
        <p:blipFill>
          <a:blip r:embed="rId2"/>
          <a:stretch>
            <a:fillRect/>
          </a:stretch>
        </p:blipFill>
        <p:spPr>
          <a:xfrm>
            <a:off x="225331" y="280197"/>
            <a:ext cx="779138" cy="776443"/>
          </a:xfrm>
          <a:prstGeom prst="rect">
            <a:avLst/>
          </a:prstGeom>
        </p:spPr>
      </p:pic>
      <p:cxnSp>
        <p:nvCxnSpPr>
          <p:cNvPr id="10" name="Straight Connector 9">
            <a:extLst>
              <a:ext uri="{FF2B5EF4-FFF2-40B4-BE49-F238E27FC236}">
                <a16:creationId xmlns:a16="http://schemas.microsoft.com/office/drawing/2014/main" id="{085776EA-D8CB-9F4D-9E50-6D0DB218675E}"/>
              </a:ext>
            </a:extLst>
          </p:cNvPr>
          <p:cNvCxnSpPr>
            <a:cxnSpLocks/>
          </p:cNvCxnSpPr>
          <p:nvPr userDrawn="1"/>
        </p:nvCxnSpPr>
        <p:spPr>
          <a:xfrm>
            <a:off x="1269467" y="221217"/>
            <a:ext cx="0" cy="876533"/>
          </a:xfrm>
          <a:prstGeom prst="line">
            <a:avLst/>
          </a:prstGeom>
          <a:ln w="444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6876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Slide ">
    <p:spTree>
      <p:nvGrpSpPr>
        <p:cNvPr id="1" name=""/>
        <p:cNvGrpSpPr/>
        <p:nvPr/>
      </p:nvGrpSpPr>
      <p:grpSpPr>
        <a:xfrm>
          <a:off x="0" y="0"/>
          <a:ext cx="0" cy="0"/>
          <a:chOff x="0" y="0"/>
          <a:chExt cx="0" cy="0"/>
        </a:xfrm>
      </p:grpSpPr>
      <p:sp>
        <p:nvSpPr>
          <p:cNvPr id="10" name="Rectangle 9"/>
          <p:cNvSpPr/>
          <p:nvPr userDrawn="1"/>
        </p:nvSpPr>
        <p:spPr>
          <a:xfrm>
            <a:off x="0" y="0"/>
            <a:ext cx="9144000" cy="348039"/>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10"/>
          <p:cNvSpPr/>
          <p:nvPr userDrawn="1"/>
        </p:nvSpPr>
        <p:spPr>
          <a:xfrm>
            <a:off x="0" y="4951926"/>
            <a:ext cx="9144000" cy="191574"/>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7"/>
          <p:cNvSpPr txBox="1"/>
          <p:nvPr userDrawn="1"/>
        </p:nvSpPr>
        <p:spPr>
          <a:xfrm>
            <a:off x="105829" y="9980"/>
            <a:ext cx="388309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rPr>
              <a:t>NHS Education for Scotland</a:t>
            </a:r>
          </a:p>
        </p:txBody>
      </p:sp>
      <p:sp>
        <p:nvSpPr>
          <p:cNvPr id="3" name="Text Placeholder 2"/>
          <p:cNvSpPr>
            <a:spLocks noGrp="1"/>
          </p:cNvSpPr>
          <p:nvPr>
            <p:ph type="body" sz="quarter" idx="10"/>
          </p:nvPr>
        </p:nvSpPr>
        <p:spPr>
          <a:xfrm>
            <a:off x="765222" y="1349098"/>
            <a:ext cx="7684786" cy="3364696"/>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11" hasCustomPrompt="1"/>
          </p:nvPr>
        </p:nvSpPr>
        <p:spPr>
          <a:xfrm>
            <a:off x="765223" y="708422"/>
            <a:ext cx="7685041" cy="519113"/>
          </a:xfrm>
        </p:spPr>
        <p:txBody>
          <a:bodyPr>
            <a:normAutofit/>
          </a:bodyPr>
          <a:lstStyle>
            <a:lvl1pPr marL="0" indent="0">
              <a:buNone/>
              <a:defRPr sz="3600">
                <a:solidFill>
                  <a:srgbClr val="17375E"/>
                </a:solidFill>
                <a:latin typeface="Source Sans Pro"/>
                <a:cs typeface="Source Sans Pro"/>
              </a:defRPr>
            </a:lvl1pPr>
          </a:lstStyle>
          <a:p>
            <a:pPr lvl="0"/>
            <a:r>
              <a:rPr lang="en-GB" dirty="0"/>
              <a:t>Click to edit Master title styles</a:t>
            </a:r>
          </a:p>
        </p:txBody>
      </p:sp>
    </p:spTree>
    <p:extLst>
      <p:ext uri="{BB962C8B-B14F-4D97-AF65-F5344CB8AC3E}">
        <p14:creationId xmlns:p14="http://schemas.microsoft.com/office/powerpoint/2010/main" val="927651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0" name="Rectangle 9"/>
          <p:cNvSpPr/>
          <p:nvPr userDrawn="1"/>
        </p:nvSpPr>
        <p:spPr>
          <a:xfrm>
            <a:off x="0" y="0"/>
            <a:ext cx="9144000" cy="348039"/>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10"/>
          <p:cNvSpPr/>
          <p:nvPr userDrawn="1"/>
        </p:nvSpPr>
        <p:spPr>
          <a:xfrm>
            <a:off x="0" y="4951926"/>
            <a:ext cx="9144000" cy="191574"/>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7"/>
          <p:cNvSpPr txBox="1"/>
          <p:nvPr userDrawn="1"/>
        </p:nvSpPr>
        <p:spPr>
          <a:xfrm>
            <a:off x="105829" y="9980"/>
            <a:ext cx="388309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rPr>
              <a:t>NHS Education for Scotland</a:t>
            </a:r>
          </a:p>
        </p:txBody>
      </p:sp>
      <p:sp>
        <p:nvSpPr>
          <p:cNvPr id="3" name="Text Placeholder 2"/>
          <p:cNvSpPr>
            <a:spLocks noGrp="1"/>
          </p:cNvSpPr>
          <p:nvPr>
            <p:ph type="body" sz="quarter" idx="10"/>
          </p:nvPr>
        </p:nvSpPr>
        <p:spPr>
          <a:xfrm>
            <a:off x="765222" y="1349098"/>
            <a:ext cx="7684786" cy="3364696"/>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11" hasCustomPrompt="1"/>
          </p:nvPr>
        </p:nvSpPr>
        <p:spPr>
          <a:xfrm>
            <a:off x="765223" y="708422"/>
            <a:ext cx="7685041" cy="519113"/>
          </a:xfrm>
        </p:spPr>
        <p:txBody>
          <a:bodyPr>
            <a:normAutofit/>
          </a:bodyPr>
          <a:lstStyle>
            <a:lvl1pPr marL="0" indent="0">
              <a:buNone/>
              <a:defRPr sz="3600">
                <a:solidFill>
                  <a:srgbClr val="17375E"/>
                </a:solidFill>
                <a:latin typeface="Source Sans Pro"/>
                <a:cs typeface="Source Sans Pro"/>
              </a:defRPr>
            </a:lvl1pPr>
          </a:lstStyle>
          <a:p>
            <a:pPr lvl="0"/>
            <a:r>
              <a:rPr lang="en-GB" dirty="0"/>
              <a:t>Click to edit Master title styles</a:t>
            </a:r>
          </a:p>
        </p:txBody>
      </p:sp>
    </p:spTree>
    <p:extLst>
      <p:ext uri="{BB962C8B-B14F-4D97-AF65-F5344CB8AC3E}">
        <p14:creationId xmlns:p14="http://schemas.microsoft.com/office/powerpoint/2010/main" val="1567780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2" name="Picture 1" descr="16-9backcov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B242D85A-7818-2C41-B02C-B0C46D60A1B7}"/>
              </a:ext>
            </a:extLst>
          </p:cNvPr>
          <p:cNvSpPr/>
          <p:nvPr userDrawn="1"/>
        </p:nvSpPr>
        <p:spPr>
          <a:xfrm>
            <a:off x="287358" y="2571750"/>
            <a:ext cx="3553272" cy="1515818"/>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A2D2B0-073D-6C40-A439-781832FF551B}"/>
              </a:ext>
            </a:extLst>
          </p:cNvPr>
          <p:cNvPicPr>
            <a:picLocks noChangeAspect="1"/>
          </p:cNvPicPr>
          <p:nvPr userDrawn="1"/>
        </p:nvPicPr>
        <p:blipFill>
          <a:blip r:embed="rId3"/>
          <a:stretch>
            <a:fillRect/>
          </a:stretch>
        </p:blipFill>
        <p:spPr>
          <a:xfrm>
            <a:off x="377294" y="2834638"/>
            <a:ext cx="2609020" cy="1261879"/>
          </a:xfrm>
          <a:prstGeom prst="rect">
            <a:avLst/>
          </a:prstGeom>
        </p:spPr>
      </p:pic>
      <p:pic>
        <p:nvPicPr>
          <p:cNvPr id="6" name="Picture 5" descr="16-9backcover.jpg">
            <a:extLst>
              <a:ext uri="{FF2B5EF4-FFF2-40B4-BE49-F238E27FC236}">
                <a16:creationId xmlns:a16="http://schemas.microsoft.com/office/drawing/2014/main" id="{98C3B37A-DBB5-0840-9B2A-C899E3C972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54" t="55391" r="63040" b="21267"/>
          <a:stretch/>
        </p:blipFill>
        <p:spPr>
          <a:xfrm>
            <a:off x="1750820" y="2886982"/>
            <a:ext cx="1700763" cy="1099741"/>
          </a:xfrm>
          <a:prstGeom prst="rect">
            <a:avLst/>
          </a:prstGeom>
        </p:spPr>
      </p:pic>
      <p:sp>
        <p:nvSpPr>
          <p:cNvPr id="8" name="Rectangle 7">
            <a:extLst>
              <a:ext uri="{FF2B5EF4-FFF2-40B4-BE49-F238E27FC236}">
                <a16:creationId xmlns:a16="http://schemas.microsoft.com/office/drawing/2014/main" id="{7525F47F-199D-3E47-B0CD-690775BD0F1F}"/>
              </a:ext>
            </a:extLst>
          </p:cNvPr>
          <p:cNvSpPr/>
          <p:nvPr userDrawn="1"/>
        </p:nvSpPr>
        <p:spPr>
          <a:xfrm>
            <a:off x="287358" y="4096517"/>
            <a:ext cx="8611428" cy="914400"/>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3DD341-0649-8742-9F9D-9CFE63B75317}"/>
              </a:ext>
            </a:extLst>
          </p:cNvPr>
          <p:cNvSpPr txBox="1"/>
          <p:nvPr userDrawn="1"/>
        </p:nvSpPr>
        <p:spPr>
          <a:xfrm>
            <a:off x="371749" y="4366841"/>
            <a:ext cx="7809230" cy="600164"/>
          </a:xfrm>
          <a:prstGeom prst="rect">
            <a:avLst/>
          </a:prstGeom>
          <a:noFill/>
        </p:spPr>
        <p:txBody>
          <a:bodyPr wrap="square" rtlCol="0">
            <a:spAutoFit/>
          </a:bodyPr>
          <a:lstStyle/>
          <a:p>
            <a:r>
              <a:rPr lang="en-US" sz="1100" dirty="0">
                <a:solidFill>
                  <a:schemeClr val="bg1"/>
                </a:solidFill>
              </a:rPr>
              <a:t>© NHS Education for Scotland 2022. You can copy or reproduce the information in this resource for use within </a:t>
            </a:r>
            <a:r>
              <a:rPr lang="en-US" sz="1100" dirty="0" err="1">
                <a:solidFill>
                  <a:schemeClr val="bg1"/>
                </a:solidFill>
              </a:rPr>
              <a:t>NHSScotland</a:t>
            </a:r>
            <a:r>
              <a:rPr lang="en-US" sz="1100" dirty="0">
                <a:solidFill>
                  <a:schemeClr val="bg1"/>
                </a:solidFill>
              </a:rPr>
              <a:t> and</a:t>
            </a:r>
          </a:p>
          <a:p>
            <a:r>
              <a:rPr lang="en-US" sz="1100" dirty="0">
                <a:solidFill>
                  <a:schemeClr val="bg1"/>
                </a:solidFill>
              </a:rPr>
              <a:t>for non-commercial educational purposes. Use of this document for commercial purposes is permitted only with the written</a:t>
            </a:r>
          </a:p>
          <a:p>
            <a:r>
              <a:rPr lang="en-US" sz="1100" dirty="0">
                <a:solidFill>
                  <a:schemeClr val="bg1"/>
                </a:solidFill>
              </a:rPr>
              <a:t>Permission of NES.</a:t>
            </a:r>
          </a:p>
        </p:txBody>
      </p:sp>
    </p:spTree>
    <p:extLst>
      <p:ext uri="{BB962C8B-B14F-4D97-AF65-F5344CB8AC3E}">
        <p14:creationId xmlns:p14="http://schemas.microsoft.com/office/powerpoint/2010/main" val="68297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Slide">
    <p:spTree>
      <p:nvGrpSpPr>
        <p:cNvPr id="1" name=""/>
        <p:cNvGrpSpPr/>
        <p:nvPr/>
      </p:nvGrpSpPr>
      <p:grpSpPr>
        <a:xfrm>
          <a:off x="0" y="0"/>
          <a:ext cx="0" cy="0"/>
          <a:chOff x="0" y="0"/>
          <a:chExt cx="0" cy="0"/>
        </a:xfrm>
      </p:grpSpPr>
      <p:sp>
        <p:nvSpPr>
          <p:cNvPr id="11" name="Rectangle 10"/>
          <p:cNvSpPr/>
          <p:nvPr userDrawn="1"/>
        </p:nvSpPr>
        <p:spPr>
          <a:xfrm>
            <a:off x="0" y="4951926"/>
            <a:ext cx="9144000" cy="191574"/>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 name="Text Placeholder 2"/>
          <p:cNvSpPr>
            <a:spLocks noGrp="1"/>
          </p:cNvSpPr>
          <p:nvPr>
            <p:ph type="body" sz="quarter" idx="10"/>
          </p:nvPr>
        </p:nvSpPr>
        <p:spPr>
          <a:xfrm>
            <a:off x="765223" y="1349098"/>
            <a:ext cx="3638877" cy="3364696"/>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11" hasCustomPrompt="1"/>
          </p:nvPr>
        </p:nvSpPr>
        <p:spPr>
          <a:xfrm>
            <a:off x="765223" y="708422"/>
            <a:ext cx="7685041" cy="519113"/>
          </a:xfrm>
        </p:spPr>
        <p:txBody>
          <a:bodyPr>
            <a:normAutofit/>
          </a:bodyPr>
          <a:lstStyle>
            <a:lvl1pPr marL="0" indent="0">
              <a:buNone/>
              <a:defRPr sz="3600">
                <a:solidFill>
                  <a:srgbClr val="17375E"/>
                </a:solidFill>
                <a:latin typeface="Source Sans Pro"/>
                <a:cs typeface="Source Sans Pro"/>
              </a:defRPr>
            </a:lvl1pPr>
          </a:lstStyle>
          <a:p>
            <a:pPr lvl="0"/>
            <a:r>
              <a:rPr lang="en-GB" dirty="0"/>
              <a:t>Click to edit Master title styles</a:t>
            </a:r>
          </a:p>
        </p:txBody>
      </p:sp>
      <p:sp>
        <p:nvSpPr>
          <p:cNvPr id="4" name="Picture Placeholder 3"/>
          <p:cNvSpPr>
            <a:spLocks noGrp="1"/>
          </p:cNvSpPr>
          <p:nvPr>
            <p:ph type="pic" sz="quarter" idx="12"/>
          </p:nvPr>
        </p:nvSpPr>
        <p:spPr>
          <a:xfrm>
            <a:off x="4551363" y="1348979"/>
            <a:ext cx="3898900" cy="3364706"/>
          </a:xfrm>
        </p:spPr>
        <p:txBody>
          <a:bodyPr/>
          <a:lstStyle>
            <a:lvl1pPr>
              <a:defRPr>
                <a:solidFill>
                  <a:srgbClr val="17375E"/>
                </a:solidFill>
              </a:defRPr>
            </a:lvl1pPr>
          </a:lstStyle>
          <a:p>
            <a:endParaRPr lang="en-US" dirty="0"/>
          </a:p>
        </p:txBody>
      </p:sp>
      <p:sp>
        <p:nvSpPr>
          <p:cNvPr id="9" name="Rectangle 8">
            <a:extLst>
              <a:ext uri="{FF2B5EF4-FFF2-40B4-BE49-F238E27FC236}">
                <a16:creationId xmlns:a16="http://schemas.microsoft.com/office/drawing/2014/main" id="{DF415E4E-20A8-DB4C-BFC2-2CB11BAA1EDB}"/>
              </a:ext>
            </a:extLst>
          </p:cNvPr>
          <p:cNvSpPr/>
          <p:nvPr userDrawn="1"/>
        </p:nvSpPr>
        <p:spPr>
          <a:xfrm>
            <a:off x="0" y="0"/>
            <a:ext cx="9144000" cy="348039"/>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2" name="TextBox 11">
            <a:extLst>
              <a:ext uri="{FF2B5EF4-FFF2-40B4-BE49-F238E27FC236}">
                <a16:creationId xmlns:a16="http://schemas.microsoft.com/office/drawing/2014/main" id="{B62D7BB0-A125-6345-874D-587ADC1CE88B}"/>
              </a:ext>
            </a:extLst>
          </p:cNvPr>
          <p:cNvSpPr txBox="1"/>
          <p:nvPr userDrawn="1"/>
        </p:nvSpPr>
        <p:spPr>
          <a:xfrm>
            <a:off x="105829" y="9980"/>
            <a:ext cx="388309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rPr>
              <a:t>NHS Education for Scotland</a:t>
            </a:r>
          </a:p>
        </p:txBody>
      </p:sp>
    </p:spTree>
    <p:extLst>
      <p:ext uri="{BB962C8B-B14F-4D97-AF65-F5344CB8AC3E}">
        <p14:creationId xmlns:p14="http://schemas.microsoft.com/office/powerpoint/2010/main" val="418878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and Text Slide">
    <p:spTree>
      <p:nvGrpSpPr>
        <p:cNvPr id="1" name=""/>
        <p:cNvGrpSpPr/>
        <p:nvPr/>
      </p:nvGrpSpPr>
      <p:grpSpPr>
        <a:xfrm>
          <a:off x="0" y="0"/>
          <a:ext cx="0" cy="0"/>
          <a:chOff x="0" y="0"/>
          <a:chExt cx="0" cy="0"/>
        </a:xfrm>
      </p:grpSpPr>
      <p:sp>
        <p:nvSpPr>
          <p:cNvPr id="12" name="Rectangle 11"/>
          <p:cNvSpPr/>
          <p:nvPr userDrawn="1"/>
        </p:nvSpPr>
        <p:spPr>
          <a:xfrm>
            <a:off x="0" y="4951926"/>
            <a:ext cx="9144000" cy="191574"/>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 name="Text Placeholder 4"/>
          <p:cNvSpPr>
            <a:spLocks noGrp="1"/>
          </p:cNvSpPr>
          <p:nvPr>
            <p:ph type="body" sz="quarter" idx="11" hasCustomPrompt="1"/>
          </p:nvPr>
        </p:nvSpPr>
        <p:spPr>
          <a:xfrm>
            <a:off x="765223" y="708422"/>
            <a:ext cx="7685041" cy="519113"/>
          </a:xfrm>
        </p:spPr>
        <p:txBody>
          <a:bodyPr>
            <a:normAutofit/>
          </a:bodyPr>
          <a:lstStyle>
            <a:lvl1pPr marL="0" indent="0">
              <a:buNone/>
              <a:defRPr sz="3600">
                <a:solidFill>
                  <a:srgbClr val="17375E"/>
                </a:solidFill>
                <a:latin typeface="Source Sans Pro"/>
                <a:cs typeface="Source Sans Pro"/>
              </a:defRPr>
            </a:lvl1pPr>
          </a:lstStyle>
          <a:p>
            <a:pPr lvl="0"/>
            <a:r>
              <a:rPr lang="en-GB" dirty="0"/>
              <a:t>Click to edit Master title styles</a:t>
            </a:r>
          </a:p>
        </p:txBody>
      </p:sp>
      <p:sp>
        <p:nvSpPr>
          <p:cNvPr id="4" name="Chart Placeholder 3"/>
          <p:cNvSpPr>
            <a:spLocks noGrp="1"/>
          </p:cNvSpPr>
          <p:nvPr>
            <p:ph type="chart" sz="quarter" idx="12"/>
          </p:nvPr>
        </p:nvSpPr>
        <p:spPr>
          <a:xfrm>
            <a:off x="765176" y="1354931"/>
            <a:ext cx="3728471" cy="3334941"/>
          </a:xfrm>
        </p:spPr>
        <p:txBody>
          <a:bodyPr/>
          <a:lstStyle>
            <a:lvl1pPr>
              <a:defRPr>
                <a:solidFill>
                  <a:srgbClr val="17375E"/>
                </a:solidFill>
              </a:defRPr>
            </a:lvl1pPr>
          </a:lstStyle>
          <a:p>
            <a:endParaRPr lang="en-US" dirty="0"/>
          </a:p>
        </p:txBody>
      </p:sp>
      <p:sp>
        <p:nvSpPr>
          <p:cNvPr id="11" name="Text Placeholder 10"/>
          <p:cNvSpPr>
            <a:spLocks noGrp="1"/>
          </p:cNvSpPr>
          <p:nvPr>
            <p:ph type="body" sz="quarter" idx="13"/>
          </p:nvPr>
        </p:nvSpPr>
        <p:spPr>
          <a:xfrm>
            <a:off x="4680881" y="1354931"/>
            <a:ext cx="3769382" cy="3334941"/>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Rectangle 8">
            <a:extLst>
              <a:ext uri="{FF2B5EF4-FFF2-40B4-BE49-F238E27FC236}">
                <a16:creationId xmlns:a16="http://schemas.microsoft.com/office/drawing/2014/main" id="{A55C02A9-445A-D747-BD7B-01C106682672}"/>
              </a:ext>
            </a:extLst>
          </p:cNvPr>
          <p:cNvSpPr/>
          <p:nvPr userDrawn="1"/>
        </p:nvSpPr>
        <p:spPr>
          <a:xfrm>
            <a:off x="0" y="0"/>
            <a:ext cx="9144000" cy="348039"/>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3" name="TextBox 12">
            <a:extLst>
              <a:ext uri="{FF2B5EF4-FFF2-40B4-BE49-F238E27FC236}">
                <a16:creationId xmlns:a16="http://schemas.microsoft.com/office/drawing/2014/main" id="{4E6D7F93-AD93-DE46-8837-4590C1D32389}"/>
              </a:ext>
            </a:extLst>
          </p:cNvPr>
          <p:cNvSpPr txBox="1"/>
          <p:nvPr userDrawn="1"/>
        </p:nvSpPr>
        <p:spPr>
          <a:xfrm>
            <a:off x="105829" y="9980"/>
            <a:ext cx="388309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rPr>
              <a:t>NHS Education for Scotland</a:t>
            </a:r>
          </a:p>
        </p:txBody>
      </p:sp>
    </p:spTree>
    <p:extLst>
      <p:ext uri="{BB962C8B-B14F-4D97-AF65-F5344CB8AC3E}">
        <p14:creationId xmlns:p14="http://schemas.microsoft.com/office/powerpoint/2010/main" val="158272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Rectangle 6"/>
          <p:cNvSpPr/>
          <p:nvPr userDrawn="1"/>
        </p:nvSpPr>
        <p:spPr>
          <a:xfrm>
            <a:off x="0" y="4951926"/>
            <a:ext cx="9144000" cy="191574"/>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4">
            <a:extLst>
              <a:ext uri="{FF2B5EF4-FFF2-40B4-BE49-F238E27FC236}">
                <a16:creationId xmlns:a16="http://schemas.microsoft.com/office/drawing/2014/main" id="{08F7703B-8BDA-524E-AAA9-5EED478CE161}"/>
              </a:ext>
            </a:extLst>
          </p:cNvPr>
          <p:cNvSpPr/>
          <p:nvPr userDrawn="1"/>
        </p:nvSpPr>
        <p:spPr>
          <a:xfrm>
            <a:off x="0" y="0"/>
            <a:ext cx="9144000" cy="348039"/>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9" name="TextBox 8">
            <a:extLst>
              <a:ext uri="{FF2B5EF4-FFF2-40B4-BE49-F238E27FC236}">
                <a16:creationId xmlns:a16="http://schemas.microsoft.com/office/drawing/2014/main" id="{A20FDFDB-D917-8F48-91F7-8B045EF48DAE}"/>
              </a:ext>
            </a:extLst>
          </p:cNvPr>
          <p:cNvSpPr txBox="1"/>
          <p:nvPr userDrawn="1"/>
        </p:nvSpPr>
        <p:spPr>
          <a:xfrm>
            <a:off x="105829" y="9980"/>
            <a:ext cx="388309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bg1"/>
                </a:solidFill>
              </a:rPr>
              <a:t>NHS Education for Scotland</a:t>
            </a:r>
          </a:p>
        </p:txBody>
      </p:sp>
    </p:spTree>
    <p:extLst>
      <p:ext uri="{BB962C8B-B14F-4D97-AF65-F5344CB8AC3E}">
        <p14:creationId xmlns:p14="http://schemas.microsoft.com/office/powerpoint/2010/main" val="155482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1" descr="16-9backcov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B242D85A-7818-2C41-B02C-B0C46D60A1B7}"/>
              </a:ext>
            </a:extLst>
          </p:cNvPr>
          <p:cNvSpPr/>
          <p:nvPr userDrawn="1"/>
        </p:nvSpPr>
        <p:spPr>
          <a:xfrm>
            <a:off x="287358" y="2571750"/>
            <a:ext cx="3553272" cy="1515818"/>
          </a:xfrm>
          <a:prstGeom prst="rect">
            <a:avLst/>
          </a:prstGeom>
          <a:solidFill>
            <a:srgbClr val="0042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A2D2B0-073D-6C40-A439-781832FF551B}"/>
              </a:ext>
            </a:extLst>
          </p:cNvPr>
          <p:cNvPicPr>
            <a:picLocks noChangeAspect="1"/>
          </p:cNvPicPr>
          <p:nvPr userDrawn="1"/>
        </p:nvPicPr>
        <p:blipFill>
          <a:blip r:embed="rId3"/>
          <a:stretch>
            <a:fillRect/>
          </a:stretch>
        </p:blipFill>
        <p:spPr>
          <a:xfrm>
            <a:off x="377294" y="2834638"/>
            <a:ext cx="2609020" cy="1261879"/>
          </a:xfrm>
          <a:prstGeom prst="rect">
            <a:avLst/>
          </a:prstGeom>
        </p:spPr>
      </p:pic>
      <p:pic>
        <p:nvPicPr>
          <p:cNvPr id="6" name="Picture 5" descr="16-9backcover.jpg">
            <a:extLst>
              <a:ext uri="{FF2B5EF4-FFF2-40B4-BE49-F238E27FC236}">
                <a16:creationId xmlns:a16="http://schemas.microsoft.com/office/drawing/2014/main" id="{98C3B37A-DBB5-0840-9B2A-C899E3C972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54" t="55391" r="63040" b="21267"/>
          <a:stretch/>
        </p:blipFill>
        <p:spPr>
          <a:xfrm>
            <a:off x="1750820" y="2886982"/>
            <a:ext cx="1700763" cy="1099741"/>
          </a:xfrm>
          <a:prstGeom prst="rect">
            <a:avLst/>
          </a:prstGeom>
        </p:spPr>
      </p:pic>
      <p:sp>
        <p:nvSpPr>
          <p:cNvPr id="8" name="Rectangle 7">
            <a:extLst>
              <a:ext uri="{FF2B5EF4-FFF2-40B4-BE49-F238E27FC236}">
                <a16:creationId xmlns:a16="http://schemas.microsoft.com/office/drawing/2014/main" id="{7525F47F-199D-3E47-B0CD-690775BD0F1F}"/>
              </a:ext>
            </a:extLst>
          </p:cNvPr>
          <p:cNvSpPr/>
          <p:nvPr userDrawn="1"/>
        </p:nvSpPr>
        <p:spPr>
          <a:xfrm>
            <a:off x="287358" y="4096517"/>
            <a:ext cx="8611428" cy="914400"/>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3DD341-0649-8742-9F9D-9CFE63B75317}"/>
              </a:ext>
            </a:extLst>
          </p:cNvPr>
          <p:cNvSpPr txBox="1"/>
          <p:nvPr userDrawn="1"/>
        </p:nvSpPr>
        <p:spPr>
          <a:xfrm>
            <a:off x="371749" y="4366841"/>
            <a:ext cx="7809230" cy="600164"/>
          </a:xfrm>
          <a:prstGeom prst="rect">
            <a:avLst/>
          </a:prstGeom>
          <a:noFill/>
        </p:spPr>
        <p:txBody>
          <a:bodyPr wrap="square" rtlCol="0">
            <a:spAutoFit/>
          </a:bodyPr>
          <a:lstStyle/>
          <a:p>
            <a:r>
              <a:rPr lang="en-US" sz="1100" dirty="0">
                <a:solidFill>
                  <a:schemeClr val="bg1"/>
                </a:solidFill>
              </a:rPr>
              <a:t>© NHS Education for Scotland 2022. You can copy or reproduce the information in this resource for use within </a:t>
            </a:r>
            <a:r>
              <a:rPr lang="en-US" sz="1100" dirty="0" err="1">
                <a:solidFill>
                  <a:schemeClr val="bg1"/>
                </a:solidFill>
              </a:rPr>
              <a:t>NHSScotland</a:t>
            </a:r>
            <a:r>
              <a:rPr lang="en-US" sz="1100" dirty="0">
                <a:solidFill>
                  <a:schemeClr val="bg1"/>
                </a:solidFill>
              </a:rPr>
              <a:t> and</a:t>
            </a:r>
          </a:p>
          <a:p>
            <a:r>
              <a:rPr lang="en-US" sz="1100" dirty="0">
                <a:solidFill>
                  <a:schemeClr val="bg1"/>
                </a:solidFill>
              </a:rPr>
              <a:t>for non-commercial educational purposes. Use of this document for commercial purposes is permitted only with the written</a:t>
            </a:r>
          </a:p>
          <a:p>
            <a:r>
              <a:rPr lang="en-US" sz="1100" dirty="0">
                <a:solidFill>
                  <a:schemeClr val="bg1"/>
                </a:solidFill>
              </a:rPr>
              <a:t>Permission of NES.</a:t>
            </a:r>
          </a:p>
        </p:txBody>
      </p:sp>
    </p:spTree>
    <p:extLst>
      <p:ext uri="{BB962C8B-B14F-4D97-AF65-F5344CB8AC3E}">
        <p14:creationId xmlns:p14="http://schemas.microsoft.com/office/powerpoint/2010/main" val="347204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4E02-4F11-4FF5-B22D-56CBEC76C801}"/>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DD7875-D1F1-4FE2-B9FE-0D7C5D0CB9A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F3F283-F6CC-42AD-8EDB-1B359C0E03ED}"/>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5" name="Footer Placeholder 4">
            <a:extLst>
              <a:ext uri="{FF2B5EF4-FFF2-40B4-BE49-F238E27FC236}">
                <a16:creationId xmlns:a16="http://schemas.microsoft.com/office/drawing/2014/main" id="{E2FAD73D-B99E-477D-BCEF-D34D0B09EA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C53232-D6EB-4381-BFFD-5CBC04B28B39}"/>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103295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E20D-2D51-4F4C-A314-BDE7B80E77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189E0D-FAFE-4EC7-9BB1-5EF808AA43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C569A-DEA4-4666-B92B-671C020E12F9}"/>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5" name="Footer Placeholder 4">
            <a:extLst>
              <a:ext uri="{FF2B5EF4-FFF2-40B4-BE49-F238E27FC236}">
                <a16:creationId xmlns:a16="http://schemas.microsoft.com/office/drawing/2014/main" id="{0FE1F55F-7C72-44D7-A106-ED6A24FCEC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C04CD4-D689-47BC-9A98-C917193B290B}"/>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274797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E25F-87C8-479D-8DE0-B74AD6A742B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6DF173-0F62-4BC8-B7E5-A37EEEB5FB6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7C3646-7D98-4920-A1F3-3D04063A4AB9}"/>
              </a:ext>
            </a:extLst>
          </p:cNvPr>
          <p:cNvSpPr>
            <a:spLocks noGrp="1"/>
          </p:cNvSpPr>
          <p:nvPr>
            <p:ph type="dt" sz="half" idx="10"/>
          </p:nvPr>
        </p:nvSpPr>
        <p:spPr/>
        <p:txBody>
          <a:bodyPr/>
          <a:lstStyle/>
          <a:p>
            <a:fld id="{210FD118-B962-4DC2-80AE-ED1FB96DA07E}" type="datetimeFigureOut">
              <a:rPr lang="en-GB" smtClean="0"/>
              <a:t>02/03/2026</a:t>
            </a:fld>
            <a:endParaRPr lang="en-GB"/>
          </a:p>
        </p:txBody>
      </p:sp>
      <p:sp>
        <p:nvSpPr>
          <p:cNvPr id="5" name="Footer Placeholder 4">
            <a:extLst>
              <a:ext uri="{FF2B5EF4-FFF2-40B4-BE49-F238E27FC236}">
                <a16:creationId xmlns:a16="http://schemas.microsoft.com/office/drawing/2014/main" id="{53253AF8-442A-453C-914A-F3A2AC03E8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6A773F-DFC0-4A6E-842C-43BE3581F696}"/>
              </a:ext>
            </a:extLst>
          </p:cNvPr>
          <p:cNvSpPr>
            <a:spLocks noGrp="1"/>
          </p:cNvSpPr>
          <p:nvPr>
            <p:ph type="sldNum" sz="quarter" idx="12"/>
          </p:nvPr>
        </p:nvSpPr>
        <p:spPr/>
        <p:txBody>
          <a:bodyPr/>
          <a:lstStyle/>
          <a:p>
            <a:fld id="{A0CFC5DD-8241-48FE-98C1-8F2999735B34}" type="slidenum">
              <a:rPr lang="en-GB" smtClean="0"/>
              <a:t>‹#›</a:t>
            </a:fld>
            <a:endParaRPr lang="en-GB"/>
          </a:p>
        </p:txBody>
      </p:sp>
    </p:spTree>
    <p:extLst>
      <p:ext uri="{BB962C8B-B14F-4D97-AF65-F5344CB8AC3E}">
        <p14:creationId xmlns:p14="http://schemas.microsoft.com/office/powerpoint/2010/main" val="2234051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3F3F023-C7D3-BE43-A4F7-485CACFF06A8}" type="datetimeFigureOut">
              <a:rPr lang="en-US" smtClean="0"/>
              <a:t>3/2/2026</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86EA69-B9A0-3A4A-A32C-B2418D145B26}" type="slidenum">
              <a:rPr lang="en-US" smtClean="0"/>
              <a:t>‹#›</a:t>
            </a:fld>
            <a:endParaRPr lang="en-US" dirty="0"/>
          </a:p>
        </p:txBody>
      </p:sp>
    </p:spTree>
    <p:extLst>
      <p:ext uri="{BB962C8B-B14F-4D97-AF65-F5344CB8AC3E}">
        <p14:creationId xmlns:p14="http://schemas.microsoft.com/office/powerpoint/2010/main" val="34748478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67"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B1FE03-F6CA-4377-87BD-DE8A928025A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40DD4BE-C70C-481A-8832-2AC1ACF5BD3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BA58CF-47D3-48C4-8A0D-6F47CABB930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10FD118-B962-4DC2-80AE-ED1FB96DA07E}" type="datetimeFigureOut">
              <a:rPr lang="en-GB" smtClean="0"/>
              <a:t>02/03/2026</a:t>
            </a:fld>
            <a:endParaRPr lang="en-GB"/>
          </a:p>
        </p:txBody>
      </p:sp>
      <p:sp>
        <p:nvSpPr>
          <p:cNvPr id="5" name="Footer Placeholder 4">
            <a:extLst>
              <a:ext uri="{FF2B5EF4-FFF2-40B4-BE49-F238E27FC236}">
                <a16:creationId xmlns:a16="http://schemas.microsoft.com/office/drawing/2014/main" id="{003F68DE-F151-4DCB-A5A9-1835F04EBECB}"/>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080D44-36A4-4EA6-B9EC-11239447F23A}"/>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0CFC5DD-8241-48FE-98C1-8F2999735B34}" type="slidenum">
              <a:rPr lang="en-GB" smtClean="0"/>
              <a:t>‹#›</a:t>
            </a:fld>
            <a:endParaRPr lang="en-GB"/>
          </a:p>
        </p:txBody>
      </p:sp>
    </p:spTree>
    <p:extLst>
      <p:ext uri="{BB962C8B-B14F-4D97-AF65-F5344CB8AC3E}">
        <p14:creationId xmlns:p14="http://schemas.microsoft.com/office/powerpoint/2010/main" val="39532776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canva.com/design/DAG-8zr9X3A/mESHzQUKvWKm5-PSH-BSwg/view" TargetMode="External"/><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1.png"/><Relationship Id="rId4" Type="http://schemas.openxmlformats.org/officeDocument/2006/relationships/diagramData" Target="../diagrams/data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learn.nes.nhs.scot/88189" TargetMode="External"/><Relationship Id="rId7" Type="http://schemas.openxmlformats.org/officeDocument/2006/relationships/hyperlink" Target="mailto:sarah.nicol@nhs.scot"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hyperlink" Target="https://learn.nes.nhs.scot/80428/allied-health-professions-ahp-learning-site/ahp-practice-based-learning-prbl/ahp-prbl-models-and-methods-of-delivery-across-health-and-social-care/ahp-long-arm-supervision" TargetMode="External"/><Relationship Id="rId11" Type="http://schemas.openxmlformats.org/officeDocument/2006/relationships/image" Target="../media/image29.png"/><Relationship Id="rId5" Type="http://schemas.openxmlformats.org/officeDocument/2006/relationships/hyperlink" Target="https://neslongarmsupervision.podbean.com/" TargetMode="External"/><Relationship Id="rId10" Type="http://schemas.openxmlformats.org/officeDocument/2006/relationships/image" Target="../media/image28.png"/><Relationship Id="rId4" Type="http://schemas.openxmlformats.org/officeDocument/2006/relationships/hyperlink" Target="https://newsletters.nes.digital/allied-health-professionals-ahp-practice-education-resources/long-arm-supervision-las/" TargetMode="Externa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F483E3-6D42-8E4D-9FF1-9BFFFB4209A4}"/>
              </a:ext>
            </a:extLst>
          </p:cNvPr>
          <p:cNvSpPr>
            <a:spLocks noGrp="1"/>
          </p:cNvSpPr>
          <p:nvPr>
            <p:ph type="body" sz="quarter" idx="13"/>
          </p:nvPr>
        </p:nvSpPr>
        <p:spPr>
          <a:xfrm>
            <a:off x="1339838" y="262503"/>
            <a:ext cx="7802275" cy="1103003"/>
          </a:xfrm>
        </p:spPr>
        <p:txBody>
          <a:bodyPr vert="horz" lIns="91440" tIns="45720" rIns="91440" bIns="45720" rtlCol="0" anchor="t">
            <a:normAutofit/>
          </a:bodyPr>
          <a:lstStyle/>
          <a:p>
            <a:pPr hangingPunct="0"/>
            <a:r>
              <a:rPr lang="en-GB" sz="3200" b="1"/>
              <a:t>The NAEP Conference </a:t>
            </a:r>
            <a:r>
              <a:rPr lang="en-GB" sz="3200" b="1">
                <a:ea typeface="+mn-lt"/>
                <a:cs typeface="+mn-lt"/>
              </a:rPr>
              <a:t>Friday 6th March 2026</a:t>
            </a:r>
            <a:endParaRPr lang="en-GB" sz="3200" b="1" dirty="0"/>
          </a:p>
          <a:p>
            <a:pPr hangingPunct="0"/>
            <a:endParaRPr lang="en-GB" b="1" dirty="0"/>
          </a:p>
          <a:p>
            <a:pPr hangingPunct="0"/>
            <a:endParaRPr lang="en-GB" dirty="0"/>
          </a:p>
          <a:p>
            <a:pPr hangingPunct="0"/>
            <a:endParaRPr lang="en-GB" dirty="0"/>
          </a:p>
          <a:p>
            <a:endParaRPr lang="en-GB" sz="1800" dirty="0">
              <a:latin typeface="Calibri"/>
              <a:ea typeface="MS Mincho"/>
              <a:cs typeface="Times New Roman"/>
            </a:endParaRPr>
          </a:p>
          <a:p>
            <a:endParaRPr lang="en-GB" sz="1800" dirty="0">
              <a:effectLst/>
              <a:latin typeface="Calibri"/>
              <a:ea typeface="MS Mincho"/>
              <a:cs typeface="Times New Roman"/>
            </a:endParaRPr>
          </a:p>
        </p:txBody>
      </p:sp>
      <p:sp>
        <p:nvSpPr>
          <p:cNvPr id="4" name="Text Placeholder 3">
            <a:extLst>
              <a:ext uri="{FF2B5EF4-FFF2-40B4-BE49-F238E27FC236}">
                <a16:creationId xmlns:a16="http://schemas.microsoft.com/office/drawing/2014/main" id="{8D7D3255-6B6D-FB46-96C9-D2EA3F037C84}"/>
              </a:ext>
            </a:extLst>
          </p:cNvPr>
          <p:cNvSpPr>
            <a:spLocks noGrp="1"/>
          </p:cNvSpPr>
          <p:nvPr>
            <p:ph type="body" sz="quarter" idx="14"/>
          </p:nvPr>
        </p:nvSpPr>
        <p:spPr>
          <a:xfrm>
            <a:off x="329618" y="1418321"/>
            <a:ext cx="9426003" cy="1105797"/>
          </a:xfrm>
        </p:spPr>
        <p:txBody>
          <a:bodyPr vert="horz" lIns="91440" tIns="45720" rIns="91440" bIns="45720" rtlCol="0" anchor="t">
            <a:normAutofit/>
          </a:bodyPr>
          <a:lstStyle/>
          <a:p>
            <a:pPr fontAlgn="t">
              <a:lnSpc>
                <a:spcPts val="1500"/>
              </a:lnSpc>
            </a:pPr>
            <a:r>
              <a:rPr lang="en-GB" sz="2800" dirty="0">
                <a:solidFill>
                  <a:schemeClr val="tx2"/>
                </a:solidFill>
                <a:latin typeface="Segoe UI"/>
                <a:cs typeface="Segoe UI"/>
              </a:rPr>
              <a:t>Leveraging Digital Platforms to Embed </a:t>
            </a:r>
          </a:p>
          <a:p>
            <a:pPr fontAlgn="t">
              <a:lnSpc>
                <a:spcPts val="1500"/>
              </a:lnSpc>
            </a:pPr>
            <a:r>
              <a:rPr lang="en-GB" sz="2800" dirty="0">
                <a:solidFill>
                  <a:schemeClr val="tx2"/>
                </a:solidFill>
                <a:latin typeface="Segoe UI" panose="020B0502040204020203" pitchFamily="34" charset="0"/>
              </a:rPr>
              <a:t>Long Arm Supervision in Practice‑Based Learning</a:t>
            </a:r>
          </a:p>
        </p:txBody>
      </p:sp>
      <p:sp>
        <p:nvSpPr>
          <p:cNvPr id="14" name="Rectangle 1">
            <a:extLst>
              <a:ext uri="{FF2B5EF4-FFF2-40B4-BE49-F238E27FC236}">
                <a16:creationId xmlns:a16="http://schemas.microsoft.com/office/drawing/2014/main" id="{05FAF650-1AC6-79E9-4D0F-4EFA514DAB6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2">
            <a:extLst>
              <a:ext uri="{FF2B5EF4-FFF2-40B4-BE49-F238E27FC236}">
                <a16:creationId xmlns:a16="http://schemas.microsoft.com/office/drawing/2014/main" id="{55B408FD-114C-64D0-145C-A1CD82BD4E24}"/>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Picture 15">
            <a:extLst>
              <a:ext uri="{FF2B5EF4-FFF2-40B4-BE49-F238E27FC236}">
                <a16:creationId xmlns:a16="http://schemas.microsoft.com/office/drawing/2014/main" id="{2959FC09-932E-DFA0-F759-3271F9227CDE}"/>
              </a:ext>
            </a:extLst>
          </p:cNvPr>
          <p:cNvPicPr>
            <a:picLocks noChangeAspect="1"/>
          </p:cNvPicPr>
          <p:nvPr/>
        </p:nvPicPr>
        <p:blipFill>
          <a:blip r:embed="rId3"/>
          <a:srcRect l="8388" r="8436"/>
          <a:stretch>
            <a:fillRect/>
          </a:stretch>
        </p:blipFill>
        <p:spPr>
          <a:xfrm>
            <a:off x="434403" y="2363158"/>
            <a:ext cx="2213861" cy="1707306"/>
          </a:xfrm>
          <a:prstGeom prst="rect">
            <a:avLst/>
          </a:prstGeom>
        </p:spPr>
      </p:pic>
      <p:pic>
        <p:nvPicPr>
          <p:cNvPr id="17" name="Picture 16">
            <a:extLst>
              <a:ext uri="{FF2B5EF4-FFF2-40B4-BE49-F238E27FC236}">
                <a16:creationId xmlns:a16="http://schemas.microsoft.com/office/drawing/2014/main" id="{EA8E9889-58B5-99CE-4C0C-7DCD71E75722}"/>
              </a:ext>
            </a:extLst>
          </p:cNvPr>
          <p:cNvPicPr>
            <a:picLocks noChangeAspect="1"/>
          </p:cNvPicPr>
          <p:nvPr/>
        </p:nvPicPr>
        <p:blipFill>
          <a:blip r:embed="rId4"/>
          <a:stretch>
            <a:fillRect/>
          </a:stretch>
        </p:blipFill>
        <p:spPr>
          <a:xfrm>
            <a:off x="2752276" y="2363155"/>
            <a:ext cx="5417710" cy="1707307"/>
          </a:xfrm>
          <a:prstGeom prst="rect">
            <a:avLst/>
          </a:prstGeom>
        </p:spPr>
      </p:pic>
      <p:sp>
        <p:nvSpPr>
          <p:cNvPr id="8" name="TextBox 7">
            <a:extLst>
              <a:ext uri="{FF2B5EF4-FFF2-40B4-BE49-F238E27FC236}">
                <a16:creationId xmlns:a16="http://schemas.microsoft.com/office/drawing/2014/main" id="{9828803D-525E-79FE-495F-502B0AD7508B}"/>
              </a:ext>
            </a:extLst>
          </p:cNvPr>
          <p:cNvSpPr txBox="1"/>
          <p:nvPr/>
        </p:nvSpPr>
        <p:spPr>
          <a:xfrm>
            <a:off x="329617" y="4370151"/>
            <a:ext cx="8812495" cy="369332"/>
          </a:xfrm>
          <a:prstGeom prst="rect">
            <a:avLst/>
          </a:prstGeom>
          <a:noFill/>
        </p:spPr>
        <p:txBody>
          <a:bodyPr wrap="square" lIns="91440" tIns="45720" rIns="91440" bIns="45720" anchor="t">
            <a:spAutoFit/>
          </a:bodyPr>
          <a:lstStyle/>
          <a:p>
            <a:r>
              <a:rPr lang="en-GB" dirty="0">
                <a:solidFill>
                  <a:schemeClr val="accent1">
                    <a:lumMod val="50000"/>
                  </a:schemeClr>
                </a:solidFill>
              </a:rPr>
              <a:t>Sarah Nicol - Practice Education Lead at NES Supporting AHP </a:t>
            </a:r>
            <a:r>
              <a:rPr lang="en-GB" dirty="0" err="1">
                <a:solidFill>
                  <a:schemeClr val="accent1">
                    <a:lumMod val="50000"/>
                  </a:schemeClr>
                </a:solidFill>
              </a:rPr>
              <a:t>PrBL</a:t>
            </a:r>
            <a:r>
              <a:rPr lang="en-GB" dirty="0">
                <a:solidFill>
                  <a:schemeClr val="accent1">
                    <a:lumMod val="50000"/>
                  </a:schemeClr>
                </a:solidFill>
              </a:rPr>
              <a:t> (Practice‑Based Learning) </a:t>
            </a:r>
          </a:p>
        </p:txBody>
      </p:sp>
    </p:spTree>
    <p:extLst>
      <p:ext uri="{BB962C8B-B14F-4D97-AF65-F5344CB8AC3E}">
        <p14:creationId xmlns:p14="http://schemas.microsoft.com/office/powerpoint/2010/main" val="1037221792"/>
      </p:ext>
    </p:extLst>
  </p:cSld>
  <p:clrMapOvr>
    <a:masterClrMapping/>
  </p:clrMapOvr>
  <mc:AlternateContent xmlns:mc="http://schemas.openxmlformats.org/markup-compatibility/2006" xmlns:p14="http://schemas.microsoft.com/office/powerpoint/2010/main">
    <mc:Choice Requires="p14">
      <p:transition spd="slow" p14:dur="2000" advTm="8970"/>
    </mc:Choice>
    <mc:Fallback xmlns="">
      <p:transition spd="slow" advTm="89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04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055C59F-8436-BD69-8972-895D7FE1088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788A22DA-F50F-6E8D-72D9-3770E1437135}"/>
              </a:ext>
            </a:extLst>
          </p:cNvPr>
          <p:cNvSpPr>
            <a:spLocks noGrp="1"/>
          </p:cNvSpPr>
          <p:nvPr>
            <p:ph type="body" sz="quarter" idx="10"/>
          </p:nvPr>
        </p:nvSpPr>
        <p:spPr>
          <a:xfrm>
            <a:off x="4003040" y="1413044"/>
            <a:ext cx="4411352" cy="3364696"/>
          </a:xfrm>
        </p:spPr>
        <p:txBody>
          <a:bodyPr vert="horz" lIns="91440" tIns="45720" rIns="91440" bIns="45720" rtlCol="0" anchor="t">
            <a:normAutofit/>
          </a:bodyPr>
          <a:lstStyle/>
          <a:p>
            <a:pPr marL="0" lvl="0" indent="0" eaLnBrk="0" fontAlgn="base" hangingPunct="0">
              <a:lnSpc>
                <a:spcPct val="100000"/>
              </a:lnSpc>
              <a:spcBef>
                <a:spcPct val="0"/>
              </a:spcBef>
              <a:spcAft>
                <a:spcPct val="0"/>
              </a:spcAft>
              <a:buNone/>
            </a:pPr>
            <a:r>
              <a:rPr lang="en-GB"/>
              <a:t>Where supervision </a:t>
            </a:r>
            <a:r>
              <a:rPr lang="en-GB" dirty="0"/>
              <a:t>is provided by an experienced Health and Care Professions Council (HCPC) registered practice educator who is not based at the same location as the student or students.</a:t>
            </a:r>
          </a:p>
        </p:txBody>
      </p:sp>
      <p:sp>
        <p:nvSpPr>
          <p:cNvPr id="10" name="Rectangle 5">
            <a:extLst>
              <a:ext uri="{FF2B5EF4-FFF2-40B4-BE49-F238E27FC236}">
                <a16:creationId xmlns:a16="http://schemas.microsoft.com/office/drawing/2014/main" id="{3424CE04-9A57-23B7-5584-066616EF4D4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TextBox 3">
            <a:extLst>
              <a:ext uri="{FF2B5EF4-FFF2-40B4-BE49-F238E27FC236}">
                <a16:creationId xmlns:a16="http://schemas.microsoft.com/office/drawing/2014/main" id="{9080FF90-24AD-F275-9F30-3D7AC2910B7E}"/>
              </a:ext>
            </a:extLst>
          </p:cNvPr>
          <p:cNvSpPr txBox="1"/>
          <p:nvPr/>
        </p:nvSpPr>
        <p:spPr>
          <a:xfrm>
            <a:off x="244157" y="519623"/>
            <a:ext cx="8580940" cy="830997"/>
          </a:xfrm>
          <a:prstGeom prst="rect">
            <a:avLst/>
          </a:prstGeom>
          <a:noFill/>
        </p:spPr>
        <p:txBody>
          <a:bodyPr wrap="square" lIns="91440" tIns="45720" rIns="91440" bIns="45720" anchor="t">
            <a:spAutoFit/>
          </a:bodyPr>
          <a:lstStyle/>
          <a:p>
            <a:r>
              <a:rPr lang="en-GB" sz="4800" b="1"/>
              <a:t>AHP Long Arm Supervision</a:t>
            </a:r>
            <a:r>
              <a:rPr lang="en-GB" sz="4800" dirty="0"/>
              <a:t> </a:t>
            </a:r>
          </a:p>
        </p:txBody>
      </p:sp>
      <p:pic>
        <p:nvPicPr>
          <p:cNvPr id="1028" name="Picture 4">
            <a:extLst>
              <a:ext uri="{FF2B5EF4-FFF2-40B4-BE49-F238E27FC236}">
                <a16:creationId xmlns:a16="http://schemas.microsoft.com/office/drawing/2014/main" id="{0FB1404D-B4D5-04C5-7C62-2B5991FD3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44" y="1473544"/>
            <a:ext cx="3333750" cy="299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387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AAF1F4F-CE25-2513-E888-C28A21F6BD8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E142007-A676-0AB4-251E-6D1B159B8D9E}"/>
              </a:ext>
            </a:extLst>
          </p:cNvPr>
          <p:cNvSpPr>
            <a:spLocks noGrp="1"/>
          </p:cNvSpPr>
          <p:nvPr>
            <p:ph type="body" sz="quarter" idx="10"/>
          </p:nvPr>
        </p:nvSpPr>
        <p:spPr>
          <a:xfrm>
            <a:off x="301307" y="1435438"/>
            <a:ext cx="4537393" cy="3364696"/>
          </a:xfrm>
        </p:spPr>
        <p:txBody>
          <a:bodyPr>
            <a:normAutofit lnSpcReduction="10000"/>
          </a:bodyPr>
          <a:lstStyle/>
          <a:p>
            <a:pPr marL="971550" lvl="1" indent="-514350">
              <a:lnSpc>
                <a:spcPct val="107000"/>
              </a:lnSpc>
              <a:buFont typeface="+mj-lt"/>
              <a:buAutoNum type="arabicPeriod"/>
            </a:pPr>
            <a:r>
              <a:rPr lang="en-GB" sz="2800" kern="100" dirty="0">
                <a:latin typeface="Aptos" panose="020B0004020202020204" pitchFamily="34" charset="0"/>
                <a:ea typeface="Aptos" panose="020B0004020202020204" pitchFamily="34" charset="0"/>
                <a:cs typeface="Times New Roman" panose="02020603050405020304" pitchFamily="18" charset="0"/>
              </a:rPr>
              <a:t>Low Awareness &amp; Confidence</a:t>
            </a:r>
            <a:endParaRPr lang="en-GB" kern="100" dirty="0">
              <a:latin typeface="Aptos" panose="020B0004020202020204" pitchFamily="34" charset="0"/>
              <a:ea typeface="Aptos" panose="020B0004020202020204" pitchFamily="34" charset="0"/>
              <a:cs typeface="Times New Roman" panose="02020603050405020304" pitchFamily="18" charset="0"/>
            </a:endParaRPr>
          </a:p>
          <a:p>
            <a:pPr marL="971550" lvl="1" indent="-514350">
              <a:lnSpc>
                <a:spcPct val="107000"/>
              </a:lnSpc>
              <a:buFont typeface="+mj-lt"/>
              <a:buAutoNum type="arabicPeriod"/>
            </a:pPr>
            <a:r>
              <a:rPr lang="en-GB" sz="2800" kern="100" dirty="0">
                <a:latin typeface="Aptos" panose="020B0004020202020204" pitchFamily="34" charset="0"/>
                <a:ea typeface="Aptos" panose="020B0004020202020204" pitchFamily="34" charset="0"/>
                <a:cs typeface="Times New Roman" panose="02020603050405020304" pitchFamily="18" charset="0"/>
              </a:rPr>
              <a:t>Dispersed, Unclear Resource</a:t>
            </a:r>
            <a:endParaRPr lang="en-GB" kern="100" dirty="0">
              <a:latin typeface="Aptos" panose="020B0004020202020204" pitchFamily="34" charset="0"/>
              <a:ea typeface="Aptos" panose="020B0004020202020204" pitchFamily="34" charset="0"/>
              <a:cs typeface="Times New Roman" panose="02020603050405020304" pitchFamily="18" charset="0"/>
            </a:endParaRPr>
          </a:p>
          <a:p>
            <a:pPr marL="971550" lvl="1" indent="-514350">
              <a:lnSpc>
                <a:spcPct val="107000"/>
              </a:lnSpc>
              <a:buFont typeface="+mj-lt"/>
              <a:buAutoNum type="arabicPeriod"/>
            </a:pPr>
            <a:r>
              <a:rPr lang="en-GB" sz="2800" kern="100" dirty="0">
                <a:latin typeface="Aptos" panose="020B0004020202020204" pitchFamily="34" charset="0"/>
                <a:ea typeface="Aptos" panose="020B0004020202020204" pitchFamily="34" charset="0"/>
                <a:cs typeface="Times New Roman" panose="02020603050405020304" pitchFamily="18" charset="0"/>
              </a:rPr>
              <a:t>Accountability Concerns at a Distance</a:t>
            </a:r>
          </a:p>
        </p:txBody>
      </p:sp>
      <p:sp>
        <p:nvSpPr>
          <p:cNvPr id="10" name="Rectangle 5">
            <a:extLst>
              <a:ext uri="{FF2B5EF4-FFF2-40B4-BE49-F238E27FC236}">
                <a16:creationId xmlns:a16="http://schemas.microsoft.com/office/drawing/2014/main" id="{0D779815-19A6-2F33-0E94-E25EBEC5F34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TextBox 3">
            <a:extLst>
              <a:ext uri="{FF2B5EF4-FFF2-40B4-BE49-F238E27FC236}">
                <a16:creationId xmlns:a16="http://schemas.microsoft.com/office/drawing/2014/main" id="{BA6048D4-FBB6-9BDF-16E9-1798E61C74BD}"/>
              </a:ext>
            </a:extLst>
          </p:cNvPr>
          <p:cNvSpPr txBox="1"/>
          <p:nvPr/>
        </p:nvSpPr>
        <p:spPr>
          <a:xfrm>
            <a:off x="393486" y="604441"/>
            <a:ext cx="8595043" cy="830997"/>
          </a:xfrm>
          <a:prstGeom prst="rect">
            <a:avLst/>
          </a:prstGeom>
          <a:noFill/>
        </p:spPr>
        <p:txBody>
          <a:bodyPr wrap="square">
            <a:spAutoFit/>
          </a:bodyPr>
          <a:lstStyle/>
          <a:p>
            <a:r>
              <a:rPr lang="en-GB" sz="4800" b="1" dirty="0">
                <a:latin typeface="Segoe UI" panose="020B0502040204020203" pitchFamily="34" charset="0"/>
              </a:rPr>
              <a:t>So what is the problem?</a:t>
            </a:r>
          </a:p>
        </p:txBody>
      </p:sp>
      <p:pic>
        <p:nvPicPr>
          <p:cNvPr id="2" name="Graphic 1" descr="Construction Barricade with solid fill">
            <a:extLst>
              <a:ext uri="{FF2B5EF4-FFF2-40B4-BE49-F238E27FC236}">
                <a16:creationId xmlns:a16="http://schemas.microsoft.com/office/drawing/2014/main" id="{72C1F875-8956-63F4-D63E-39946EC7F5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9041" y="1166976"/>
            <a:ext cx="3671473" cy="3671473"/>
          </a:xfrm>
          <a:prstGeom prst="rect">
            <a:avLst/>
          </a:prstGeom>
        </p:spPr>
      </p:pic>
    </p:spTree>
    <p:extLst>
      <p:ext uri="{BB962C8B-B14F-4D97-AF65-F5344CB8AC3E}">
        <p14:creationId xmlns:p14="http://schemas.microsoft.com/office/powerpoint/2010/main" val="759633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351C0BF-07E9-7ECC-184E-C37FF539561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ACEE4AA-3F40-A630-DF97-FEB910F8733E}"/>
              </a:ext>
            </a:extLst>
          </p:cNvPr>
          <p:cNvSpPr>
            <a:spLocks noGrp="1"/>
          </p:cNvSpPr>
          <p:nvPr>
            <p:ph type="body" sz="quarter" idx="10"/>
          </p:nvPr>
        </p:nvSpPr>
        <p:spPr>
          <a:xfrm>
            <a:off x="-324668" y="229518"/>
            <a:ext cx="9807335" cy="3364696"/>
          </a:xfrm>
        </p:spPr>
        <p:txBody>
          <a:bodyPr>
            <a:normAutofit/>
          </a:bodyPr>
          <a:lstStyle/>
          <a:p>
            <a:pPr marL="0" indent="0">
              <a:buNone/>
            </a:pPr>
            <a:r>
              <a:rPr lang="en-US" dirty="0"/>
              <a:t>    </a:t>
            </a:r>
            <a:r>
              <a:rPr lang="en-GB" b="1" dirty="0">
                <a:solidFill>
                  <a:schemeClr val="tx1"/>
                </a:solidFill>
              </a:rPr>
              <a:t>Enabling learning: the impact of digital access</a:t>
            </a:r>
            <a:endParaRPr lang="en-GB" sz="2800" dirty="0">
              <a:solidFill>
                <a:schemeClr val="tx1"/>
              </a:solidFill>
            </a:endParaRPr>
          </a:p>
          <a:p>
            <a:pPr marL="0" indent="0">
              <a:buNone/>
            </a:pPr>
            <a:endParaRPr lang="en-US" dirty="0"/>
          </a:p>
        </p:txBody>
      </p:sp>
      <p:sp>
        <p:nvSpPr>
          <p:cNvPr id="14" name="TextBox 13">
            <a:extLst>
              <a:ext uri="{FF2B5EF4-FFF2-40B4-BE49-F238E27FC236}">
                <a16:creationId xmlns:a16="http://schemas.microsoft.com/office/drawing/2014/main" id="{883A3CAC-D552-4326-EAD7-0B4EC5EFDDE5}"/>
              </a:ext>
            </a:extLst>
          </p:cNvPr>
          <p:cNvSpPr txBox="1"/>
          <p:nvPr/>
        </p:nvSpPr>
        <p:spPr>
          <a:xfrm>
            <a:off x="6714836" y="1727200"/>
            <a:ext cx="2050902" cy="369332"/>
          </a:xfrm>
          <a:prstGeom prst="rect">
            <a:avLst/>
          </a:prstGeom>
          <a:noFill/>
        </p:spPr>
        <p:txBody>
          <a:bodyPr wrap="square" rtlCol="0">
            <a:spAutoFit/>
          </a:bodyPr>
          <a:lstStyle/>
          <a:p>
            <a:endParaRPr lang="en-GB" dirty="0"/>
          </a:p>
        </p:txBody>
      </p:sp>
      <p:graphicFrame>
        <p:nvGraphicFramePr>
          <p:cNvPr id="7" name="Text Placeholder 1">
            <a:hlinkClick r:id="rId3"/>
            <a:extLst>
              <a:ext uri="{FF2B5EF4-FFF2-40B4-BE49-F238E27FC236}">
                <a16:creationId xmlns:a16="http://schemas.microsoft.com/office/drawing/2014/main" id="{3C0DADCA-B9A8-7FAD-6DC5-37CA684205C3}"/>
              </a:ext>
            </a:extLst>
          </p:cNvPr>
          <p:cNvGraphicFramePr/>
          <p:nvPr>
            <p:extLst>
              <p:ext uri="{D42A27DB-BD31-4B8C-83A1-F6EECF244321}">
                <p14:modId xmlns:p14="http://schemas.microsoft.com/office/powerpoint/2010/main" val="2464314483"/>
              </p:ext>
            </p:extLst>
          </p:nvPr>
        </p:nvGraphicFramePr>
        <p:xfrm>
          <a:off x="119371" y="748144"/>
          <a:ext cx="2821762" cy="40824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blue and white poster with text and images&#10;&#10;AI-generated content may be incorrect.">
            <a:extLst>
              <a:ext uri="{FF2B5EF4-FFF2-40B4-BE49-F238E27FC236}">
                <a16:creationId xmlns:a16="http://schemas.microsoft.com/office/drawing/2014/main" id="{9BDE0E05-09E9-59DD-6498-BD3316577FEC}"/>
              </a:ext>
            </a:extLst>
          </p:cNvPr>
          <p:cNvPicPr>
            <a:picLocks noChangeAspect="1"/>
          </p:cNvPicPr>
          <p:nvPr/>
        </p:nvPicPr>
        <p:blipFill>
          <a:blip r:embed="rId9"/>
          <a:stretch>
            <a:fillRect/>
          </a:stretch>
        </p:blipFill>
        <p:spPr>
          <a:xfrm>
            <a:off x="2941133" y="748144"/>
            <a:ext cx="3038827" cy="4082474"/>
          </a:xfrm>
          <a:prstGeom prst="rect">
            <a:avLst/>
          </a:prstGeom>
        </p:spPr>
      </p:pic>
      <p:pic>
        <p:nvPicPr>
          <p:cNvPr id="8" name="Picture 7" descr="A screenshot of a cell phone&#10;&#10;AI-generated content may be incorrect.">
            <a:extLst>
              <a:ext uri="{FF2B5EF4-FFF2-40B4-BE49-F238E27FC236}">
                <a16:creationId xmlns:a16="http://schemas.microsoft.com/office/drawing/2014/main" id="{E5FB2366-A5DC-0693-B48A-04EC0412D0C2}"/>
              </a:ext>
            </a:extLst>
          </p:cNvPr>
          <p:cNvPicPr>
            <a:picLocks noChangeAspect="1"/>
          </p:cNvPicPr>
          <p:nvPr/>
        </p:nvPicPr>
        <p:blipFill>
          <a:blip r:embed="rId10"/>
          <a:stretch>
            <a:fillRect/>
          </a:stretch>
        </p:blipFill>
        <p:spPr>
          <a:xfrm>
            <a:off x="5979960" y="748144"/>
            <a:ext cx="3038827" cy="4082474"/>
          </a:xfrm>
          <a:prstGeom prst="rect">
            <a:avLst/>
          </a:prstGeom>
        </p:spPr>
      </p:pic>
    </p:spTree>
    <p:extLst>
      <p:ext uri="{BB962C8B-B14F-4D97-AF65-F5344CB8AC3E}">
        <p14:creationId xmlns:p14="http://schemas.microsoft.com/office/powerpoint/2010/main" val="2476226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0A234CD-7DB8-C343-47F1-A338DEC445D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D3A5D17-592D-4E60-A334-A1ACBB5026CF}"/>
              </a:ext>
            </a:extLst>
          </p:cNvPr>
          <p:cNvSpPr>
            <a:spLocks noGrp="1"/>
          </p:cNvSpPr>
          <p:nvPr>
            <p:ph type="body" sz="quarter" idx="11"/>
          </p:nvPr>
        </p:nvSpPr>
        <p:spPr>
          <a:xfrm>
            <a:off x="141666" y="479086"/>
            <a:ext cx="8860667" cy="519113"/>
          </a:xfrm>
        </p:spPr>
        <p:txBody>
          <a:bodyPr>
            <a:normAutofit fontScale="85000" lnSpcReduction="10000"/>
          </a:bodyPr>
          <a:lstStyle/>
          <a:p>
            <a:r>
              <a:rPr lang="en-GB" sz="2800" b="1" kern="100" dirty="0">
                <a:effectLst/>
                <a:latin typeface="Calibri" panose="020F0502020204030204" pitchFamily="34" charset="0"/>
                <a:ea typeface="Aptos" panose="020B0004020202020204" pitchFamily="34" charset="0"/>
                <a:cs typeface="Times New Roman" panose="02020603050405020304" pitchFamily="18" charset="0"/>
              </a:rPr>
              <a:t>Long Arm Supervision: Guidance Documents for Practice Educators</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800" dirty="0"/>
          </a:p>
        </p:txBody>
      </p:sp>
      <p:sp>
        <p:nvSpPr>
          <p:cNvPr id="13" name="TextBox 12">
            <a:extLst>
              <a:ext uri="{FF2B5EF4-FFF2-40B4-BE49-F238E27FC236}">
                <a16:creationId xmlns:a16="http://schemas.microsoft.com/office/drawing/2014/main" id="{914E2B23-2BB9-5F35-C477-54EFD3E51FA6}"/>
              </a:ext>
            </a:extLst>
          </p:cNvPr>
          <p:cNvSpPr txBox="1"/>
          <p:nvPr/>
        </p:nvSpPr>
        <p:spPr>
          <a:xfrm>
            <a:off x="7290231" y="1459289"/>
            <a:ext cx="1040970" cy="3139321"/>
          </a:xfrm>
          <a:prstGeom prst="rect">
            <a:avLst/>
          </a:prstGeom>
          <a:noFill/>
        </p:spPr>
        <p:txBody>
          <a:bodyPr wrap="square" rtlCol="0">
            <a:spAutoFit/>
          </a:bodyPr>
          <a:lstStyle/>
          <a:p>
            <a:r>
              <a:rPr lang="en-GB" dirty="0"/>
              <a:t> </a:t>
            </a:r>
          </a:p>
          <a:p>
            <a:endParaRPr lang="en-GB" dirty="0"/>
          </a:p>
          <a:p>
            <a:endParaRPr lang="en-GB" dirty="0"/>
          </a:p>
          <a:p>
            <a:r>
              <a:rPr lang="en-GB" dirty="0"/>
              <a:t>	</a:t>
            </a:r>
          </a:p>
          <a:p>
            <a:endParaRPr lang="en-GB" dirty="0"/>
          </a:p>
          <a:p>
            <a:endParaRPr lang="en-GB" dirty="0"/>
          </a:p>
          <a:p>
            <a:endParaRPr lang="en-GB" dirty="0"/>
          </a:p>
          <a:p>
            <a:endParaRPr lang="en-GB" dirty="0"/>
          </a:p>
          <a:p>
            <a:endParaRPr lang="en-GB" dirty="0"/>
          </a:p>
          <a:p>
            <a:endParaRPr lang="en-GB" dirty="0"/>
          </a:p>
          <a:p>
            <a:endParaRPr lang="en-GB" dirty="0"/>
          </a:p>
        </p:txBody>
      </p:sp>
      <p:pic>
        <p:nvPicPr>
          <p:cNvPr id="6" name="Picture 5" descr="A screenshot of a computer&#10;&#10;AI-generated content may be incorrect.">
            <a:extLst>
              <a:ext uri="{FF2B5EF4-FFF2-40B4-BE49-F238E27FC236}">
                <a16:creationId xmlns:a16="http://schemas.microsoft.com/office/drawing/2014/main" id="{70EBD35C-BD84-0081-A119-40818F6FA501}"/>
              </a:ext>
            </a:extLst>
          </p:cNvPr>
          <p:cNvPicPr>
            <a:picLocks noChangeAspect="1"/>
          </p:cNvPicPr>
          <p:nvPr/>
        </p:nvPicPr>
        <p:blipFill rotWithShape="1">
          <a:blip r:embed="rId3"/>
          <a:srcRect l="61539" t="7819" r="10277" b="14449"/>
          <a:stretch>
            <a:fillRect/>
          </a:stretch>
        </p:blipFill>
        <p:spPr bwMode="auto">
          <a:xfrm>
            <a:off x="246177" y="998199"/>
            <a:ext cx="3802624" cy="3407546"/>
          </a:xfrm>
          <a:prstGeom prst="rect">
            <a:avLst/>
          </a:prstGeom>
          <a:ln>
            <a:noFill/>
          </a:ln>
          <a:extLst>
            <a:ext uri="{53640926-AAD7-44D8-BBD7-CCE9431645EC}">
              <a14:shadowObscured xmlns:a14="http://schemas.microsoft.com/office/drawing/2010/main"/>
            </a:ext>
          </a:extLst>
        </p:spPr>
      </p:pic>
      <p:pic>
        <p:nvPicPr>
          <p:cNvPr id="7" name="Picture 6" descr="A screenshot of a computer&#10;&#10;AI-generated content may be incorrect.">
            <a:extLst>
              <a:ext uri="{FF2B5EF4-FFF2-40B4-BE49-F238E27FC236}">
                <a16:creationId xmlns:a16="http://schemas.microsoft.com/office/drawing/2014/main" id="{FC235577-F423-FB5B-9FF5-C6812BA20D23}"/>
              </a:ext>
            </a:extLst>
          </p:cNvPr>
          <p:cNvPicPr>
            <a:picLocks noChangeAspect="1"/>
          </p:cNvPicPr>
          <p:nvPr/>
        </p:nvPicPr>
        <p:blipFill rotWithShape="1">
          <a:blip r:embed="rId4"/>
          <a:srcRect l="62668" t="6406" r="12013" b="30654"/>
          <a:stretch>
            <a:fillRect/>
          </a:stretch>
        </p:blipFill>
        <p:spPr bwMode="auto">
          <a:xfrm>
            <a:off x="4191872" y="998199"/>
            <a:ext cx="4384682" cy="34075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0806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26F70DF-58AE-D224-0BEF-A7FC1A8A1D78}"/>
            </a:ext>
          </a:extLst>
        </p:cNvPr>
        <p:cNvGrpSpPr/>
        <p:nvPr/>
      </p:nvGrpSpPr>
      <p:grpSpPr>
        <a:xfrm>
          <a:off x="0" y="0"/>
          <a:ext cx="0" cy="0"/>
          <a:chOff x="0" y="0"/>
          <a:chExt cx="0" cy="0"/>
        </a:xfrm>
      </p:grpSpPr>
      <p:pic>
        <p:nvPicPr>
          <p:cNvPr id="2" name="Picture 1" descr="A cover of a podcast&#10;&#10;Description automatically generated">
            <a:extLst>
              <a:ext uri="{FF2B5EF4-FFF2-40B4-BE49-F238E27FC236}">
                <a16:creationId xmlns:a16="http://schemas.microsoft.com/office/drawing/2014/main" id="{16B3B701-C379-34B8-21E3-EBFEE241D6DE}"/>
              </a:ext>
            </a:extLst>
          </p:cNvPr>
          <p:cNvPicPr>
            <a:picLocks noChangeAspect="1"/>
          </p:cNvPicPr>
          <p:nvPr/>
        </p:nvPicPr>
        <p:blipFill>
          <a:blip r:embed="rId3"/>
          <a:stretch>
            <a:fillRect/>
          </a:stretch>
        </p:blipFill>
        <p:spPr>
          <a:xfrm>
            <a:off x="194175" y="2139803"/>
            <a:ext cx="2506626" cy="2537661"/>
          </a:xfrm>
          <a:prstGeom prst="rect">
            <a:avLst/>
          </a:prstGeom>
        </p:spPr>
      </p:pic>
      <p:sp>
        <p:nvSpPr>
          <p:cNvPr id="14" name="Rectangle 1">
            <a:extLst>
              <a:ext uri="{FF2B5EF4-FFF2-40B4-BE49-F238E27FC236}">
                <a16:creationId xmlns:a16="http://schemas.microsoft.com/office/drawing/2014/main" id="{060CE045-D853-600B-7CD5-BDBB038B8A7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2">
            <a:extLst>
              <a:ext uri="{FF2B5EF4-FFF2-40B4-BE49-F238E27FC236}">
                <a16:creationId xmlns:a16="http://schemas.microsoft.com/office/drawing/2014/main" id="{DEDB778F-8F06-DE39-281B-81CA38B3B29C}"/>
              </a:ext>
            </a:extLst>
          </p:cNvPr>
          <p:cNvSpPr>
            <a:spLocks noChangeArrowheads="1"/>
          </p:cNvSpPr>
          <p:nvPr/>
        </p:nvSpPr>
        <p:spPr bwMode="auto">
          <a:xfrm>
            <a:off x="-27209" y="3333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a:extLst>
              <a:ext uri="{FF2B5EF4-FFF2-40B4-BE49-F238E27FC236}">
                <a16:creationId xmlns:a16="http://schemas.microsoft.com/office/drawing/2014/main" id="{2CDDC40E-96BD-1146-2370-71EC4535B189}"/>
              </a:ext>
            </a:extLst>
          </p:cNvPr>
          <p:cNvPicPr>
            <a:picLocks noChangeAspect="1"/>
          </p:cNvPicPr>
          <p:nvPr/>
        </p:nvPicPr>
        <p:blipFill>
          <a:blip r:embed="rId4"/>
          <a:srcRect t="12108" b="8673"/>
          <a:stretch>
            <a:fillRect/>
          </a:stretch>
        </p:blipFill>
        <p:spPr>
          <a:xfrm>
            <a:off x="0" y="333376"/>
            <a:ext cx="9171209" cy="1572779"/>
          </a:xfrm>
          <a:prstGeom prst="rect">
            <a:avLst/>
          </a:prstGeom>
        </p:spPr>
      </p:pic>
      <p:pic>
        <p:nvPicPr>
          <p:cNvPr id="5" name="Picture 4">
            <a:extLst>
              <a:ext uri="{FF2B5EF4-FFF2-40B4-BE49-F238E27FC236}">
                <a16:creationId xmlns:a16="http://schemas.microsoft.com/office/drawing/2014/main" id="{6D062A95-D52F-00E8-8524-42798A83D383}"/>
              </a:ext>
            </a:extLst>
          </p:cNvPr>
          <p:cNvPicPr>
            <a:picLocks noChangeAspect="1"/>
          </p:cNvPicPr>
          <p:nvPr/>
        </p:nvPicPr>
        <p:blipFill>
          <a:blip r:embed="rId5"/>
          <a:stretch>
            <a:fillRect/>
          </a:stretch>
        </p:blipFill>
        <p:spPr>
          <a:xfrm>
            <a:off x="2965113" y="3974308"/>
            <a:ext cx="2506626" cy="702579"/>
          </a:xfrm>
          <a:prstGeom prst="rect">
            <a:avLst/>
          </a:prstGeom>
        </p:spPr>
      </p:pic>
      <p:pic>
        <p:nvPicPr>
          <p:cNvPr id="6" name="Picture 5">
            <a:extLst>
              <a:ext uri="{FF2B5EF4-FFF2-40B4-BE49-F238E27FC236}">
                <a16:creationId xmlns:a16="http://schemas.microsoft.com/office/drawing/2014/main" id="{5E16E5A8-B68F-7F90-0A6D-7BBCF4FECF3E}"/>
              </a:ext>
            </a:extLst>
          </p:cNvPr>
          <p:cNvPicPr>
            <a:picLocks noChangeAspect="1"/>
          </p:cNvPicPr>
          <p:nvPr/>
        </p:nvPicPr>
        <p:blipFill>
          <a:blip r:embed="rId6"/>
          <a:stretch>
            <a:fillRect/>
          </a:stretch>
        </p:blipFill>
        <p:spPr>
          <a:xfrm>
            <a:off x="5570315" y="3974885"/>
            <a:ext cx="2506627" cy="702002"/>
          </a:xfrm>
          <a:prstGeom prst="rect">
            <a:avLst/>
          </a:prstGeom>
        </p:spPr>
      </p:pic>
      <p:sp>
        <p:nvSpPr>
          <p:cNvPr id="8" name="TextBox 7">
            <a:extLst>
              <a:ext uri="{FF2B5EF4-FFF2-40B4-BE49-F238E27FC236}">
                <a16:creationId xmlns:a16="http://schemas.microsoft.com/office/drawing/2014/main" id="{65ECB72F-D853-B895-B2E5-CA071939FCB2}"/>
              </a:ext>
            </a:extLst>
          </p:cNvPr>
          <p:cNvSpPr txBox="1"/>
          <p:nvPr/>
        </p:nvSpPr>
        <p:spPr>
          <a:xfrm>
            <a:off x="2855036" y="2028488"/>
            <a:ext cx="6261755" cy="1846659"/>
          </a:xfrm>
          <a:prstGeom prst="rect">
            <a:avLst/>
          </a:prstGeom>
          <a:noFill/>
        </p:spPr>
        <p:txBody>
          <a:bodyPr wrap="square">
            <a:spAutoFit/>
          </a:bodyPr>
          <a:lstStyle/>
          <a:p>
            <a:r>
              <a:rPr lang="en-GB" sz="3800" dirty="0"/>
              <a:t>Long Arm Supervision: </a:t>
            </a:r>
          </a:p>
          <a:p>
            <a:r>
              <a:rPr lang="en-GB" sz="3800" dirty="0"/>
              <a:t>Shaping Practice‑Based Learning </a:t>
            </a:r>
          </a:p>
        </p:txBody>
      </p:sp>
    </p:spTree>
    <p:extLst>
      <p:ext uri="{BB962C8B-B14F-4D97-AF65-F5344CB8AC3E}">
        <p14:creationId xmlns:p14="http://schemas.microsoft.com/office/powerpoint/2010/main" val="263870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2B39370B-88CA-AF50-8724-BFFE4630B7F9}"/>
            </a:ext>
          </a:extLst>
        </p:cNvPr>
        <p:cNvGrpSpPr/>
        <p:nvPr/>
      </p:nvGrpSpPr>
      <p:grpSpPr>
        <a:xfrm>
          <a:off x="0" y="0"/>
          <a:ext cx="0" cy="0"/>
          <a:chOff x="0" y="0"/>
          <a:chExt cx="0" cy="0"/>
        </a:xfrm>
      </p:grpSpPr>
      <p:sp>
        <p:nvSpPr>
          <p:cNvPr id="14" name="Rectangle 1">
            <a:extLst>
              <a:ext uri="{FF2B5EF4-FFF2-40B4-BE49-F238E27FC236}">
                <a16:creationId xmlns:a16="http://schemas.microsoft.com/office/drawing/2014/main" id="{EB516C1C-3B8E-DBD8-AA4E-E434DE10916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2">
            <a:extLst>
              <a:ext uri="{FF2B5EF4-FFF2-40B4-BE49-F238E27FC236}">
                <a16:creationId xmlns:a16="http://schemas.microsoft.com/office/drawing/2014/main" id="{08C9AC0C-4554-B87B-1A6F-75CAB6CF7384}"/>
              </a:ext>
            </a:extLst>
          </p:cNvPr>
          <p:cNvSpPr>
            <a:spLocks noChangeArrowheads="1"/>
          </p:cNvSpPr>
          <p:nvPr/>
        </p:nvSpPr>
        <p:spPr bwMode="auto">
          <a:xfrm>
            <a:off x="-27209" y="3333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8" name="Diagram 7">
            <a:extLst>
              <a:ext uri="{FF2B5EF4-FFF2-40B4-BE49-F238E27FC236}">
                <a16:creationId xmlns:a16="http://schemas.microsoft.com/office/drawing/2014/main" id="{B3385427-D0A2-67BB-73AF-0D9F6B1DC4FC}"/>
              </a:ext>
            </a:extLst>
          </p:cNvPr>
          <p:cNvGraphicFramePr/>
          <p:nvPr>
            <p:extLst>
              <p:ext uri="{D42A27DB-BD31-4B8C-83A1-F6EECF244321}">
                <p14:modId xmlns:p14="http://schemas.microsoft.com/office/powerpoint/2010/main" val="1454450934"/>
              </p:ext>
            </p:extLst>
          </p:nvPr>
        </p:nvGraphicFramePr>
        <p:xfrm>
          <a:off x="1524000" y="70963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C174DFF1-BD13-9673-BE6A-33C0A84D587C}"/>
              </a:ext>
            </a:extLst>
          </p:cNvPr>
          <p:cNvSpPr txBox="1"/>
          <p:nvPr/>
        </p:nvSpPr>
        <p:spPr>
          <a:xfrm>
            <a:off x="407095" y="524964"/>
            <a:ext cx="1910219" cy="707886"/>
          </a:xfrm>
          <a:prstGeom prst="rect">
            <a:avLst/>
          </a:prstGeom>
          <a:noFill/>
        </p:spPr>
        <p:txBody>
          <a:bodyPr wrap="square">
            <a:spAutoFit/>
          </a:bodyPr>
          <a:lstStyle/>
          <a:p>
            <a:r>
              <a:rPr lang="en-GB" sz="4000" b="1" dirty="0"/>
              <a:t>Impact</a:t>
            </a:r>
          </a:p>
        </p:txBody>
      </p:sp>
    </p:spTree>
    <p:extLst>
      <p:ext uri="{BB962C8B-B14F-4D97-AF65-F5344CB8AC3E}">
        <p14:creationId xmlns:p14="http://schemas.microsoft.com/office/powerpoint/2010/main" val="2762526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54B1B73-3B19-29C2-5503-5298BC4DDEBF}"/>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17B0BD9-1812-C5FA-8EB8-EA4509B2E8D3}"/>
              </a:ext>
            </a:extLst>
          </p:cNvPr>
          <p:cNvGraphicFramePr/>
          <p:nvPr>
            <p:extLst>
              <p:ext uri="{D42A27DB-BD31-4B8C-83A1-F6EECF244321}">
                <p14:modId xmlns:p14="http://schemas.microsoft.com/office/powerpoint/2010/main" val="1238961219"/>
              </p:ext>
            </p:extLst>
          </p:nvPr>
        </p:nvGraphicFramePr>
        <p:xfrm>
          <a:off x="1095022" y="812800"/>
          <a:ext cx="6953956" cy="395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4B6D2EEE-01F1-6E1C-60A3-8FC9A0BFE738}"/>
              </a:ext>
            </a:extLst>
          </p:cNvPr>
          <p:cNvSpPr txBox="1"/>
          <p:nvPr/>
        </p:nvSpPr>
        <p:spPr>
          <a:xfrm>
            <a:off x="2370667" y="3848479"/>
            <a:ext cx="4921955" cy="584775"/>
          </a:xfrm>
          <a:prstGeom prst="rect">
            <a:avLst/>
          </a:prstGeom>
          <a:noFill/>
        </p:spPr>
        <p:txBody>
          <a:bodyPr wrap="square" rtlCol="0">
            <a:spAutoFit/>
          </a:bodyPr>
          <a:lstStyle/>
          <a:p>
            <a:r>
              <a:rPr lang="en-GB" sz="3200" dirty="0">
                <a:solidFill>
                  <a:schemeClr val="accent1">
                    <a:lumMod val="50000"/>
                  </a:schemeClr>
                </a:solidFill>
              </a:rPr>
              <a:t>Enabled Digital Platforms</a:t>
            </a:r>
          </a:p>
        </p:txBody>
      </p:sp>
    </p:spTree>
    <p:extLst>
      <p:ext uri="{BB962C8B-B14F-4D97-AF65-F5344CB8AC3E}">
        <p14:creationId xmlns:p14="http://schemas.microsoft.com/office/powerpoint/2010/main" val="1084122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FF305A94-C788-AD77-7F90-117887ADD4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CACCB5-4874-6B50-EFD7-67C69D94256C}"/>
              </a:ext>
            </a:extLst>
          </p:cNvPr>
          <p:cNvSpPr txBox="1"/>
          <p:nvPr/>
        </p:nvSpPr>
        <p:spPr>
          <a:xfrm>
            <a:off x="225639" y="616931"/>
            <a:ext cx="7089562" cy="4770537"/>
          </a:xfrm>
          <a:prstGeom prst="rect">
            <a:avLst/>
          </a:prstGeom>
          <a:noFill/>
        </p:spPr>
        <p:txBody>
          <a:bodyPr wrap="square">
            <a:spAutoFit/>
          </a:bodyPr>
          <a:lstStyle/>
          <a:p>
            <a:pPr marL="285750" indent="-285750">
              <a:buFont typeface="Arial" panose="020B0604020202020204" pitchFamily="34" charset="0"/>
              <a:buChar char="•"/>
            </a:pPr>
            <a:r>
              <a:rPr lang="en-GB" sz="2400" dirty="0">
                <a:hlinkClick r:id="rId3"/>
              </a:rPr>
              <a:t>LAS Resource Infographic</a:t>
            </a:r>
            <a:r>
              <a:rPr lang="en-GB" sz="2400" dirty="0"/>
              <a:t> </a:t>
            </a:r>
          </a:p>
          <a:p>
            <a:endParaRPr lang="en-GB" sz="2400" dirty="0">
              <a:hlinkClick r:id="rId4"/>
            </a:endParaRPr>
          </a:p>
          <a:p>
            <a:pPr marL="285750" indent="-285750">
              <a:buFont typeface="Arial" panose="020B0604020202020204" pitchFamily="34" charset="0"/>
              <a:buChar char="•"/>
            </a:pPr>
            <a:r>
              <a:rPr lang="en-GB" sz="2400" dirty="0">
                <a:hlinkClick r:id="rId4"/>
              </a:rPr>
              <a:t>Long Arm Supervision (LAS) Guidance for AHP Practice Educators</a:t>
            </a:r>
            <a:endParaRPr lang="en-GB" sz="2400" dirty="0"/>
          </a:p>
          <a:p>
            <a:endParaRPr lang="en-GB" sz="2400" dirty="0"/>
          </a:p>
          <a:p>
            <a:pPr marL="285750" indent="-285750">
              <a:buFont typeface="Arial" panose="020B0604020202020204" pitchFamily="34" charset="0"/>
              <a:buChar char="•"/>
            </a:pPr>
            <a:r>
              <a:rPr lang="en-GB" sz="2400" dirty="0">
                <a:hlinkClick r:id="rId5"/>
              </a:rPr>
              <a:t>Long arm supervision: shaping practice-based learning podcast</a:t>
            </a:r>
            <a:endParaRPr lang="en-GB" sz="2400" dirty="0"/>
          </a:p>
          <a:p>
            <a:endParaRPr lang="en-GB" sz="2400" dirty="0"/>
          </a:p>
          <a:p>
            <a:pPr marL="285750" indent="-285750">
              <a:buFont typeface="Arial" panose="020B0604020202020204" pitchFamily="34" charset="0"/>
              <a:buChar char="•"/>
            </a:pPr>
            <a:r>
              <a:rPr lang="en-GB" sz="2400" dirty="0">
                <a:hlinkClick r:id="rId6"/>
              </a:rPr>
              <a:t>TURAS AHP Long Arm Supervision page</a:t>
            </a: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err="1">
                <a:hlinkClick r:id="rId7"/>
              </a:rPr>
              <a:t>sarah.nicol@nhs.scot</a:t>
            </a:r>
            <a:endParaRPr lang="en-GB" sz="2400" dirty="0"/>
          </a:p>
          <a:p>
            <a:endParaRPr lang="en-GB" sz="2000" dirty="0"/>
          </a:p>
          <a:p>
            <a:endParaRPr lang="en-GB" sz="2000" dirty="0"/>
          </a:p>
        </p:txBody>
      </p:sp>
      <p:pic>
        <p:nvPicPr>
          <p:cNvPr id="32" name="Picture 31" descr="A qr code on a white background&#10;&#10;AI-generated content may be incorrect.">
            <a:extLst>
              <a:ext uri="{FF2B5EF4-FFF2-40B4-BE49-F238E27FC236}">
                <a16:creationId xmlns:a16="http://schemas.microsoft.com/office/drawing/2014/main" id="{10434142-A525-933F-BC2D-77EF679553D4}"/>
              </a:ext>
            </a:extLst>
          </p:cNvPr>
          <p:cNvPicPr>
            <a:picLocks noChangeAspect="1"/>
          </p:cNvPicPr>
          <p:nvPr/>
        </p:nvPicPr>
        <p:blipFill>
          <a:blip r:embed="rId8"/>
          <a:stretch>
            <a:fillRect/>
          </a:stretch>
        </p:blipFill>
        <p:spPr>
          <a:xfrm>
            <a:off x="3770420" y="369093"/>
            <a:ext cx="1103364" cy="1103364"/>
          </a:xfrm>
          <a:prstGeom prst="rect">
            <a:avLst/>
          </a:prstGeom>
        </p:spPr>
      </p:pic>
      <p:pic>
        <p:nvPicPr>
          <p:cNvPr id="34" name="Picture 33" descr="A qr code with a white background&#10;&#10;AI-generated content may be incorrect.">
            <a:extLst>
              <a:ext uri="{FF2B5EF4-FFF2-40B4-BE49-F238E27FC236}">
                <a16:creationId xmlns:a16="http://schemas.microsoft.com/office/drawing/2014/main" id="{96FC7674-9116-19B1-3BF7-547F6DB228F8}"/>
              </a:ext>
            </a:extLst>
          </p:cNvPr>
          <p:cNvPicPr>
            <a:picLocks noChangeAspect="1"/>
          </p:cNvPicPr>
          <p:nvPr/>
        </p:nvPicPr>
        <p:blipFill>
          <a:blip r:embed="rId9"/>
          <a:stretch>
            <a:fillRect/>
          </a:stretch>
        </p:blipFill>
        <p:spPr>
          <a:xfrm>
            <a:off x="6376372" y="816512"/>
            <a:ext cx="1103364" cy="1103364"/>
          </a:xfrm>
          <a:prstGeom prst="rect">
            <a:avLst/>
          </a:prstGeom>
        </p:spPr>
      </p:pic>
      <p:pic>
        <p:nvPicPr>
          <p:cNvPr id="38" name="Picture 37" descr="A qr code with a few black squares&#10;&#10;AI-generated content may be incorrect.">
            <a:extLst>
              <a:ext uri="{FF2B5EF4-FFF2-40B4-BE49-F238E27FC236}">
                <a16:creationId xmlns:a16="http://schemas.microsoft.com/office/drawing/2014/main" id="{419AA2E8-0C03-38EF-6A60-B9E779EF4F49}"/>
              </a:ext>
            </a:extLst>
          </p:cNvPr>
          <p:cNvPicPr>
            <a:picLocks noChangeAspect="1"/>
          </p:cNvPicPr>
          <p:nvPr/>
        </p:nvPicPr>
        <p:blipFill>
          <a:blip r:embed="rId10"/>
          <a:stretch>
            <a:fillRect/>
          </a:stretch>
        </p:blipFill>
        <p:spPr>
          <a:xfrm>
            <a:off x="5610759" y="3331383"/>
            <a:ext cx="1103364" cy="1103364"/>
          </a:xfrm>
          <a:prstGeom prst="rect">
            <a:avLst/>
          </a:prstGeom>
        </p:spPr>
      </p:pic>
      <p:pic>
        <p:nvPicPr>
          <p:cNvPr id="2" name="Picture 4" descr="QR Code Image">
            <a:extLst>
              <a:ext uri="{FF2B5EF4-FFF2-40B4-BE49-F238E27FC236}">
                <a16:creationId xmlns:a16="http://schemas.microsoft.com/office/drawing/2014/main" id="{48266D77-F3AE-3C0E-64AC-AAA4937C50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6371" y="2040787"/>
            <a:ext cx="1103365" cy="110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97406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0C866B6537804D86EA93CE77116DC4" ma:contentTypeVersion="15" ma:contentTypeDescription="Create a new document." ma:contentTypeScope="" ma:versionID="e49e49306022b9418ace4255262ecb03">
  <xsd:schema xmlns:xsd="http://www.w3.org/2001/XMLSchema" xmlns:xs="http://www.w3.org/2001/XMLSchema" xmlns:p="http://schemas.microsoft.com/office/2006/metadata/properties" xmlns:ns2="cada5e76-a6be-4042-a550-726da6388da1" xmlns:ns3="2964497b-b486-4562-84f4-c2454b65fd6f" targetNamespace="http://schemas.microsoft.com/office/2006/metadata/properties" ma:root="true" ma:fieldsID="deea6363ff7cfd2b473dfe03353281e0" ns2:_="" ns3:_="">
    <xsd:import namespace="cada5e76-a6be-4042-a550-726da6388da1"/>
    <xsd:import namespace="2964497b-b486-4562-84f4-c2454b65fd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Number"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da5e76-a6be-4042-a550-726da6388d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Number" ma:index="18" nillable="true" ma:displayName="Number" ma:format="Dropdown" ma:internalName="Number" ma:percentage="FALSE">
      <xsd:simpleType>
        <xsd:restriction base="dms:Number"/>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a802cd3-19d1-4162-9d92-4df546ef9cf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64497b-b486-4562-84f4-c2454b65fd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f3ef375-73d2-4fca-bdd7-a91992e6fc4d}" ma:internalName="TaxCatchAll" ma:showField="CatchAllData" ma:web="2964497b-b486-4562-84f4-c2454b65fd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da5e76-a6be-4042-a550-726da6388da1">
      <Terms xmlns="http://schemas.microsoft.com/office/infopath/2007/PartnerControls"/>
    </lcf76f155ced4ddcb4097134ff3c332f>
    <TaxCatchAll xmlns="2964497b-b486-4562-84f4-c2454b65fd6f" xsi:nil="true"/>
    <Number xmlns="cada5e76-a6be-4042-a550-726da6388da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79F735-1D62-4B76-B4DB-E547DDF6BC7C}"/>
</file>

<file path=customXml/itemProps2.xml><?xml version="1.0" encoding="utf-8"?>
<ds:datastoreItem xmlns:ds="http://schemas.openxmlformats.org/officeDocument/2006/customXml" ds:itemID="{E6D268A4-8AA1-41B8-B3EE-A93695EAB56A}">
  <ds:schemaRefs>
    <ds:schemaRef ds:uri="http://schemas.microsoft.com/office/infopath/2007/PartnerControls"/>
    <ds:schemaRef ds:uri="http://purl.org/dc/dcmitype/"/>
    <ds:schemaRef ds:uri="http://purl.org/dc/terms/"/>
    <ds:schemaRef ds:uri="http://schemas.microsoft.com/office/2006/documentManagement/types"/>
    <ds:schemaRef ds:uri="http://www.w3.org/XML/1998/namespace"/>
    <ds:schemaRef ds:uri="3efa23f8-3310-4204-8e94-8e24c59cdab6"/>
    <ds:schemaRef ds:uri="http://purl.org/dc/elements/1.1/"/>
    <ds:schemaRef ds:uri="http://schemas.openxmlformats.org/package/2006/metadata/core-properties"/>
    <ds:schemaRef ds:uri="c5a37dad-2dd3-468a-ba89-d70541fcedbb"/>
    <ds:schemaRef ds:uri="http://schemas.microsoft.com/office/2006/metadata/properties"/>
  </ds:schemaRefs>
</ds:datastoreItem>
</file>

<file path=customXml/itemProps3.xml><?xml version="1.0" encoding="utf-8"?>
<ds:datastoreItem xmlns:ds="http://schemas.openxmlformats.org/officeDocument/2006/customXml" ds:itemID="{DD3C3A40-DEA6-4BB5-9612-DA45890F6BB7}">
  <ds:schemaRefs>
    <ds:schemaRef ds:uri="http://schemas.microsoft.com/sharepoint/v3/contenttype/forms"/>
  </ds:schemaRefs>
</ds:datastoreItem>
</file>

<file path=docMetadata/LabelInfo.xml><?xml version="1.0" encoding="utf-8"?>
<clbl:labelList xmlns:clbl="http://schemas.microsoft.com/office/2020/mipLabelMetadata">
  <clbl:label id="{10efe0bd-a030-4bca-809c-b5e6745e499a}" enabled="0" method="" siteId="{10efe0bd-a030-4bca-809c-b5e6745e499a}" removed="1"/>
</clbl:labelList>
</file>

<file path=docProps/app.xml><?xml version="1.0" encoding="utf-8"?>
<Properties xmlns="http://schemas.openxmlformats.org/officeDocument/2006/extended-properties" xmlns:vt="http://schemas.openxmlformats.org/officeDocument/2006/docPropsVTypes">
  <Template/>
  <TotalTime>11826</TotalTime>
  <Words>1663</Words>
  <Application>Microsoft Office PowerPoint</Application>
  <PresentationFormat>On-screen Show (16:9)</PresentationFormat>
  <Paragraphs>187</Paragraphs>
  <Slides>10</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Aptos</vt:lpstr>
      <vt:lpstr>Arial</vt:lpstr>
      <vt:lpstr>Calibri</vt:lpstr>
      <vt:lpstr>Calibri Light</vt:lpstr>
      <vt:lpstr>Segoe UI</vt:lpstr>
      <vt:lpstr>Source Sans Pro</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wright</dc:creator>
  <cp:lastModifiedBy>Nicol, Sarah</cp:lastModifiedBy>
  <cp:revision>72</cp:revision>
  <cp:lastPrinted>2017-04-12T08:23:19Z</cp:lastPrinted>
  <dcterms:created xsi:type="dcterms:W3CDTF">2017-03-30T11:37:55Z</dcterms:created>
  <dcterms:modified xsi:type="dcterms:W3CDTF">2026-03-02T12:44:10Z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0x010100520C866B6537804D86EA93CE77116DC4</vt:lpwstr>
  </property>
  <property fmtid="{D5CDD505-2E9C-101B-9397-08002B2CF9AE}" pid="3" name="_dlc_DocIdItemGuid">
    <vt:lpwstr>d5f50c12-c853-4faf-af67-30313931e621</vt:lpwstr>
  </property>
  <property fmtid="{D5CDD505-2E9C-101B-9397-08002B2CF9AE}" pid="4" name="MediaServiceImageTags">
    <vt:lpwstr/>
  </property>
</Properties>
</file>